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30279975" cy="42808525"/>
  <p:notesSz cx="8686800" cy="14173200"/>
  <p:defaultTextStyle>
    <a:defPPr>
      <a:defRPr lang="fr-FR"/>
    </a:defPPr>
    <a:lvl1pPr marL="0" algn="l" defTabSz="440275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201377" algn="l" defTabSz="440275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402754" algn="l" defTabSz="440275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604131" algn="l" defTabSz="440275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805507" algn="l" defTabSz="440275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1006884" algn="l" defTabSz="440275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208261" algn="l" defTabSz="440275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409638" algn="l" defTabSz="440275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611015" algn="l" defTabSz="440275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932C"/>
    <a:srgbClr val="11E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7" autoAdjust="0"/>
    <p:restoredTop sz="93898" autoAdjust="0"/>
  </p:normalViewPr>
  <p:slideViewPr>
    <p:cSldViewPr>
      <p:cViewPr>
        <p:scale>
          <a:sx n="30" d="100"/>
          <a:sy n="30" d="100"/>
        </p:scale>
        <p:origin x="-1219" y="4555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roundwater\Groundwater%20Management\IWRM\Water%20Policy\Final\Punjab_Crop%20Water%20Requirement_Umair.xlsx" TargetMode="External"/><Relationship Id="rId2" Type="http://schemas.openxmlformats.org/officeDocument/2006/relationships/image" Target="../media/image3.wmf"/><Relationship Id="rId1" Type="http://schemas.openxmlformats.org/officeDocument/2006/relationships/image" Target="../media/image2.gif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roundwater\Groundwater%20Management\Rational%20SW%20Management%202015\CANALDATA%201977%20TO%202007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G%20IWASRI\Watertable%20Depth%20Ranges%20for%20Chairman%20UPDATED.xlsx" TargetMode="External"/><Relationship Id="rId2" Type="http://schemas.openxmlformats.org/officeDocument/2006/relationships/image" Target="../media/image6.gif"/><Relationship Id="rId1" Type="http://schemas.openxmlformats.org/officeDocument/2006/relationships/image" Target="../media/image5.gif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r-P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4787142049828"/>
          <c:y val="2.5269232650266541E-2"/>
          <c:w val="0.7672520047158321"/>
          <c:h val="0.534858964619309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IDI!$F$82:$F$83</c:f>
              <c:strCache>
                <c:ptCount val="1"/>
                <c:pt idx="0">
                  <c:v>Annual IDa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IDI!$A$84:$A$100</c:f>
              <c:strCache>
                <c:ptCount val="17"/>
                <c:pt idx="0">
                  <c:v>Upper Jhelum</c:v>
                </c:pt>
                <c:pt idx="1">
                  <c:v>Central Bari Doab</c:v>
                </c:pt>
                <c:pt idx="2">
                  <c:v>Lower Jhelum</c:v>
                </c:pt>
                <c:pt idx="3">
                  <c:v>Upper &amp; Lower Depalpur</c:v>
                </c:pt>
                <c:pt idx="4">
                  <c:v>Lower Chenab</c:v>
                </c:pt>
                <c:pt idx="5">
                  <c:v>Upper Chenab</c:v>
                </c:pt>
                <c:pt idx="6">
                  <c:v>Thal</c:v>
                </c:pt>
                <c:pt idx="7">
                  <c:v>Fordwah</c:v>
                </c:pt>
                <c:pt idx="8">
                  <c:v>Lower Bari Doab</c:v>
                </c:pt>
                <c:pt idx="9">
                  <c:v>Pakpattan</c:v>
                </c:pt>
                <c:pt idx="10">
                  <c:v>Rangpur</c:v>
                </c:pt>
                <c:pt idx="11">
                  <c:v>Muzaffargarh</c:v>
                </c:pt>
                <c:pt idx="12">
                  <c:v>Mailsi</c:v>
                </c:pt>
                <c:pt idx="13">
                  <c:v>Sidhnai</c:v>
                </c:pt>
                <c:pt idx="14">
                  <c:v>Eastern Sadiqia</c:v>
                </c:pt>
                <c:pt idx="15">
                  <c:v>Abbasia</c:v>
                </c:pt>
                <c:pt idx="16">
                  <c:v>Panjnad</c:v>
                </c:pt>
              </c:strCache>
            </c:strRef>
          </c:cat>
          <c:val>
            <c:numRef>
              <c:f>IDI!$F$84:$F$100</c:f>
              <c:numCache>
                <c:formatCode>0</c:formatCode>
                <c:ptCount val="17"/>
                <c:pt idx="0">
                  <c:v>1013.8666244121822</c:v>
                </c:pt>
                <c:pt idx="1">
                  <c:v>1042.0604020886112</c:v>
                </c:pt>
                <c:pt idx="2">
                  <c:v>1154.0369389821599</c:v>
                </c:pt>
                <c:pt idx="3">
                  <c:v>1195.8873078259551</c:v>
                </c:pt>
                <c:pt idx="4">
                  <c:v>1228.2961030212434</c:v>
                </c:pt>
                <c:pt idx="5">
                  <c:v>1285.3866751349294</c:v>
                </c:pt>
                <c:pt idx="6">
                  <c:v>1434.4177158892087</c:v>
                </c:pt>
                <c:pt idx="7">
                  <c:v>1465.450265629268</c:v>
                </c:pt>
                <c:pt idx="8">
                  <c:v>1504.774141011527</c:v>
                </c:pt>
                <c:pt idx="9">
                  <c:v>1513.4431407507059</c:v>
                </c:pt>
                <c:pt idx="10">
                  <c:v>1520.720744403392</c:v>
                </c:pt>
                <c:pt idx="11">
                  <c:v>1554.0725645634038</c:v>
                </c:pt>
                <c:pt idx="12">
                  <c:v>1556.7184797319144</c:v>
                </c:pt>
                <c:pt idx="13">
                  <c:v>1558.4310811105674</c:v>
                </c:pt>
                <c:pt idx="14">
                  <c:v>1565.9235700344343</c:v>
                </c:pt>
                <c:pt idx="15">
                  <c:v>1752.3058554774698</c:v>
                </c:pt>
                <c:pt idx="16">
                  <c:v>1807.6890046502347</c:v>
                </c:pt>
              </c:numCache>
            </c:numRef>
          </c:val>
        </c:ser>
        <c:ser>
          <c:idx val="2"/>
          <c:order val="1"/>
          <c:tx>
            <c:strRef>
              <c:f>IDI!$G$82:$G$83</c:f>
              <c:strCache>
                <c:ptCount val="1"/>
                <c:pt idx="0">
                  <c:v>Annual Canal Supply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solidFill>
                <a:srgbClr val="C00000"/>
              </a:solidFill>
            </a:ln>
          </c:spPr>
          <c:invertIfNegative val="0"/>
          <c:pictureOptions>
            <c:pictureFormat val="stack"/>
          </c:pictureOptions>
          <c:cat>
            <c:strRef>
              <c:f>IDI!$A$84:$A$100</c:f>
              <c:strCache>
                <c:ptCount val="17"/>
                <c:pt idx="0">
                  <c:v>Upper Jhelum</c:v>
                </c:pt>
                <c:pt idx="1">
                  <c:v>Central Bari Doab</c:v>
                </c:pt>
                <c:pt idx="2">
                  <c:v>Lower Jhelum</c:v>
                </c:pt>
                <c:pt idx="3">
                  <c:v>Upper &amp; Lower Depalpur</c:v>
                </c:pt>
                <c:pt idx="4">
                  <c:v>Lower Chenab</c:v>
                </c:pt>
                <c:pt idx="5">
                  <c:v>Upper Chenab</c:v>
                </c:pt>
                <c:pt idx="6">
                  <c:v>Thal</c:v>
                </c:pt>
                <c:pt idx="7">
                  <c:v>Fordwah</c:v>
                </c:pt>
                <c:pt idx="8">
                  <c:v>Lower Bari Doab</c:v>
                </c:pt>
                <c:pt idx="9">
                  <c:v>Pakpattan</c:v>
                </c:pt>
                <c:pt idx="10">
                  <c:v>Rangpur</c:v>
                </c:pt>
                <c:pt idx="11">
                  <c:v>Muzaffargarh</c:v>
                </c:pt>
                <c:pt idx="12">
                  <c:v>Mailsi</c:v>
                </c:pt>
                <c:pt idx="13">
                  <c:v>Sidhnai</c:v>
                </c:pt>
                <c:pt idx="14">
                  <c:v>Eastern Sadiqia</c:v>
                </c:pt>
                <c:pt idx="15">
                  <c:v>Abbasia</c:v>
                </c:pt>
                <c:pt idx="16">
                  <c:v>Panjnad</c:v>
                </c:pt>
              </c:strCache>
            </c:strRef>
          </c:cat>
          <c:val>
            <c:numRef>
              <c:f>IDI!$G$84:$G$100</c:f>
              <c:numCache>
                <c:formatCode>0</c:formatCode>
                <c:ptCount val="17"/>
                <c:pt idx="0">
                  <c:v>816.16053766843322</c:v>
                </c:pt>
                <c:pt idx="1">
                  <c:v>631.21718149214803</c:v>
                </c:pt>
                <c:pt idx="2">
                  <c:v>582.68528160476535</c:v>
                </c:pt>
                <c:pt idx="3">
                  <c:v>623.79234634722491</c:v>
                </c:pt>
                <c:pt idx="4">
                  <c:v>633.04922983156519</c:v>
                </c:pt>
                <c:pt idx="5">
                  <c:v>431.14994437596755</c:v>
                </c:pt>
                <c:pt idx="6">
                  <c:v>706.52083596119223</c:v>
                </c:pt>
                <c:pt idx="7">
                  <c:v>663.67366022106785</c:v>
                </c:pt>
                <c:pt idx="8">
                  <c:v>809.35859117118298</c:v>
                </c:pt>
                <c:pt idx="9">
                  <c:v>614.35458327837421</c:v>
                </c:pt>
                <c:pt idx="10">
                  <c:v>815.34784995800715</c:v>
                </c:pt>
                <c:pt idx="11">
                  <c:v>849.44688535879834</c:v>
                </c:pt>
                <c:pt idx="12">
                  <c:v>783.21650290950299</c:v>
                </c:pt>
                <c:pt idx="13">
                  <c:v>672.55411162098176</c:v>
                </c:pt>
                <c:pt idx="14">
                  <c:v>843.01744518485486</c:v>
                </c:pt>
                <c:pt idx="15">
                  <c:v>653.05645533905238</c:v>
                </c:pt>
                <c:pt idx="16">
                  <c:v>713.81655958688589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4"/>
        <c:overlap val="-100"/>
        <c:axId val="84210432"/>
        <c:axId val="84212352"/>
      </c:barChart>
      <c:barChart>
        <c:barDir val="col"/>
        <c:grouping val="clustered"/>
        <c:varyColors val="0"/>
        <c:ser>
          <c:idx val="0"/>
          <c:order val="2"/>
          <c:tx>
            <c:strRef>
              <c:f>IDI!$H$82:$H$83</c:f>
              <c:strCache>
                <c:ptCount val="1"/>
                <c:pt idx="0">
                  <c:v>Annual CI (%)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solidFill>
                <a:srgbClr val="1F893B"/>
              </a:solidFill>
            </a:ln>
          </c:spPr>
          <c:invertIfNegative val="0"/>
          <c:pictureOptions>
            <c:pictureFormat val="stack"/>
          </c:pictureOptions>
          <c:cat>
            <c:strRef>
              <c:f>IDI!$A$84:$A$100</c:f>
              <c:strCache>
                <c:ptCount val="17"/>
                <c:pt idx="0">
                  <c:v>Upper Jhelum</c:v>
                </c:pt>
                <c:pt idx="1">
                  <c:v>Central Bari Doab</c:v>
                </c:pt>
                <c:pt idx="2">
                  <c:v>Lower Jhelum</c:v>
                </c:pt>
                <c:pt idx="3">
                  <c:v>Upper &amp; Lower Depalpur</c:v>
                </c:pt>
                <c:pt idx="4">
                  <c:v>Lower Chenab</c:v>
                </c:pt>
                <c:pt idx="5">
                  <c:v>Upper Chenab</c:v>
                </c:pt>
                <c:pt idx="6">
                  <c:v>Thal</c:v>
                </c:pt>
                <c:pt idx="7">
                  <c:v>Fordwah</c:v>
                </c:pt>
                <c:pt idx="8">
                  <c:v>Lower Bari Doab</c:v>
                </c:pt>
                <c:pt idx="9">
                  <c:v>Pakpattan</c:v>
                </c:pt>
                <c:pt idx="10">
                  <c:v>Rangpur</c:v>
                </c:pt>
                <c:pt idx="11">
                  <c:v>Muzaffargarh</c:v>
                </c:pt>
                <c:pt idx="12">
                  <c:v>Mailsi</c:v>
                </c:pt>
                <c:pt idx="13">
                  <c:v>Sidhnai</c:v>
                </c:pt>
                <c:pt idx="14">
                  <c:v>Eastern Sadiqia</c:v>
                </c:pt>
                <c:pt idx="15">
                  <c:v>Abbasia</c:v>
                </c:pt>
                <c:pt idx="16">
                  <c:v>Panjnad</c:v>
                </c:pt>
              </c:strCache>
            </c:strRef>
          </c:cat>
          <c:val>
            <c:numRef>
              <c:f>IDI!$H$84:$H$100</c:f>
              <c:numCache>
                <c:formatCode>0.0</c:formatCode>
                <c:ptCount val="17"/>
                <c:pt idx="0">
                  <c:v>101.25</c:v>
                </c:pt>
                <c:pt idx="1">
                  <c:v>123</c:v>
                </c:pt>
                <c:pt idx="2">
                  <c:v>128.46</c:v>
                </c:pt>
                <c:pt idx="3">
                  <c:v>83.9</c:v>
                </c:pt>
                <c:pt idx="4">
                  <c:v>130.21059364060037</c:v>
                </c:pt>
                <c:pt idx="5">
                  <c:v>121.569</c:v>
                </c:pt>
                <c:pt idx="6">
                  <c:v>108.76</c:v>
                </c:pt>
                <c:pt idx="7">
                  <c:v>120.06</c:v>
                </c:pt>
                <c:pt idx="8">
                  <c:v>159</c:v>
                </c:pt>
                <c:pt idx="9">
                  <c:v>167.46</c:v>
                </c:pt>
                <c:pt idx="10">
                  <c:v>136.66999999999999</c:v>
                </c:pt>
                <c:pt idx="11">
                  <c:v>126.07</c:v>
                </c:pt>
                <c:pt idx="12">
                  <c:v>171.22</c:v>
                </c:pt>
                <c:pt idx="13">
                  <c:v>142.96</c:v>
                </c:pt>
                <c:pt idx="14">
                  <c:v>122.3</c:v>
                </c:pt>
                <c:pt idx="15">
                  <c:v>120.28</c:v>
                </c:pt>
                <c:pt idx="16">
                  <c:v>149.44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6"/>
        <c:overlap val="79"/>
        <c:axId val="84216448"/>
        <c:axId val="84214528"/>
      </c:barChart>
      <c:catAx>
        <c:axId val="84210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Canals</a:t>
                </a:r>
              </a:p>
            </c:rich>
          </c:tx>
          <c:layout>
            <c:manualLayout>
              <c:xMode val="edge"/>
              <c:yMode val="edge"/>
              <c:x val="0.4720219628873662"/>
              <c:y val="0.82461642034868954"/>
            </c:manualLayout>
          </c:layout>
          <c:overlay val="0"/>
        </c:title>
        <c:majorTickMark val="out"/>
        <c:minorTickMark val="none"/>
        <c:tickLblPos val="nextTo"/>
        <c:crossAx val="84212352"/>
        <c:crosses val="autoZero"/>
        <c:auto val="1"/>
        <c:lblAlgn val="ctr"/>
        <c:lblOffset val="100"/>
        <c:noMultiLvlLbl val="0"/>
      </c:catAx>
      <c:valAx>
        <c:axId val="84212352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800" b="1"/>
                </a:pPr>
                <a:r>
                  <a:rPr lang="en-US" sz="2800" b="1" dirty="0"/>
                  <a:t>Depth of water (mm) over CCA</a:t>
                </a:r>
              </a:p>
            </c:rich>
          </c:tx>
          <c:layout>
            <c:manualLayout>
              <c:xMode val="edge"/>
              <c:yMode val="edge"/>
              <c:x val="0"/>
              <c:y val="5.2372763749358958E-4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84210432"/>
        <c:crosses val="autoZero"/>
        <c:crossBetween val="between"/>
      </c:valAx>
      <c:valAx>
        <c:axId val="8421452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 smtClean="0"/>
                  <a:t>Annual Cropping </a:t>
                </a:r>
                <a:r>
                  <a:rPr lang="en-US" sz="2800" dirty="0"/>
                  <a:t>Intensity (%)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84216448"/>
        <c:crosses val="max"/>
        <c:crossBetween val="between"/>
      </c:valAx>
      <c:catAx>
        <c:axId val="84216448"/>
        <c:scaling>
          <c:orientation val="minMax"/>
        </c:scaling>
        <c:delete val="1"/>
        <c:axPos val="b"/>
        <c:majorTickMark val="out"/>
        <c:minorTickMark val="none"/>
        <c:tickLblPos val="none"/>
        <c:crossAx val="84214528"/>
        <c:crosses val="autoZero"/>
        <c:auto val="1"/>
        <c:lblAlgn val="ctr"/>
        <c:lblOffset val="100"/>
        <c:noMultiLvlLbl val="0"/>
      </c:catAx>
      <c:spPr>
        <a:ln>
          <a:solidFill>
            <a:schemeClr val="tx1">
              <a:lumMod val="65000"/>
              <a:lumOff val="3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4338163651067393"/>
          <c:y val="8.6235851949568402E-4"/>
          <c:w val="0.25434017628345656"/>
          <c:h val="0.1656813339509032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>
              <a:lumMod val="50000"/>
              <a:lumOff val="50000"/>
            </a:sysClr>
          </a:solidFill>
        </a:ln>
      </c:spPr>
      <c:txPr>
        <a:bodyPr/>
        <a:lstStyle/>
        <a:p>
          <a:pPr>
            <a:defRPr sz="2500"/>
          </a:pPr>
          <a:endParaRPr lang="ur-PK"/>
        </a:p>
      </c:txPr>
    </c:legend>
    <c:plotVisOnly val="1"/>
    <c:dispBlanksAs val="gap"/>
    <c:showDLblsOverMax val="0"/>
  </c:chart>
  <c:spPr>
    <a:ln w="25400">
      <a:solidFill>
        <a:srgbClr val="3996C1"/>
      </a:solidFill>
    </a:ln>
  </c:spPr>
  <c:txPr>
    <a:bodyPr/>
    <a:lstStyle/>
    <a:p>
      <a:pPr>
        <a:defRPr sz="3000">
          <a:solidFill>
            <a:schemeClr val="bg2"/>
          </a:solidFill>
          <a:latin typeface="Arial" pitchFamily="34" charset="0"/>
          <a:cs typeface="Arial" pitchFamily="34" charset="0"/>
        </a:defRPr>
      </a:pPr>
      <a:endParaRPr lang="ur-P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r-P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6915838488577518"/>
          <c:y val="1.9227362204724409E-2"/>
          <c:w val="0.60062021149090472"/>
          <c:h val="0.74015091863517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'Sindh 07-13'!$N$81</c:f>
              <c:strCache>
                <c:ptCount val="1"/>
                <c:pt idx="0">
                  <c:v>Kharif</c:v>
                </c:pt>
              </c:strCache>
            </c:strRef>
          </c:tx>
          <c:spPr>
            <a:pattFill prst="zigZ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'Sindh 07-13'!$A$96:$A$97</c:f>
              <c:strCache>
                <c:ptCount val="2"/>
                <c:pt idx="0">
                  <c:v>Rohri</c:v>
                </c:pt>
                <c:pt idx="1">
                  <c:v>TandoJam</c:v>
                </c:pt>
              </c:strCache>
            </c:strRef>
          </c:cat>
          <c:val>
            <c:numRef>
              <c:f>'Sindh 07-13'!$N$96:$N$97</c:f>
              <c:numCache>
                <c:formatCode>0.0</c:formatCode>
                <c:ptCount val="2"/>
                <c:pt idx="0">
                  <c:v>1226.3999999999999</c:v>
                </c:pt>
                <c:pt idx="1">
                  <c:v>1191</c:v>
                </c:pt>
              </c:numCache>
            </c:numRef>
          </c:val>
        </c:ser>
        <c:ser>
          <c:idx val="1"/>
          <c:order val="1"/>
          <c:tx>
            <c:strRef>
              <c:f>'Sindh 07-13'!$O$81</c:f>
              <c:strCache>
                <c:ptCount val="1"/>
                <c:pt idx="0">
                  <c:v>Rabi</c:v>
                </c:pt>
              </c:strCache>
            </c:strRef>
          </c:tx>
          <c:invertIfNegative val="0"/>
          <c:cat>
            <c:strRef>
              <c:f>'Sindh 07-13'!$A$96:$A$97</c:f>
              <c:strCache>
                <c:ptCount val="2"/>
                <c:pt idx="0">
                  <c:v>Rohri</c:v>
                </c:pt>
                <c:pt idx="1">
                  <c:v>TandoJam</c:v>
                </c:pt>
              </c:strCache>
            </c:strRef>
          </c:cat>
          <c:val>
            <c:numRef>
              <c:f>'Sindh 07-13'!$O$96:$O$97</c:f>
              <c:numCache>
                <c:formatCode>0.0</c:formatCode>
                <c:ptCount val="2"/>
                <c:pt idx="0">
                  <c:v>705</c:v>
                </c:pt>
                <c:pt idx="1">
                  <c:v>825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254080"/>
        <c:axId val="84255872"/>
      </c:barChart>
      <c:catAx>
        <c:axId val="84254080"/>
        <c:scaling>
          <c:orientation val="minMax"/>
        </c:scaling>
        <c:delete val="0"/>
        <c:axPos val="b"/>
        <c:majorTickMark val="out"/>
        <c:minorTickMark val="none"/>
        <c:tickLblPos val="nextTo"/>
        <c:crossAx val="84255872"/>
        <c:crosses val="autoZero"/>
        <c:auto val="1"/>
        <c:lblAlgn val="ctr"/>
        <c:lblOffset val="100"/>
        <c:noMultiLvlLbl val="0"/>
      </c:catAx>
      <c:valAx>
        <c:axId val="84255872"/>
        <c:scaling>
          <c:orientation val="minMax"/>
          <c:max val="180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/>
                  <a:t>Eto</a:t>
                </a:r>
                <a:r>
                  <a:rPr lang="en-US" dirty="0"/>
                  <a:t> (mm)</a:t>
                </a:r>
              </a:p>
            </c:rich>
          </c:tx>
          <c:layout>
            <c:manualLayout>
              <c:xMode val="edge"/>
              <c:yMode val="edge"/>
              <c:x val="4.2378347627753683E-3"/>
              <c:y val="0.2932487277242099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84254080"/>
        <c:crosses val="autoZero"/>
        <c:crossBetween val="between"/>
      </c:valAx>
      <c:spPr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44610254704077484"/>
          <c:y val="5.5428149606299215E-2"/>
          <c:w val="0.43515988567283526"/>
          <c:h val="0.14827713288726582"/>
        </c:manualLayout>
      </c:layout>
      <c:overlay val="0"/>
      <c:spPr>
        <a:solidFill>
          <a:schemeClr val="bg1"/>
        </a:solidFill>
        <a:ln>
          <a:solidFill>
            <a:srgbClr val="C00000"/>
          </a:solidFill>
        </a:ln>
      </c:spPr>
    </c:legend>
    <c:plotVisOnly val="1"/>
    <c:dispBlanksAs val="gap"/>
    <c:showDLblsOverMax val="0"/>
  </c:chart>
  <c:spPr>
    <a:ln w="25400">
      <a:solidFill>
        <a:srgbClr val="3996C1"/>
      </a:solidFill>
    </a:ln>
  </c:spPr>
  <c:txPr>
    <a:bodyPr/>
    <a:lstStyle/>
    <a:p>
      <a:pPr>
        <a:defRPr sz="3000">
          <a:latin typeface="Arial" pitchFamily="34" charset="0"/>
          <a:cs typeface="Arial" pitchFamily="34" charset="0"/>
        </a:defRPr>
      </a:pPr>
      <a:endParaRPr lang="ur-PK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r-P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9519739236135307E-2"/>
          <c:y val="2.2430939226519338E-2"/>
          <c:w val="0.87579944099907869"/>
          <c:h val="0.70721016226562838"/>
        </c:manualLayout>
      </c:layout>
      <c:lineChart>
        <c:grouping val="standard"/>
        <c:varyColors val="0"/>
        <c:ser>
          <c:idx val="0"/>
          <c:order val="0"/>
          <c:tx>
            <c:strRef>
              <c:f>'Sindh 07-13'!$N$81</c:f>
              <c:strCache>
                <c:ptCount val="1"/>
                <c:pt idx="0">
                  <c:v>Kharif</c:v>
                </c:pt>
              </c:strCache>
            </c:strRef>
          </c:tx>
          <c:spPr>
            <a:ln w="101600">
              <a:solidFill>
                <a:srgbClr val="3996C1"/>
              </a:solidFill>
              <a:prstDash val="sysDot"/>
            </a:ln>
          </c:spPr>
          <c:marker>
            <c:symbol val="diamond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'Sindh 07-13'!$A$82:$A$95</c:f>
              <c:strCache>
                <c:ptCount val="14"/>
                <c:pt idx="0">
                  <c:v>Desert Pat Feeder</c:v>
                </c:pt>
                <c:pt idx="1">
                  <c:v>Bagari Sindh Feeder</c:v>
                </c:pt>
                <c:pt idx="2">
                  <c:v>GHOTKI</c:v>
                </c:pt>
                <c:pt idx="3">
                  <c:v>North West</c:v>
                </c:pt>
                <c:pt idx="4">
                  <c:v>Rice</c:v>
                </c:pt>
                <c:pt idx="5">
                  <c:v>Dadu</c:v>
                </c:pt>
                <c:pt idx="6">
                  <c:v>Khairpur (W)</c:v>
                </c:pt>
                <c:pt idx="7">
                  <c:v>Khairpur (E)</c:v>
                </c:pt>
                <c:pt idx="8">
                  <c:v>Rohri</c:v>
                </c:pt>
                <c:pt idx="9">
                  <c:v>Nara</c:v>
                </c:pt>
                <c:pt idx="10">
                  <c:v>Kalri</c:v>
                </c:pt>
                <c:pt idx="11">
                  <c:v>Lined</c:v>
                </c:pt>
                <c:pt idx="12">
                  <c:v>Fuleli</c:v>
                </c:pt>
                <c:pt idx="13">
                  <c:v>Pinyari</c:v>
                </c:pt>
              </c:strCache>
            </c:strRef>
          </c:cat>
          <c:val>
            <c:numRef>
              <c:f>'Sindh 07-13'!$N$82:$N$95</c:f>
              <c:numCache>
                <c:formatCode>0.0</c:formatCode>
                <c:ptCount val="14"/>
                <c:pt idx="0">
                  <c:v>652.69970841149677</c:v>
                </c:pt>
                <c:pt idx="1">
                  <c:v>918.11196069674713</c:v>
                </c:pt>
                <c:pt idx="2">
                  <c:v>738.31291830658313</c:v>
                </c:pt>
                <c:pt idx="3">
                  <c:v>575.00818883312752</c:v>
                </c:pt>
                <c:pt idx="4">
                  <c:v>1568.8253801876342</c:v>
                </c:pt>
                <c:pt idx="5">
                  <c:v>689.45489618025147</c:v>
                </c:pt>
                <c:pt idx="6">
                  <c:v>748.71451274215531</c:v>
                </c:pt>
                <c:pt idx="7">
                  <c:v>633.58328304631016</c:v>
                </c:pt>
                <c:pt idx="8">
                  <c:v>541.04209452725729</c:v>
                </c:pt>
                <c:pt idx="9">
                  <c:v>525.12392587726424</c:v>
                </c:pt>
                <c:pt idx="10">
                  <c:v>927.00869950209722</c:v>
                </c:pt>
                <c:pt idx="11">
                  <c:v>493.50883682327009</c:v>
                </c:pt>
                <c:pt idx="12">
                  <c:v>914.87784504536455</c:v>
                </c:pt>
                <c:pt idx="13">
                  <c:v>770.03894852848941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'Sindh 07-13'!$O$81</c:f>
              <c:strCache>
                <c:ptCount val="1"/>
                <c:pt idx="0">
                  <c:v>Rabi</c:v>
                </c:pt>
              </c:strCache>
            </c:strRef>
          </c:tx>
          <c:spPr>
            <a:ln w="101600">
              <a:solidFill>
                <a:srgbClr val="94C120"/>
              </a:solidFill>
              <a:prstDash val="solid"/>
            </a:ln>
          </c:spPr>
          <c:marker>
            <c:symbol val="circle"/>
            <c:size val="10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cat>
            <c:strRef>
              <c:f>'Sindh 07-13'!$A$82:$A$95</c:f>
              <c:strCache>
                <c:ptCount val="14"/>
                <c:pt idx="0">
                  <c:v>Desert Pat Feeder</c:v>
                </c:pt>
                <c:pt idx="1">
                  <c:v>Bagari Sindh Feeder</c:v>
                </c:pt>
                <c:pt idx="2">
                  <c:v>GHOTKI</c:v>
                </c:pt>
                <c:pt idx="3">
                  <c:v>North West</c:v>
                </c:pt>
                <c:pt idx="4">
                  <c:v>Rice</c:v>
                </c:pt>
                <c:pt idx="5">
                  <c:v>Dadu</c:v>
                </c:pt>
                <c:pt idx="6">
                  <c:v>Khairpur (W)</c:v>
                </c:pt>
                <c:pt idx="7">
                  <c:v>Khairpur (E)</c:v>
                </c:pt>
                <c:pt idx="8">
                  <c:v>Rohri</c:v>
                </c:pt>
                <c:pt idx="9">
                  <c:v>Nara</c:v>
                </c:pt>
                <c:pt idx="10">
                  <c:v>Kalri</c:v>
                </c:pt>
                <c:pt idx="11">
                  <c:v>Lined</c:v>
                </c:pt>
                <c:pt idx="12">
                  <c:v>Fuleli</c:v>
                </c:pt>
                <c:pt idx="13">
                  <c:v>Pinyari</c:v>
                </c:pt>
              </c:strCache>
            </c:strRef>
          </c:cat>
          <c:val>
            <c:numRef>
              <c:f>'Sindh 07-13'!$O$82:$O$95</c:f>
              <c:numCache>
                <c:formatCode>0.0</c:formatCode>
                <c:ptCount val="14"/>
                <c:pt idx="0">
                  <c:v>235.17069865222805</c:v>
                </c:pt>
                <c:pt idx="1">
                  <c:v>120.6498420341056</c:v>
                </c:pt>
                <c:pt idx="2">
                  <c:v>375.22964584799649</c:v>
                </c:pt>
                <c:pt idx="3">
                  <c:v>383.93734979128681</c:v>
                </c:pt>
                <c:pt idx="4">
                  <c:v>154.39049183666884</c:v>
                </c:pt>
                <c:pt idx="5">
                  <c:v>462.27112365931055</c:v>
                </c:pt>
                <c:pt idx="6">
                  <c:v>576.21410221013423</c:v>
                </c:pt>
                <c:pt idx="7">
                  <c:v>502.39506362068386</c:v>
                </c:pt>
                <c:pt idx="8">
                  <c:v>412.04189754152026</c:v>
                </c:pt>
                <c:pt idx="9">
                  <c:v>390.49551518532542</c:v>
                </c:pt>
                <c:pt idx="10">
                  <c:v>496.86635121563307</c:v>
                </c:pt>
                <c:pt idx="11">
                  <c:v>300.56405918012638</c:v>
                </c:pt>
                <c:pt idx="12">
                  <c:v>282.45008048424216</c:v>
                </c:pt>
                <c:pt idx="13">
                  <c:v>255.18229647151503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'Sindh 07-13'!$P$81</c:f>
              <c:strCache>
                <c:ptCount val="1"/>
                <c:pt idx="0">
                  <c:v>Annual</c:v>
                </c:pt>
              </c:strCache>
            </c:strRef>
          </c:tx>
          <c:spPr>
            <a:ln w="88900">
              <a:solidFill>
                <a:srgbClr val="C00000"/>
              </a:solidFill>
              <a:prstDash val="sysDash"/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'Sindh 07-13'!$A$82:$A$95</c:f>
              <c:strCache>
                <c:ptCount val="14"/>
                <c:pt idx="0">
                  <c:v>Desert Pat Feeder</c:v>
                </c:pt>
                <c:pt idx="1">
                  <c:v>Bagari Sindh Feeder</c:v>
                </c:pt>
                <c:pt idx="2">
                  <c:v>GHOTKI</c:v>
                </c:pt>
                <c:pt idx="3">
                  <c:v>North West</c:v>
                </c:pt>
                <c:pt idx="4">
                  <c:v>Rice</c:v>
                </c:pt>
                <c:pt idx="5">
                  <c:v>Dadu</c:v>
                </c:pt>
                <c:pt idx="6">
                  <c:v>Khairpur (W)</c:v>
                </c:pt>
                <c:pt idx="7">
                  <c:v>Khairpur (E)</c:v>
                </c:pt>
                <c:pt idx="8">
                  <c:v>Rohri</c:v>
                </c:pt>
                <c:pt idx="9">
                  <c:v>Nara</c:v>
                </c:pt>
                <c:pt idx="10">
                  <c:v>Kalri</c:v>
                </c:pt>
                <c:pt idx="11">
                  <c:v>Lined</c:v>
                </c:pt>
                <c:pt idx="12">
                  <c:v>Fuleli</c:v>
                </c:pt>
                <c:pt idx="13">
                  <c:v>Pinyari</c:v>
                </c:pt>
              </c:strCache>
            </c:strRef>
          </c:cat>
          <c:val>
            <c:numRef>
              <c:f>'Sindh 07-13'!$P$82:$P$95</c:f>
              <c:numCache>
                <c:formatCode>0.0</c:formatCode>
                <c:ptCount val="14"/>
                <c:pt idx="0">
                  <c:v>887.87040706372477</c:v>
                </c:pt>
                <c:pt idx="1">
                  <c:v>1038.7618027308527</c:v>
                </c:pt>
                <c:pt idx="2">
                  <c:v>1113.5425641545794</c:v>
                </c:pt>
                <c:pt idx="3">
                  <c:v>958.94553862441433</c:v>
                </c:pt>
                <c:pt idx="4">
                  <c:v>1723.2158720243035</c:v>
                </c:pt>
                <c:pt idx="5">
                  <c:v>1151.7260198395625</c:v>
                </c:pt>
                <c:pt idx="6">
                  <c:v>1324.9286149522893</c:v>
                </c:pt>
                <c:pt idx="7">
                  <c:v>1135.9783466669944</c:v>
                </c:pt>
                <c:pt idx="8">
                  <c:v>953.08399206877743</c:v>
                </c:pt>
                <c:pt idx="9">
                  <c:v>915.61944106258989</c:v>
                </c:pt>
                <c:pt idx="10">
                  <c:v>1423.8750507177306</c:v>
                </c:pt>
                <c:pt idx="11">
                  <c:v>794.07289600339664</c:v>
                </c:pt>
                <c:pt idx="12">
                  <c:v>1197.3279255296065</c:v>
                </c:pt>
                <c:pt idx="13">
                  <c:v>1025.2212450000047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764928"/>
        <c:axId val="84800256"/>
      </c:lineChart>
      <c:catAx>
        <c:axId val="84764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Canal Commands</a:t>
                </a:r>
              </a:p>
            </c:rich>
          </c:tx>
          <c:layout>
            <c:manualLayout>
              <c:xMode val="edge"/>
              <c:yMode val="edge"/>
              <c:x val="0.53139667584249151"/>
              <c:y val="0.798575377589624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4800256"/>
        <c:crosses val="autoZero"/>
        <c:auto val="1"/>
        <c:lblAlgn val="ctr"/>
        <c:lblOffset val="100"/>
        <c:noMultiLvlLbl val="0"/>
      </c:catAx>
      <c:valAx>
        <c:axId val="84800256"/>
        <c:scaling>
          <c:orientation val="minMax"/>
          <c:max val="1800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700"/>
                </a:pPr>
                <a:r>
                  <a:rPr lang="en-US" sz="2700"/>
                  <a:t>Canal water depth (mm) over the CCA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84764928"/>
        <c:crosses val="autoZero"/>
        <c:crossBetween val="between"/>
        <c:majorUnit val="200"/>
      </c:valAx>
      <c:spPr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6018126037795835"/>
          <c:y val="7.9168835041720509E-3"/>
          <c:w val="0.19893538839559949"/>
          <c:h val="0.22242774901756066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</c:spPr>
    </c:legend>
    <c:plotVisOnly val="1"/>
    <c:dispBlanksAs val="gap"/>
    <c:showDLblsOverMax val="0"/>
  </c:chart>
  <c:spPr>
    <a:ln w="25400">
      <a:solidFill>
        <a:srgbClr val="3996C1"/>
      </a:solidFill>
    </a:ln>
  </c:spPr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ur-PK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r-P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835547763822862E-2"/>
          <c:y val="2.9661455361558065E-2"/>
          <c:w val="0.86604493181066411"/>
          <c:h val="0.811715761740758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'RESDWT-11'!$H$226</c:f>
              <c:strCache>
                <c:ptCount val="1"/>
                <c:pt idx="0">
                  <c:v>Waterlogged (0-150)</c:v>
                </c:pt>
              </c:strCache>
            </c:strRef>
          </c:tx>
          <c:spPr>
            <a:solidFill>
              <a:srgbClr val="52DA6C"/>
            </a:solidFill>
            <a:ln>
              <a:solidFill>
                <a:srgbClr val="55D764"/>
              </a:solidFill>
            </a:ln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3200"/>
                </a:pPr>
                <a:endParaRPr lang="ur-P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'RESDWT-11'!$G$227:$G$233</c:f>
              <c:strCache>
                <c:ptCount val="7"/>
                <c:pt idx="0">
                  <c:v>Thal</c:v>
                </c:pt>
                <c:pt idx="1">
                  <c:v>Chaj</c:v>
                </c:pt>
                <c:pt idx="2">
                  <c:v>Rechna</c:v>
                </c:pt>
                <c:pt idx="3">
                  <c:v>Bari</c:v>
                </c:pt>
                <c:pt idx="4">
                  <c:v>DG Khan</c:v>
                </c:pt>
                <c:pt idx="5">
                  <c:v>Bhawal Pur</c:v>
                </c:pt>
                <c:pt idx="6">
                  <c:v>Rahimyar Khan</c:v>
                </c:pt>
              </c:strCache>
            </c:strRef>
          </c:cat>
          <c:val>
            <c:numRef>
              <c:f>'RESDWT-11'!$H$227:$H$233</c:f>
              <c:numCache>
                <c:formatCode>0.00</c:formatCode>
                <c:ptCount val="7"/>
                <c:pt idx="0" formatCode="General">
                  <c:v>3.0500000000000003</c:v>
                </c:pt>
                <c:pt idx="1">
                  <c:v>1.6500000000000001</c:v>
                </c:pt>
                <c:pt idx="2">
                  <c:v>0.58000000000000007</c:v>
                </c:pt>
                <c:pt idx="3">
                  <c:v>0.21000000000000021</c:v>
                </c:pt>
                <c:pt idx="4">
                  <c:v>1.7100000000000002</c:v>
                </c:pt>
                <c:pt idx="5">
                  <c:v>4.83</c:v>
                </c:pt>
                <c:pt idx="6">
                  <c:v>12.209999999999999</c:v>
                </c:pt>
              </c:numCache>
            </c:numRef>
          </c:val>
        </c:ser>
        <c:ser>
          <c:idx val="1"/>
          <c:order val="1"/>
          <c:tx>
            <c:strRef>
              <c:f>'RESDWT-11'!$I$226</c:f>
              <c:strCache>
                <c:ptCount val="1"/>
                <c:pt idx="0">
                  <c:v>Normal (150-1200)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invertIfNegative val="0"/>
          <c:pictureOptions>
            <c:pictureFormat val="stackScale"/>
          </c:pictureOptions>
          <c:dLbls>
            <c:numFmt formatCode="#,##0.0" sourceLinked="0"/>
            <c:txPr>
              <a:bodyPr/>
              <a:lstStyle/>
              <a:p>
                <a:pPr>
                  <a:defRPr sz="3200"/>
                </a:pPr>
                <a:endParaRPr lang="ur-P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'RESDWT-11'!$G$227:$G$233</c:f>
              <c:strCache>
                <c:ptCount val="7"/>
                <c:pt idx="0">
                  <c:v>Thal</c:v>
                </c:pt>
                <c:pt idx="1">
                  <c:v>Chaj</c:v>
                </c:pt>
                <c:pt idx="2">
                  <c:v>Rechna</c:v>
                </c:pt>
                <c:pt idx="3">
                  <c:v>Bari</c:v>
                </c:pt>
                <c:pt idx="4">
                  <c:v>DG Khan</c:v>
                </c:pt>
                <c:pt idx="5">
                  <c:v>Bhawal Pur</c:v>
                </c:pt>
                <c:pt idx="6">
                  <c:v>Rahimyar Khan</c:v>
                </c:pt>
              </c:strCache>
            </c:strRef>
          </c:cat>
          <c:val>
            <c:numRef>
              <c:f>'RESDWT-11'!$I$227:$I$233</c:f>
              <c:numCache>
                <c:formatCode>0.00</c:formatCode>
                <c:ptCount val="7"/>
                <c:pt idx="0" formatCode="General">
                  <c:v>96.85</c:v>
                </c:pt>
                <c:pt idx="1">
                  <c:v>98.11999999999999</c:v>
                </c:pt>
                <c:pt idx="2">
                  <c:v>91.66</c:v>
                </c:pt>
                <c:pt idx="3">
                  <c:v>34.43</c:v>
                </c:pt>
                <c:pt idx="4">
                  <c:v>98.25</c:v>
                </c:pt>
                <c:pt idx="5">
                  <c:v>84.240000000000023</c:v>
                </c:pt>
                <c:pt idx="6">
                  <c:v>85.829999999999984</c:v>
                </c:pt>
              </c:numCache>
            </c:numRef>
          </c:val>
        </c:ser>
        <c:ser>
          <c:idx val="2"/>
          <c:order val="2"/>
          <c:tx>
            <c:strRef>
              <c:f>'RESDWT-11'!$J$226</c:f>
              <c:strCache>
                <c:ptCount val="1"/>
                <c:pt idx="0">
                  <c:v>Depleted (&gt; 1200)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50800" dir="5400000" algn="ctr" rotWithShape="0">
                <a:schemeClr val="accent6">
                  <a:lumMod val="20000"/>
                  <a:lumOff val="80000"/>
                </a:schemeClr>
              </a:outerShdw>
            </a:effectLst>
          </c:spPr>
          <c:invertIfNegative val="0"/>
          <c:pictureOptions>
            <c:pictureFormat val="stackScale"/>
            <c:pictureStackUnit val="2"/>
          </c:pictureOptions>
          <c:dLbls>
            <c:dLbl>
              <c:idx val="0"/>
              <c:layout>
                <c:manualLayout>
                  <c:x val="-4.2735042735042736E-2"/>
                  <c:y val="-3.46888220658166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461538461538464E-2"/>
                  <c:y val="-3.4686090877558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461538461538464E-2"/>
                  <c:y val="3.9744020004227308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598290598290634E-2"/>
                  <c:y val="-4.5091918140825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461538461538464E-2"/>
                  <c:y val="4.9680025005284357E-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2735042735042736E-2"/>
                  <c:y val="-2.7748872702046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6324786324786328E-2"/>
                  <c:y val="-1.0405827263267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3200"/>
                </a:pPr>
                <a:endParaRPr lang="ur-P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'RESDWT-11'!$G$227:$G$233</c:f>
              <c:strCache>
                <c:ptCount val="7"/>
                <c:pt idx="0">
                  <c:v>Thal</c:v>
                </c:pt>
                <c:pt idx="1">
                  <c:v>Chaj</c:v>
                </c:pt>
                <c:pt idx="2">
                  <c:v>Rechna</c:v>
                </c:pt>
                <c:pt idx="3">
                  <c:v>Bari</c:v>
                </c:pt>
                <c:pt idx="4">
                  <c:v>DG Khan</c:v>
                </c:pt>
                <c:pt idx="5">
                  <c:v>Bhawal Pur</c:v>
                </c:pt>
                <c:pt idx="6">
                  <c:v>Rahimyar Khan</c:v>
                </c:pt>
              </c:strCache>
            </c:strRef>
          </c:cat>
          <c:val>
            <c:numRef>
              <c:f>'RESDWT-11'!$J$227:$J$233</c:f>
              <c:numCache>
                <c:formatCode>0.00</c:formatCode>
                <c:ptCount val="7"/>
                <c:pt idx="0" formatCode="General">
                  <c:v>0.1</c:v>
                </c:pt>
                <c:pt idx="1">
                  <c:v>0.23</c:v>
                </c:pt>
                <c:pt idx="2">
                  <c:v>7.76</c:v>
                </c:pt>
                <c:pt idx="3">
                  <c:v>65.36</c:v>
                </c:pt>
                <c:pt idx="4">
                  <c:v>4.0000000000000022E-2</c:v>
                </c:pt>
                <c:pt idx="5">
                  <c:v>10.93</c:v>
                </c:pt>
                <c:pt idx="6">
                  <c:v>1.9600000000000168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248384"/>
        <c:axId val="95249920"/>
      </c:barChart>
      <c:catAx>
        <c:axId val="9524838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95249920"/>
        <c:crosses val="autoZero"/>
        <c:auto val="1"/>
        <c:lblAlgn val="ctr"/>
        <c:lblOffset val="100"/>
        <c:noMultiLvlLbl val="0"/>
      </c:catAx>
      <c:valAx>
        <c:axId val="95249920"/>
        <c:scaling>
          <c:orientation val="minMax"/>
          <c:max val="100"/>
        </c:scaling>
        <c:delete val="0"/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Area (%)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95248384"/>
        <c:crosses val="autoZero"/>
        <c:crossBetween val="between"/>
      </c:valAx>
      <c:spPr>
        <a:ln>
          <a:solidFill>
            <a:sysClr val="windowText" lastClr="000000">
              <a:tint val="75000"/>
              <a:shade val="95000"/>
              <a:satMod val="105000"/>
            </a:sysClr>
          </a:solidFill>
        </a:ln>
      </c:spPr>
    </c:plotArea>
    <c:legend>
      <c:legendPos val="r"/>
      <c:layout>
        <c:manualLayout>
          <c:xMode val="edge"/>
          <c:yMode val="edge"/>
          <c:x val="0.17442989250125315"/>
          <c:y val="0.49893345183868465"/>
          <c:w val="0.28152646544182636"/>
          <c:h val="0.25115157480314959"/>
        </c:manualLayout>
      </c:layout>
      <c:overlay val="0"/>
      <c:spPr>
        <a:solidFill>
          <a:schemeClr val="accent3">
            <a:lumMod val="10000"/>
            <a:lumOff val="90000"/>
            <a:alpha val="75000"/>
          </a:schemeClr>
        </a:solidFill>
        <a:ln w="19050">
          <a:solidFill>
            <a:schemeClr val="accent2">
              <a:lumMod val="50000"/>
              <a:lumOff val="50000"/>
            </a:schemeClr>
          </a:solidFill>
        </a:ln>
      </c:spPr>
    </c:legend>
    <c:plotVisOnly val="1"/>
    <c:dispBlanksAs val="gap"/>
    <c:showDLblsOverMax val="0"/>
  </c:chart>
  <c:txPr>
    <a:bodyPr/>
    <a:lstStyle/>
    <a:p>
      <a:pPr>
        <a:defRPr sz="3000" b="0">
          <a:solidFill>
            <a:schemeClr val="accent3"/>
          </a:solidFill>
          <a:cs typeface="+mn-cs"/>
        </a:defRPr>
      </a:pPr>
      <a:endParaRPr lang="ur-PK"/>
    </a:p>
  </c:txPr>
  <c:externalData r:id="rId3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764789" cy="708425"/>
          </a:xfrm>
          <a:prstGeom prst="rect">
            <a:avLst/>
          </a:prstGeom>
        </p:spPr>
        <p:txBody>
          <a:bodyPr vert="horz" lIns="86082" tIns="43041" rIns="86082" bIns="43041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920622" y="0"/>
            <a:ext cx="3764789" cy="708425"/>
          </a:xfrm>
          <a:prstGeom prst="rect">
            <a:avLst/>
          </a:prstGeom>
        </p:spPr>
        <p:txBody>
          <a:bodyPr vert="horz" lIns="86082" tIns="43041" rIns="86082" bIns="43041" rtlCol="0"/>
          <a:lstStyle>
            <a:lvl1pPr algn="r">
              <a:defRPr sz="1100"/>
            </a:lvl1pPr>
          </a:lstStyle>
          <a:p>
            <a:fld id="{BD2802D3-BE7F-4D5A-8F77-D35F8D9152C1}" type="datetimeFigureOut">
              <a:rPr lang="fr-FR" smtClean="0"/>
              <a:pPr/>
              <a:t>29/07/2015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13461640"/>
            <a:ext cx="3764789" cy="708425"/>
          </a:xfrm>
          <a:prstGeom prst="rect">
            <a:avLst/>
          </a:prstGeom>
        </p:spPr>
        <p:txBody>
          <a:bodyPr vert="horz" lIns="86082" tIns="43041" rIns="86082" bIns="43041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920622" y="13461640"/>
            <a:ext cx="3764789" cy="708425"/>
          </a:xfrm>
          <a:prstGeom prst="rect">
            <a:avLst/>
          </a:prstGeom>
        </p:spPr>
        <p:txBody>
          <a:bodyPr vert="horz" lIns="86082" tIns="43041" rIns="86082" bIns="43041" rtlCol="0" anchor="b"/>
          <a:lstStyle>
            <a:lvl1pPr algn="r">
              <a:defRPr sz="1100"/>
            </a:lvl1pPr>
          </a:lstStyle>
          <a:p>
            <a:fld id="{4BD1350F-7B58-4670-89E1-2AA663496AC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370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999" y="13298398"/>
            <a:ext cx="25737979" cy="917608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998" y="24258164"/>
            <a:ext cx="21195983" cy="10939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0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40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604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80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00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20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409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61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10C9-F583-4CEC-8562-454BBB3151C7}" type="datetimeFigureOut">
              <a:rPr lang="fr-FR" smtClean="0"/>
              <a:pPr/>
              <a:t>29/07/2015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DAB2-0B76-4099-944F-4E7BCB9942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10C9-F583-4CEC-8562-454BBB3151C7}" type="datetimeFigureOut">
              <a:rPr lang="fr-FR" smtClean="0"/>
              <a:pPr/>
              <a:t>29/07/2015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DAB2-0B76-4099-944F-4E7BCB9942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6464735" y="2289072"/>
            <a:ext cx="5109748" cy="4869469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35502" y="2289072"/>
            <a:ext cx="14824573" cy="4869469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10C9-F583-4CEC-8562-454BBB3151C7}" type="datetimeFigureOut">
              <a:rPr lang="fr-FR" smtClean="0"/>
              <a:pPr/>
              <a:t>29/07/2015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DAB2-0B76-4099-944F-4E7BCB9942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10C9-F583-4CEC-8562-454BBB3151C7}" type="datetimeFigureOut">
              <a:rPr lang="fr-FR" smtClean="0"/>
              <a:pPr/>
              <a:t>29/07/2015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DAB2-0B76-4099-944F-4E7BCB9942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911" y="27508443"/>
            <a:ext cx="25737979" cy="8502249"/>
          </a:xfrm>
        </p:spPr>
        <p:txBody>
          <a:bodyPr anchor="t"/>
          <a:lstStyle>
            <a:lvl1pPr algn="l">
              <a:defRPr sz="193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911" y="18144086"/>
            <a:ext cx="25737979" cy="9364359"/>
          </a:xfrm>
        </p:spPr>
        <p:txBody>
          <a:bodyPr anchor="b"/>
          <a:lstStyle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201377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2pPr>
            <a:lvl3pPr marL="4402754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604131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4pPr>
            <a:lvl5pPr marL="8805507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5pPr>
            <a:lvl6pPr marL="11006884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6pPr>
            <a:lvl7pPr marL="13208261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7pPr>
            <a:lvl8pPr marL="15409638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8pPr>
            <a:lvl9pPr marL="17611015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10C9-F583-4CEC-8562-454BBB3151C7}" type="datetimeFigureOut">
              <a:rPr lang="fr-FR" smtClean="0"/>
              <a:pPr/>
              <a:t>29/07/2015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DAB2-0B76-4099-944F-4E7BCB9942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35502" y="13318210"/>
            <a:ext cx="9967159" cy="37665561"/>
          </a:xfrm>
        </p:spPr>
        <p:txBody>
          <a:bodyPr/>
          <a:lstStyle>
            <a:lvl1pPr>
              <a:defRPr sz="13500"/>
            </a:lvl1pPr>
            <a:lvl2pPr>
              <a:defRPr sz="116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607327" y="13318210"/>
            <a:ext cx="9967159" cy="37665561"/>
          </a:xfrm>
        </p:spPr>
        <p:txBody>
          <a:bodyPr/>
          <a:lstStyle>
            <a:lvl1pPr>
              <a:defRPr sz="13500"/>
            </a:lvl1pPr>
            <a:lvl2pPr>
              <a:defRPr sz="116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10C9-F583-4CEC-8562-454BBB3151C7}" type="datetimeFigureOut">
              <a:rPr lang="fr-FR" smtClean="0"/>
              <a:pPr/>
              <a:t>29/07/2015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DAB2-0B76-4099-944F-4E7BCB9942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000" y="1714328"/>
            <a:ext cx="27251977" cy="713475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4001" y="9582374"/>
            <a:ext cx="13378914" cy="3993478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201377" indent="0">
              <a:buNone/>
              <a:defRPr sz="9700" b="1"/>
            </a:lvl2pPr>
            <a:lvl3pPr marL="4402754" indent="0">
              <a:buNone/>
              <a:defRPr sz="8700" b="1"/>
            </a:lvl3pPr>
            <a:lvl4pPr marL="6604131" indent="0">
              <a:buNone/>
              <a:defRPr sz="7700" b="1"/>
            </a:lvl4pPr>
            <a:lvl5pPr marL="8805507" indent="0">
              <a:buNone/>
              <a:defRPr sz="7700" b="1"/>
            </a:lvl5pPr>
            <a:lvl6pPr marL="11006884" indent="0">
              <a:buNone/>
              <a:defRPr sz="7700" b="1"/>
            </a:lvl6pPr>
            <a:lvl7pPr marL="13208261" indent="0">
              <a:buNone/>
              <a:defRPr sz="7700" b="1"/>
            </a:lvl7pPr>
            <a:lvl8pPr marL="15409638" indent="0">
              <a:buNone/>
              <a:defRPr sz="7700" b="1"/>
            </a:lvl8pPr>
            <a:lvl9pPr marL="17611015" indent="0">
              <a:buNone/>
              <a:defRPr sz="7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4001" y="13575850"/>
            <a:ext cx="13378914" cy="24664452"/>
          </a:xfrm>
        </p:spPr>
        <p:txBody>
          <a:bodyPr/>
          <a:lstStyle>
            <a:lvl1pPr>
              <a:defRPr sz="116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1811" y="9582374"/>
            <a:ext cx="13384168" cy="3993478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201377" indent="0">
              <a:buNone/>
              <a:defRPr sz="9700" b="1"/>
            </a:lvl2pPr>
            <a:lvl3pPr marL="4402754" indent="0">
              <a:buNone/>
              <a:defRPr sz="8700" b="1"/>
            </a:lvl3pPr>
            <a:lvl4pPr marL="6604131" indent="0">
              <a:buNone/>
              <a:defRPr sz="7700" b="1"/>
            </a:lvl4pPr>
            <a:lvl5pPr marL="8805507" indent="0">
              <a:buNone/>
              <a:defRPr sz="7700" b="1"/>
            </a:lvl5pPr>
            <a:lvl6pPr marL="11006884" indent="0">
              <a:buNone/>
              <a:defRPr sz="7700" b="1"/>
            </a:lvl6pPr>
            <a:lvl7pPr marL="13208261" indent="0">
              <a:buNone/>
              <a:defRPr sz="7700" b="1"/>
            </a:lvl7pPr>
            <a:lvl8pPr marL="15409638" indent="0">
              <a:buNone/>
              <a:defRPr sz="7700" b="1"/>
            </a:lvl8pPr>
            <a:lvl9pPr marL="17611015" indent="0">
              <a:buNone/>
              <a:defRPr sz="7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1811" y="13575850"/>
            <a:ext cx="13384168" cy="24664452"/>
          </a:xfrm>
        </p:spPr>
        <p:txBody>
          <a:bodyPr/>
          <a:lstStyle>
            <a:lvl1pPr>
              <a:defRPr sz="116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10C9-F583-4CEC-8562-454BBB3151C7}" type="datetimeFigureOut">
              <a:rPr lang="fr-FR" smtClean="0"/>
              <a:pPr/>
              <a:t>29/07/2015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DAB2-0B76-4099-944F-4E7BCB9942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10C9-F583-4CEC-8562-454BBB3151C7}" type="datetimeFigureOut">
              <a:rPr lang="fr-FR" smtClean="0"/>
              <a:pPr/>
              <a:t>29/07/2015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DAB2-0B76-4099-944F-4E7BCB9942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10C9-F583-4CEC-8562-454BBB3151C7}" type="datetimeFigureOut">
              <a:rPr lang="fr-FR" smtClean="0"/>
              <a:pPr/>
              <a:t>29/07/2015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DAB2-0B76-4099-944F-4E7BCB9942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001" y="1704416"/>
            <a:ext cx="9961905" cy="7253668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8629" y="1704419"/>
            <a:ext cx="16927350" cy="36535892"/>
          </a:xfrm>
        </p:spPr>
        <p:txBody>
          <a:bodyPr/>
          <a:lstStyle>
            <a:lvl1pPr>
              <a:defRPr sz="15400"/>
            </a:lvl1pPr>
            <a:lvl2pPr>
              <a:defRPr sz="13500"/>
            </a:lvl2pPr>
            <a:lvl3pPr>
              <a:defRPr sz="116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001" y="8958084"/>
            <a:ext cx="9961905" cy="29282224"/>
          </a:xfrm>
        </p:spPr>
        <p:txBody>
          <a:bodyPr/>
          <a:lstStyle>
            <a:lvl1pPr marL="0" indent="0">
              <a:buNone/>
              <a:defRPr sz="6800"/>
            </a:lvl1pPr>
            <a:lvl2pPr marL="2201377" indent="0">
              <a:buNone/>
              <a:defRPr sz="5800"/>
            </a:lvl2pPr>
            <a:lvl3pPr marL="4402754" indent="0">
              <a:buNone/>
              <a:defRPr sz="4800"/>
            </a:lvl3pPr>
            <a:lvl4pPr marL="6604131" indent="0">
              <a:buNone/>
              <a:defRPr sz="4300"/>
            </a:lvl4pPr>
            <a:lvl5pPr marL="8805507" indent="0">
              <a:buNone/>
              <a:defRPr sz="4300"/>
            </a:lvl5pPr>
            <a:lvl6pPr marL="11006884" indent="0">
              <a:buNone/>
              <a:defRPr sz="4300"/>
            </a:lvl6pPr>
            <a:lvl7pPr marL="13208261" indent="0">
              <a:buNone/>
              <a:defRPr sz="4300"/>
            </a:lvl7pPr>
            <a:lvl8pPr marL="15409638" indent="0">
              <a:buNone/>
              <a:defRPr sz="4300"/>
            </a:lvl8pPr>
            <a:lvl9pPr marL="17611015" indent="0">
              <a:buNone/>
              <a:defRPr sz="4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10C9-F583-4CEC-8562-454BBB3151C7}" type="datetimeFigureOut">
              <a:rPr lang="fr-FR" smtClean="0"/>
              <a:pPr/>
              <a:t>29/07/2015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DAB2-0B76-4099-944F-4E7BCB9942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088" y="29965970"/>
            <a:ext cx="18167985" cy="3537654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5088" y="3825019"/>
            <a:ext cx="18167985" cy="25685115"/>
          </a:xfrm>
        </p:spPr>
        <p:txBody>
          <a:bodyPr/>
          <a:lstStyle>
            <a:lvl1pPr marL="0" indent="0">
              <a:buNone/>
              <a:defRPr sz="15400"/>
            </a:lvl1pPr>
            <a:lvl2pPr marL="2201377" indent="0">
              <a:buNone/>
              <a:defRPr sz="13500"/>
            </a:lvl2pPr>
            <a:lvl3pPr marL="4402754" indent="0">
              <a:buNone/>
              <a:defRPr sz="11600"/>
            </a:lvl3pPr>
            <a:lvl4pPr marL="6604131" indent="0">
              <a:buNone/>
              <a:defRPr sz="9700"/>
            </a:lvl4pPr>
            <a:lvl5pPr marL="8805507" indent="0">
              <a:buNone/>
              <a:defRPr sz="9700"/>
            </a:lvl5pPr>
            <a:lvl6pPr marL="11006884" indent="0">
              <a:buNone/>
              <a:defRPr sz="9700"/>
            </a:lvl6pPr>
            <a:lvl7pPr marL="13208261" indent="0">
              <a:buNone/>
              <a:defRPr sz="9700"/>
            </a:lvl7pPr>
            <a:lvl8pPr marL="15409638" indent="0">
              <a:buNone/>
              <a:defRPr sz="9700"/>
            </a:lvl8pPr>
            <a:lvl9pPr marL="17611015" indent="0">
              <a:buNone/>
              <a:defRPr sz="97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088" y="33503624"/>
            <a:ext cx="18167985" cy="5024051"/>
          </a:xfrm>
        </p:spPr>
        <p:txBody>
          <a:bodyPr/>
          <a:lstStyle>
            <a:lvl1pPr marL="0" indent="0">
              <a:buNone/>
              <a:defRPr sz="6800"/>
            </a:lvl1pPr>
            <a:lvl2pPr marL="2201377" indent="0">
              <a:buNone/>
              <a:defRPr sz="5800"/>
            </a:lvl2pPr>
            <a:lvl3pPr marL="4402754" indent="0">
              <a:buNone/>
              <a:defRPr sz="4800"/>
            </a:lvl3pPr>
            <a:lvl4pPr marL="6604131" indent="0">
              <a:buNone/>
              <a:defRPr sz="4300"/>
            </a:lvl4pPr>
            <a:lvl5pPr marL="8805507" indent="0">
              <a:buNone/>
              <a:defRPr sz="4300"/>
            </a:lvl5pPr>
            <a:lvl6pPr marL="11006884" indent="0">
              <a:buNone/>
              <a:defRPr sz="4300"/>
            </a:lvl6pPr>
            <a:lvl7pPr marL="13208261" indent="0">
              <a:buNone/>
              <a:defRPr sz="4300"/>
            </a:lvl7pPr>
            <a:lvl8pPr marL="15409638" indent="0">
              <a:buNone/>
              <a:defRPr sz="4300"/>
            </a:lvl8pPr>
            <a:lvl9pPr marL="17611015" indent="0">
              <a:buNone/>
              <a:defRPr sz="4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10C9-F583-4CEC-8562-454BBB3151C7}" type="datetimeFigureOut">
              <a:rPr lang="fr-FR" smtClean="0"/>
              <a:pPr/>
              <a:t>29/07/2015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DAB2-0B76-4099-944F-4E7BCB9942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4000" y="1714328"/>
            <a:ext cx="27251977" cy="7134754"/>
          </a:xfrm>
          <a:prstGeom prst="rect">
            <a:avLst/>
          </a:prstGeom>
        </p:spPr>
        <p:txBody>
          <a:bodyPr vert="horz" lIns="440275" tIns="220138" rIns="440275" bIns="220138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4000" y="9988663"/>
            <a:ext cx="27251977" cy="28251646"/>
          </a:xfrm>
          <a:prstGeom prst="rect">
            <a:avLst/>
          </a:prstGeom>
        </p:spPr>
        <p:txBody>
          <a:bodyPr vert="horz" lIns="440275" tIns="220138" rIns="440275" bIns="220138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4000" y="39677167"/>
            <a:ext cx="7065327" cy="2279156"/>
          </a:xfrm>
          <a:prstGeom prst="rect">
            <a:avLst/>
          </a:prstGeom>
        </p:spPr>
        <p:txBody>
          <a:bodyPr vert="horz" lIns="440275" tIns="220138" rIns="440275" bIns="220138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B10C9-F583-4CEC-8562-454BBB3151C7}" type="datetimeFigureOut">
              <a:rPr lang="fr-FR" smtClean="0"/>
              <a:pPr/>
              <a:t>29/07/2015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5659" y="39677167"/>
            <a:ext cx="9588659" cy="2279156"/>
          </a:xfrm>
          <a:prstGeom prst="rect">
            <a:avLst/>
          </a:prstGeom>
        </p:spPr>
        <p:txBody>
          <a:bodyPr vert="horz" lIns="440275" tIns="220138" rIns="440275" bIns="220138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700650" y="39677167"/>
            <a:ext cx="7065327" cy="2279156"/>
          </a:xfrm>
          <a:prstGeom prst="rect">
            <a:avLst/>
          </a:prstGeom>
        </p:spPr>
        <p:txBody>
          <a:bodyPr vert="horz" lIns="440275" tIns="220138" rIns="440275" bIns="220138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1DAB2-0B76-4099-944F-4E7BCB9942A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02754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1033" indent="-1651033" algn="l" defTabSz="4402754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7238" indent="-1375861" algn="l" defTabSz="4402754" rtl="0" eaLnBrk="1" latinLnBrk="0" hangingPunct="1">
        <a:spcBef>
          <a:spcPct val="20000"/>
        </a:spcBef>
        <a:buFont typeface="Arial" pitchFamily="34" charset="0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503442" indent="-1100688" algn="l" defTabSz="4402754" rtl="0" eaLnBrk="1" latinLnBrk="0" hangingPunct="1">
        <a:spcBef>
          <a:spcPct val="20000"/>
        </a:spcBef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704819" indent="-1100688" algn="l" defTabSz="4402754" rtl="0" eaLnBrk="1" latinLnBrk="0" hangingPunct="1">
        <a:spcBef>
          <a:spcPct val="20000"/>
        </a:spcBef>
        <a:buFont typeface="Arial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196" indent="-1100688" algn="l" defTabSz="4402754" rtl="0" eaLnBrk="1" latinLnBrk="0" hangingPunct="1">
        <a:spcBef>
          <a:spcPct val="20000"/>
        </a:spcBef>
        <a:buFont typeface="Arial" pitchFamily="34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107573" indent="-1100688" algn="l" defTabSz="4402754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308950" indent="-1100688" algn="l" defTabSz="4402754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510326" indent="-1100688" algn="l" defTabSz="4402754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711703" indent="-1100688" algn="l" defTabSz="4402754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40275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201377" algn="l" defTabSz="440275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402754" algn="l" defTabSz="440275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604131" algn="l" defTabSz="440275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805507" algn="l" defTabSz="440275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6884" algn="l" defTabSz="440275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208261" algn="l" defTabSz="440275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409638" algn="l" defTabSz="440275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611015" algn="l" defTabSz="440275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74970"/>
          <a:stretch>
            <a:fillRect/>
          </a:stretch>
        </p:blipFill>
        <p:spPr bwMode="auto">
          <a:xfrm>
            <a:off x="-1" y="1"/>
            <a:ext cx="7579148" cy="60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227219" y="0"/>
            <a:ext cx="22052756" cy="6040927"/>
          </a:xfrm>
          <a:prstGeom prst="rect">
            <a:avLst/>
          </a:prstGeom>
        </p:spPr>
        <p:txBody>
          <a:bodyPr wrap="square" lIns="115105" tIns="57552" rIns="115105" bIns="57552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9500" b="1" dirty="0" smtClean="0">
                <a:solidFill>
                  <a:srgbClr val="07932C"/>
                </a:solidFill>
              </a:rPr>
              <a:t>POTENTIAL FOR IMPROVEMENT IN CONJUNCTIVE </a:t>
            </a:r>
            <a:r>
              <a:rPr lang="en-US" sz="9500" b="1" dirty="0">
                <a:solidFill>
                  <a:srgbClr val="07932C"/>
                </a:solidFill>
              </a:rPr>
              <a:t>MANAGEMENT OF SURFACE </a:t>
            </a:r>
            <a:r>
              <a:rPr lang="en-US" sz="9500" b="1" dirty="0" smtClean="0">
                <a:solidFill>
                  <a:srgbClr val="07932C"/>
                </a:solidFill>
              </a:rPr>
              <a:t>AND GROUND WATER SUPPLIES IN IBIS</a:t>
            </a:r>
            <a:r>
              <a:rPr lang="en-IN" sz="15100" dirty="0">
                <a:latin typeface="Arial" pitchFamily="34" charset="0"/>
                <a:cs typeface="Arial" pitchFamily="34" charset="0"/>
              </a:rPr>
              <a:t/>
            </a:r>
            <a:br>
              <a:rPr lang="en-IN" sz="15100" dirty="0">
                <a:latin typeface="Arial" pitchFamily="34" charset="0"/>
                <a:cs typeface="Arial" pitchFamily="34" charset="0"/>
              </a:rPr>
            </a:br>
            <a:r>
              <a:rPr lang="en-IN" sz="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Muhammad </a:t>
            </a:r>
            <a:r>
              <a:rPr lang="en-IN" sz="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Basharat</a:t>
            </a:r>
            <a:r>
              <a:rPr lang="en-IN" sz="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IWASRI-WAPDA, basharatm@hotmail.com</a:t>
            </a:r>
          </a:p>
          <a:p>
            <a:pPr algn="ctr">
              <a:spcBef>
                <a:spcPct val="0"/>
              </a:spcBef>
              <a:defRPr/>
            </a:pPr>
            <a:r>
              <a:rPr lang="en-IN" sz="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Dilbar</a:t>
            </a:r>
            <a:r>
              <a:rPr lang="en-IN" sz="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Hassan</a:t>
            </a:r>
            <a:r>
              <a:rPr lang="en-IN" sz="5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IN" sz="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IWASRI-WAPDA</a:t>
            </a:r>
            <a:r>
              <a:rPr lang="en-IN" sz="5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basharatm@hotmail.com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476033" y="6714630"/>
            <a:ext cx="29327911" cy="34280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05" tIns="57552" rIns="115105" bIns="57552" numCol="2" spcCol="906336" rtlCol="0" anchor="ctr"/>
          <a:lstStyle/>
          <a:p>
            <a:pPr marL="3238500" lvl="0" indent="-3238500"/>
            <a:r>
              <a:rPr lang="en-US" sz="4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Objectives</a:t>
            </a:r>
            <a:r>
              <a:rPr lang="en-US" sz="4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 Focus on System Scale Conjunctive Management of Surface and Groundwater</a:t>
            </a:r>
          </a:p>
          <a:p>
            <a:pPr algn="just"/>
            <a:endParaRPr lang="en-GB" sz="32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4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Design </a:t>
            </a:r>
            <a:r>
              <a:rPr lang="en-GB" sz="4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GB" sz="4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Operation of Indus </a:t>
            </a:r>
            <a:r>
              <a:rPr lang="en-GB" sz="4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Basin Irrigation System (IBIS</a:t>
            </a:r>
            <a:r>
              <a:rPr lang="en-GB" sz="4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4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IBIS (Fig. 1) was designed and executed in stages, starting from end of 19</a:t>
            </a:r>
            <a:r>
              <a:rPr lang="en-US" sz="3000" baseline="30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century to the middle of 20</a:t>
            </a:r>
            <a:r>
              <a:rPr lang="en-US" sz="3000" baseline="30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century; the Upper Bari Doab Canal being the first, for which 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survey 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was initiated in 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1850;</a:t>
            </a:r>
            <a:endParaRPr lang="en-US" sz="30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virtue of its design in stages, the irrigation 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systems were 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allowed variable allocation of surface supplies. The deficit irrigation from canals is being 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supplemented 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with groundwater pumping by farmers, as and when required, especially in Punjab 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– where groundwater 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is mostly fresh 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to marginal;</a:t>
            </a:r>
            <a:endParaRPr lang="en-US" sz="30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These canal water allocations have been reviewed many times on provincial basis, in the context of establishing water rights. Consequently,  reaching upon Water Apportionment Accord (WAA) 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1991 between provinces;</a:t>
            </a:r>
            <a:endParaRPr lang="en-US" sz="30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Thus, 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irrigation 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units within provinces, 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have more or less established water rights/withdrawals based 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on historic allocations (Fig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 &amp; 3);</a:t>
            </a:r>
            <a:endParaRPr lang="en-US" sz="30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But, these historically based and committed supplies have never been reviewed for any 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rationality with 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respect to relative crop water 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demand;</a:t>
            </a:r>
            <a:endParaRPr lang="en-US" sz="30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Consequently, waterlogging and unprecedented groundwater depletion is occurring simultaneously, with 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rising extra 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pumping costs, salt water intrusion, and surface </a:t>
            </a: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salinity issues (Fig. 4 &amp; 5).</a:t>
            </a:r>
            <a:endParaRPr lang="en-US" sz="30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fr-FR" sz="57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fr-FR" sz="57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fr-FR" sz="57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fr-FR" sz="57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fr-FR" sz="57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fr-FR" sz="57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fr-FR" sz="57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Causes </a:t>
            </a:r>
            <a:r>
              <a:rPr lang="en-US" sz="4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of Changing Groundwater Regime in Bari Doab</a:t>
            </a:r>
          </a:p>
          <a:p>
            <a:pPr algn="just"/>
            <a:r>
              <a:rPr lang="en-GB" sz="3200" dirty="0" smtClean="0">
                <a:solidFill>
                  <a:schemeClr val="accent3"/>
                </a:solidFill>
              </a:rPr>
              <a:t>A depletion of 16-55 cm/year is observed in  the Lower and Central Bari Doab, whereas the situation is relatively stable in other </a:t>
            </a:r>
            <a:r>
              <a:rPr lang="en-GB" sz="3200" dirty="0" smtClean="0">
                <a:solidFill>
                  <a:schemeClr val="accent3"/>
                </a:solidFill>
              </a:rPr>
              <a:t>regions in </a:t>
            </a:r>
            <a:r>
              <a:rPr lang="en-GB" sz="3200" dirty="0" smtClean="0">
                <a:solidFill>
                  <a:schemeClr val="accent3"/>
                </a:solidFill>
              </a:rPr>
              <a:t>Punjab</a:t>
            </a:r>
            <a:r>
              <a:rPr lang="en-GB" sz="3200" dirty="0" smtClean="0">
                <a:solidFill>
                  <a:schemeClr val="accent3"/>
                </a:solidFill>
              </a:rPr>
              <a:t>. The </a:t>
            </a:r>
            <a:r>
              <a:rPr lang="en-GB" sz="3200" dirty="0" smtClean="0">
                <a:solidFill>
                  <a:schemeClr val="accent3"/>
                </a:solidFill>
              </a:rPr>
              <a:t>reasons are:</a:t>
            </a:r>
            <a:endParaRPr lang="fr-FR" sz="30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accent3"/>
                </a:solidFill>
                <a:cs typeface="+mj-cs"/>
              </a:rPr>
              <a:t>Desiccation of eastern </a:t>
            </a:r>
            <a:r>
              <a:rPr lang="en-GB" sz="3200" dirty="0" smtClean="0">
                <a:solidFill>
                  <a:schemeClr val="accent3"/>
                </a:solidFill>
                <a:cs typeface="+mj-cs"/>
              </a:rPr>
              <a:t>rivers (Table 1), </a:t>
            </a:r>
            <a:r>
              <a:rPr lang="en-GB" sz="3200" dirty="0" smtClean="0">
                <a:solidFill>
                  <a:schemeClr val="accent3"/>
                </a:solidFill>
                <a:cs typeface="+mj-cs"/>
              </a:rPr>
              <a:t>due to </a:t>
            </a:r>
            <a:r>
              <a:rPr lang="en-GB" sz="3200" dirty="0" smtClean="0">
                <a:solidFill>
                  <a:schemeClr val="accent3"/>
                </a:solidFill>
                <a:cs typeface="+mj-cs"/>
              </a:rPr>
              <a:t>Indus Water Treaty </a:t>
            </a:r>
            <a:r>
              <a:rPr lang="en-GB" sz="3200" dirty="0" smtClean="0">
                <a:solidFill>
                  <a:schemeClr val="accent3"/>
                </a:solidFill>
                <a:cs typeface="+mj-cs"/>
              </a:rPr>
              <a:t>of </a:t>
            </a:r>
            <a:r>
              <a:rPr lang="en-GB" sz="3200" dirty="0" smtClean="0">
                <a:solidFill>
                  <a:schemeClr val="accent3"/>
                </a:solidFill>
                <a:cs typeface="+mj-cs"/>
              </a:rPr>
              <a:t>1960;</a:t>
            </a:r>
            <a:endParaRPr lang="en-US" sz="3200" dirty="0" smtClean="0">
              <a:solidFill>
                <a:schemeClr val="accent3"/>
              </a:solidFill>
              <a:cs typeface="+mj-cs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accent3"/>
                </a:solidFill>
                <a:cs typeface="+mj-cs"/>
              </a:rPr>
              <a:t>Continuing non-perennial allocations along rivers, particularly along Sutlej ;</a:t>
            </a:r>
            <a:endParaRPr lang="en-US" sz="3200" dirty="0" smtClean="0">
              <a:solidFill>
                <a:schemeClr val="accent3"/>
              </a:solidFill>
              <a:cs typeface="+mj-cs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accent3"/>
                </a:solidFill>
                <a:cs typeface="+mj-cs"/>
              </a:rPr>
              <a:t>comparatively low canal supplies and annual normal rainfalls in the area, resulting in high crop water requirements, particularly in </a:t>
            </a:r>
            <a:r>
              <a:rPr lang="en-GB" sz="3200" dirty="0" err="1" smtClean="0">
                <a:solidFill>
                  <a:schemeClr val="accent3"/>
                </a:solidFill>
                <a:cs typeface="+mj-cs"/>
              </a:rPr>
              <a:t>Kharif</a:t>
            </a:r>
            <a:r>
              <a:rPr lang="en-GB" sz="3200" dirty="0" smtClean="0">
                <a:solidFill>
                  <a:schemeClr val="accent3"/>
                </a:solidFill>
                <a:cs typeface="+mj-cs"/>
              </a:rPr>
              <a:t> season due to severe climate of the area</a:t>
            </a:r>
            <a:r>
              <a:rPr lang="en-GB" sz="3200" dirty="0" smtClean="0">
                <a:solidFill>
                  <a:schemeClr val="accent3"/>
                </a:solidFill>
                <a:cs typeface="+mj-cs"/>
              </a:rPr>
              <a:t>.</a:t>
            </a:r>
            <a:endParaRPr lang="fr-FR" sz="35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4000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Proposed</a:t>
            </a:r>
            <a:r>
              <a:rPr lang="fr-FR" sz="4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4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Conjunctive Management Approach:</a:t>
            </a:r>
          </a:p>
          <a:p>
            <a:r>
              <a:rPr lang="en-US" sz="40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Punjab: </a:t>
            </a:r>
            <a:r>
              <a:rPr lang="en-US" sz="30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</a:t>
            </a:r>
            <a:r>
              <a:rPr lang="en-US" sz="3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crop water requirement, cropping pattern and intensities, along with existing allocations </a:t>
            </a:r>
            <a:r>
              <a:rPr lang="en-US" sz="30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canal water distribution amongst and within canal commands;</a:t>
            </a:r>
          </a:p>
          <a:p>
            <a:pPr lvl="0"/>
            <a:r>
              <a:rPr lang="en-GB" sz="40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en-GB" sz="40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Indus: </a:t>
            </a:r>
            <a:r>
              <a:rPr lang="en-GB" sz="30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Fresh </a:t>
            </a:r>
            <a:r>
              <a:rPr lang="en-GB" sz="3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crop water demand, simultaneously keeping in view the drainage quantum and groundwater use potential, needs to be accomplished for each </a:t>
            </a:r>
            <a:r>
              <a:rPr lang="en-GB" sz="30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command, </a:t>
            </a:r>
            <a:r>
              <a:rPr lang="en-GB" sz="3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groundwater quality varies drastically in different areas. </a:t>
            </a:r>
            <a:r>
              <a:rPr lang="en-GB" sz="30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</a:t>
            </a:r>
            <a:r>
              <a:rPr lang="en-GB" sz="3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 steps would be as </a:t>
            </a:r>
            <a:r>
              <a:rPr lang="en-GB" sz="30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under:</a:t>
            </a:r>
            <a:endParaRPr lang="en-US" sz="3000" b="1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Rationalization of </a:t>
            </a:r>
            <a:r>
              <a:rPr lang="en-GB" sz="3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 </a:t>
            </a:r>
            <a:r>
              <a:rPr lang="en-GB" sz="30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supplies </a:t>
            </a:r>
            <a:r>
              <a:rPr lang="en-GB" sz="3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comprehensively carried </a:t>
            </a:r>
            <a:r>
              <a:rPr lang="en-GB" sz="30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deep </a:t>
            </a:r>
            <a:r>
              <a:rPr lang="en-GB" sz="30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fresh </a:t>
            </a:r>
            <a:r>
              <a:rPr lang="en-GB" sz="30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groundwater areas, </a:t>
            </a:r>
            <a:r>
              <a:rPr lang="en-GB" sz="30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 supplies be reduced to the extent that </a:t>
            </a:r>
            <a:r>
              <a:rPr lang="en-GB" sz="30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forces the farmers for </a:t>
            </a:r>
            <a:r>
              <a:rPr lang="en-GB" sz="3000" dirty="0" err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tubewell</a:t>
            </a:r>
            <a:r>
              <a:rPr lang="en-GB" sz="30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irrigation, ultimately reducing waterlogging.</a:t>
            </a:r>
            <a:endParaRPr lang="en-GB" sz="3000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3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with shallow fresh groundwater, skimming wells </a:t>
            </a:r>
            <a:r>
              <a:rPr lang="en-GB" sz="30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3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30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promoted</a:t>
            </a:r>
            <a:r>
              <a:rPr lang="en-GB" sz="30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Selective drainage investment in saline areas.</a:t>
            </a:r>
            <a:endParaRPr lang="fr-FR" sz="3000" dirty="0" smtClean="0">
              <a:solidFill>
                <a:schemeClr val="accent3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44398" b="93110"/>
          <a:stretch>
            <a:fillRect/>
          </a:stretch>
        </p:blipFill>
        <p:spPr bwMode="auto">
          <a:xfrm>
            <a:off x="1" y="41952069"/>
            <a:ext cx="30279976" cy="85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12"/>
          <p:cNvCxnSpPr/>
          <p:nvPr/>
        </p:nvCxnSpPr>
        <p:spPr>
          <a:xfrm>
            <a:off x="-125709" y="6210574"/>
            <a:ext cx="3056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0" y="41710518"/>
            <a:ext cx="3056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3562308106"/>
              </p:ext>
            </p:extLst>
          </p:nvPr>
        </p:nvGraphicFramePr>
        <p:xfrm>
          <a:off x="476033" y="32783602"/>
          <a:ext cx="13569072" cy="8211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5666501" y="7722742"/>
            <a:ext cx="13777402" cy="7416824"/>
            <a:chOff x="-56097" y="0"/>
            <a:chExt cx="6180672" cy="3448050"/>
          </a:xfrm>
        </p:grpSpPr>
        <p:graphicFrame>
          <p:nvGraphicFramePr>
            <p:cNvPr id="29" name="Chart 28"/>
            <p:cNvGraphicFramePr/>
            <p:nvPr>
              <p:extLst>
                <p:ext uri="{D42A27DB-BD31-4B8C-83A1-F6EECF244321}">
                  <p14:modId xmlns:p14="http://schemas.microsoft.com/office/powerpoint/2010/main" val="3312331277"/>
                </p:ext>
              </p:extLst>
            </p:nvPr>
          </p:nvGraphicFramePr>
          <p:xfrm>
            <a:off x="4366674" y="0"/>
            <a:ext cx="1757901" cy="3448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0" name="Chart 29"/>
            <p:cNvGraphicFramePr/>
            <p:nvPr>
              <p:extLst>
                <p:ext uri="{D42A27DB-BD31-4B8C-83A1-F6EECF244321}">
                  <p14:modId xmlns:p14="http://schemas.microsoft.com/office/powerpoint/2010/main" val="3091693395"/>
                </p:ext>
              </p:extLst>
            </p:nvPr>
          </p:nvGraphicFramePr>
          <p:xfrm>
            <a:off x="-56097" y="0"/>
            <a:ext cx="4422771" cy="3448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51" y="18739966"/>
            <a:ext cx="9850583" cy="1288472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72673" y="25730819"/>
            <a:ext cx="4386194" cy="7860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indent="-1066800"/>
            <a:r>
              <a:rPr lang="en-US" sz="2500" b="1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Fig. 1: </a:t>
            </a:r>
            <a:r>
              <a:rPr lang="en-US" sz="2500" b="1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500" b="1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anal commands in IBIS</a:t>
            </a:r>
            <a:r>
              <a:rPr lang="fr-FR" sz="2500" b="1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500" b="1" i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372021131"/>
              </p:ext>
            </p:extLst>
          </p:nvPr>
        </p:nvGraphicFramePr>
        <p:xfrm>
          <a:off x="15201732" y="23196052"/>
          <a:ext cx="13972628" cy="7281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Rectangle 14"/>
          <p:cNvSpPr/>
          <p:nvPr/>
        </p:nvSpPr>
        <p:spPr>
          <a:xfrm>
            <a:off x="2394571" y="32061446"/>
            <a:ext cx="9519290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indent="-1066800"/>
            <a:r>
              <a:rPr lang="en-US" sz="2500" b="1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Fig. 2: </a:t>
            </a:r>
            <a:r>
              <a:rPr lang="en-US" sz="2500" b="1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Annual Irrigation Demand (</a:t>
            </a:r>
            <a:r>
              <a:rPr lang="en-US" sz="2500" b="1" i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IDa</a:t>
            </a:r>
            <a:r>
              <a:rPr lang="en-US" sz="2500" b="1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500" b="1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annual average Canal Supplies and Cropping </a:t>
            </a:r>
            <a:r>
              <a:rPr lang="en-US" sz="2500" b="1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Intensities in Punjab</a:t>
            </a:r>
            <a:endParaRPr lang="fr-FR" sz="2500" i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974059"/>
              </p:ext>
            </p:extLst>
          </p:nvPr>
        </p:nvGraphicFramePr>
        <p:xfrm>
          <a:off x="672673" y="23265777"/>
          <a:ext cx="6794368" cy="1810893"/>
        </p:xfrm>
        <a:graphic>
          <a:graphicData uri="http://schemas.openxmlformats.org/drawingml/2006/table">
            <a:tbl>
              <a:tblPr/>
              <a:tblGrid>
                <a:gridCol w="1106060"/>
                <a:gridCol w="1738095"/>
                <a:gridCol w="2054111"/>
                <a:gridCol w="1896102"/>
              </a:tblGrid>
              <a:tr h="4034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solidFill>
                            <a:schemeClr val="accent3"/>
                          </a:solidFill>
                          <a:latin typeface="Times New Roman"/>
                          <a:ea typeface="Calibri"/>
                          <a:cs typeface="+mn-cs"/>
                        </a:rPr>
                        <a:t>River</a:t>
                      </a:r>
                      <a:endParaRPr lang="en-US" sz="3000" dirty="0">
                        <a:solidFill>
                          <a:schemeClr val="accent3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smtClean="0">
                          <a:solidFill>
                            <a:schemeClr val="accent3"/>
                          </a:solidFill>
                          <a:latin typeface="Times New Roman"/>
                          <a:ea typeface="MS Mincho"/>
                          <a:cs typeface="+mn-cs"/>
                        </a:rPr>
                        <a:t>1922-61</a:t>
                      </a:r>
                      <a:endParaRPr lang="en-US" sz="3000">
                        <a:solidFill>
                          <a:schemeClr val="accent3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solidFill>
                            <a:schemeClr val="accent3"/>
                          </a:solidFill>
                          <a:latin typeface="Times New Roman"/>
                          <a:ea typeface="MS Mincho"/>
                          <a:cs typeface="+mn-cs"/>
                        </a:rPr>
                        <a:t>1976-1999</a:t>
                      </a:r>
                      <a:endParaRPr lang="en-US" sz="3000" dirty="0">
                        <a:solidFill>
                          <a:schemeClr val="accent3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solidFill>
                            <a:schemeClr val="accent3"/>
                          </a:solidFill>
                          <a:latin typeface="Times New Roman"/>
                          <a:ea typeface="MS Mincho"/>
                          <a:cs typeface="+mn-cs"/>
                        </a:rPr>
                        <a:t>2000-2011</a:t>
                      </a:r>
                      <a:endParaRPr lang="en-US" sz="3000">
                        <a:solidFill>
                          <a:schemeClr val="accent3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034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smtClean="0">
                          <a:solidFill>
                            <a:schemeClr val="accent3"/>
                          </a:solidFill>
                          <a:latin typeface="Times New Roman"/>
                          <a:ea typeface="Calibri"/>
                          <a:cs typeface="+mn-cs"/>
                        </a:rPr>
                        <a:t>Ravi</a:t>
                      </a:r>
                      <a:endParaRPr lang="en-US" sz="3000">
                        <a:solidFill>
                          <a:schemeClr val="accent3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solidFill>
                            <a:schemeClr val="accent3"/>
                          </a:solidFill>
                          <a:latin typeface="Times New Roman"/>
                          <a:ea typeface="MS Mincho"/>
                          <a:cs typeface="+mn-cs"/>
                        </a:rPr>
                        <a:t>7.0</a:t>
                      </a:r>
                      <a:endParaRPr lang="en-US" sz="3000">
                        <a:solidFill>
                          <a:schemeClr val="accent3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accent3"/>
                          </a:solidFill>
                          <a:latin typeface="Times New Roman"/>
                          <a:ea typeface="MS Mincho"/>
                          <a:cs typeface="+mn-cs"/>
                        </a:rPr>
                        <a:t>5.51</a:t>
                      </a:r>
                      <a:endParaRPr lang="en-US" sz="3000" dirty="0">
                        <a:solidFill>
                          <a:schemeClr val="accent3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solidFill>
                            <a:schemeClr val="accent3"/>
                          </a:solidFill>
                          <a:latin typeface="Times New Roman"/>
                          <a:ea typeface="MS Mincho"/>
                          <a:cs typeface="+mn-cs"/>
                        </a:rPr>
                        <a:t>1.20</a:t>
                      </a:r>
                      <a:endParaRPr lang="en-US" sz="3000">
                        <a:solidFill>
                          <a:schemeClr val="accent3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15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solidFill>
                            <a:schemeClr val="accent3"/>
                          </a:solidFill>
                          <a:latin typeface="Times New Roman"/>
                          <a:ea typeface="Calibri"/>
                          <a:cs typeface="+mn-cs"/>
                        </a:rPr>
                        <a:t>Sutlej</a:t>
                      </a:r>
                      <a:endParaRPr lang="en-US" sz="3000" dirty="0">
                        <a:solidFill>
                          <a:schemeClr val="accent3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smtClean="0">
                          <a:solidFill>
                            <a:schemeClr val="accent3"/>
                          </a:solidFill>
                          <a:latin typeface="Times New Roman"/>
                          <a:ea typeface="Calibri"/>
                          <a:cs typeface="+mn-cs"/>
                        </a:rPr>
                        <a:t>14.0</a:t>
                      </a:r>
                      <a:endParaRPr lang="en-US" sz="3000">
                        <a:solidFill>
                          <a:schemeClr val="accent3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solidFill>
                            <a:schemeClr val="accent3"/>
                          </a:solidFill>
                          <a:latin typeface="Times New Roman"/>
                          <a:ea typeface="Calibri"/>
                          <a:cs typeface="+mn-cs"/>
                        </a:rPr>
                        <a:t>3.51</a:t>
                      </a:r>
                      <a:endParaRPr lang="en-US" sz="3000" dirty="0">
                        <a:solidFill>
                          <a:schemeClr val="accent3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solidFill>
                            <a:schemeClr val="accent3"/>
                          </a:solidFill>
                          <a:latin typeface="Times New Roman"/>
                          <a:ea typeface="Calibri"/>
                          <a:cs typeface="+mn-cs"/>
                        </a:rPr>
                        <a:t>0.78</a:t>
                      </a:r>
                      <a:endParaRPr lang="en-US" sz="3000" dirty="0">
                        <a:solidFill>
                          <a:schemeClr val="accent3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7293680" y="6714630"/>
            <a:ext cx="10375699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indent="-1066800"/>
            <a:r>
              <a:rPr lang="en-US" sz="2500" b="1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Fig. </a:t>
            </a:r>
            <a:r>
              <a:rPr lang="en-US" sz="2500" b="1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500" b="1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500" b="1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Irrational Canal Supplies in  Lower Indus causing extensive Waterlogging &amp; Salinity</a:t>
            </a:r>
            <a:endParaRPr lang="fr-FR" sz="2500" i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364123" y="22546639"/>
            <a:ext cx="12817424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08138" indent="-1608138"/>
            <a:r>
              <a:rPr lang="en-US" sz="2500" b="1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Fig. </a:t>
            </a:r>
            <a:r>
              <a:rPr lang="en-US" sz="2500" b="1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5: </a:t>
            </a:r>
            <a:r>
              <a:rPr lang="en-US" sz="25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depth to </a:t>
            </a:r>
            <a:r>
              <a:rPr lang="en-US" sz="25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watertable</a:t>
            </a:r>
            <a:r>
              <a:rPr lang="en-US" sz="25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amongst regions </a:t>
            </a:r>
            <a:r>
              <a:rPr lang="en-US" sz="25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Punjab </a:t>
            </a:r>
            <a:r>
              <a:rPr lang="en-US" sz="25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(June, 2012)</a:t>
            </a:r>
            <a:r>
              <a:rPr lang="fr-FR" sz="2500" b="1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500" b="1" i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570809" y="15367743"/>
            <a:ext cx="10458610" cy="851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44600" indent="-1244600">
              <a:defRPr sz="3000" b="0" i="0" u="none" strike="noStrike" kern="1200" baseline="0">
                <a:solidFill>
                  <a:srgbClr val="08080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500" b="1" i="1" dirty="0" smtClean="0">
                <a:latin typeface="Arial" pitchFamily="34" charset="0"/>
                <a:cs typeface="Arial" panose="020B0604020202020204" pitchFamily="34" charset="0"/>
              </a:rPr>
              <a:t>Fig. </a:t>
            </a:r>
            <a:r>
              <a:rPr lang="en-US" sz="2500" b="1" i="1" dirty="0" smtClean="0">
                <a:latin typeface="Arial" pitchFamily="34" charset="0"/>
                <a:cs typeface="Arial" panose="020B0604020202020204" pitchFamily="34" charset="0"/>
              </a:rPr>
              <a:t>4: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Waterlogging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Salinity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(during drought period) in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Lower Indus due to over Irrigation and Lack of Drainage </a:t>
            </a:r>
            <a:r>
              <a:rPr lang="fr-FR" sz="2500" b="1" i="1" dirty="0" smtClean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endParaRPr lang="fr-FR" sz="2500" b="1" i="1" dirty="0">
              <a:solidFill>
                <a:schemeClr val="accent2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18608076" y="16219686"/>
            <a:ext cx="8627999" cy="5964511"/>
            <a:chOff x="0" y="0"/>
            <a:chExt cx="5800725" cy="401002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895600" cy="4010025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2"/>
            <a:stretch/>
          </p:blipFill>
          <p:spPr bwMode="auto">
            <a:xfrm>
              <a:off x="2895600" y="9525"/>
              <a:ext cx="2905125" cy="3990975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3" name="TextBox 42"/>
          <p:cNvSpPr txBox="1"/>
          <p:nvPr/>
        </p:nvSpPr>
        <p:spPr>
          <a:xfrm>
            <a:off x="26738758" y="16723742"/>
            <a:ext cx="2802829" cy="1477328"/>
          </a:xfrm>
          <a:prstGeom prst="rect">
            <a:avLst/>
          </a:prstGeom>
          <a:solidFill>
            <a:schemeClr val="accent5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Waterlogged</a:t>
            </a:r>
          </a:p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47.6% 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(within 1.5m)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445243" y="20032334"/>
            <a:ext cx="3258766" cy="1015663"/>
          </a:xfrm>
          <a:prstGeom prst="rect">
            <a:avLst/>
          </a:prstGeom>
          <a:solidFill>
            <a:schemeClr val="accent5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76.3% </a:t>
            </a:r>
            <a:r>
              <a:rPr lang="en-US" sz="3000" dirty="0" smtClean="0"/>
              <a:t>within 3.0m </a:t>
            </a:r>
            <a:r>
              <a:rPr lang="en-US" sz="3000" b="1" dirty="0" smtClean="0">
                <a:solidFill>
                  <a:srgbClr val="C00000"/>
                </a:solidFill>
              </a:rPr>
              <a:t>causing salinity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572035" y="17382847"/>
            <a:ext cx="3823469" cy="1015663"/>
          </a:xfrm>
          <a:prstGeom prst="rect">
            <a:avLst/>
          </a:prstGeom>
          <a:solidFill>
            <a:schemeClr val="accent5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Waterlogged</a:t>
            </a:r>
          </a:p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0.68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(within 1.5m)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67377" y="20896429"/>
            <a:ext cx="3971596" cy="1015663"/>
          </a:xfrm>
          <a:prstGeom prst="rect">
            <a:avLst/>
          </a:prstGeom>
          <a:solidFill>
            <a:schemeClr val="accent5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52.8% 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3.0m, 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causing salinity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2673" y="22386053"/>
            <a:ext cx="6781985" cy="8184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44600" indent="-1244600"/>
            <a:r>
              <a:rPr lang="en-US" sz="2500" b="1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Table 1: Diminishing annual flows in Ravi &amp; Sutlej</a:t>
            </a:r>
            <a:endParaRPr lang="fr-FR" sz="2500" b="1" i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ICID2015">
      <a:dk1>
        <a:srgbClr val="3996C1"/>
      </a:dk1>
      <a:lt1>
        <a:srgbClr val="007146"/>
      </a:lt1>
      <a:dk2>
        <a:srgbClr val="94C120"/>
      </a:dk2>
      <a:lt2>
        <a:srgbClr val="02290C"/>
      </a:lt2>
      <a:accent1>
        <a:srgbClr val="007146"/>
      </a:accent1>
      <a:accent2>
        <a:srgbClr val="080808"/>
      </a:accent2>
      <a:accent3>
        <a:srgbClr val="080808"/>
      </a:accent3>
      <a:accent4>
        <a:srgbClr val="080808"/>
      </a:accent4>
      <a:accent5>
        <a:srgbClr val="FFFFFF"/>
      </a:accent5>
      <a:accent6>
        <a:srgbClr val="FFFFFF"/>
      </a:accent6>
      <a:hlink>
        <a:srgbClr val="080808"/>
      </a:hlink>
      <a:folHlink>
        <a:srgbClr val="0808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647</Words>
  <Application>Microsoft Office PowerPoint</Application>
  <PresentationFormat>Custom</PresentationFormat>
  <Paragraphs>141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Thème Office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AFEID</dc:creator>
  <cp:lastModifiedBy>Basharat</cp:lastModifiedBy>
  <cp:revision>64</cp:revision>
  <dcterms:created xsi:type="dcterms:W3CDTF">2015-04-22T13:30:26Z</dcterms:created>
  <dcterms:modified xsi:type="dcterms:W3CDTF">2015-07-29T07:59:08Z</dcterms:modified>
</cp:coreProperties>
</file>