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64" r:id="rId6"/>
    <p:sldId id="265" r:id="rId7"/>
    <p:sldId id="266" r:id="rId8"/>
    <p:sldId id="267" r:id="rId9"/>
    <p:sldId id="268"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20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BEE16-373F-4A9F-A969-E6BBA9F316EB}" type="datetimeFigureOut">
              <a:rPr lang="fr-FR" smtClean="0"/>
              <a:pPr/>
              <a:t>7/16/15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57A84-2C33-40A2-97D2-6E9189690ECC}" type="slidenum">
              <a:rPr lang="fr-FR" smtClean="0"/>
              <a:pPr/>
              <a:t>‹#›</a:t>
            </a:fld>
            <a:endParaRPr lang="fr-FR"/>
          </a:p>
        </p:txBody>
      </p:sp>
    </p:spTree>
    <p:extLst>
      <p:ext uri="{BB962C8B-B14F-4D97-AF65-F5344CB8AC3E}">
        <p14:creationId xmlns:p14="http://schemas.microsoft.com/office/powerpoint/2010/main" val="334521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4857A84-2C33-40A2-97D2-6E9189690EC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D7FBEC7-6FCE-41DB-B3B8-917614DD1CA8}" type="datetime1">
              <a:rPr lang="fr-FR" smtClean="0"/>
              <a:pPr/>
              <a:t>7/16/15</a:t>
            </a:fld>
            <a:endParaRPr lang="fr-BE"/>
          </a:p>
        </p:txBody>
      </p:sp>
      <p:sp>
        <p:nvSpPr>
          <p:cNvPr id="5" name="Espace réservé du pied de page 4"/>
          <p:cNvSpPr>
            <a:spLocks noGrp="1"/>
          </p:cNvSpPr>
          <p:nvPr>
            <p:ph type="ftr" sz="quarter" idx="11"/>
          </p:nvPr>
        </p:nvSpPr>
        <p:spPr/>
        <p:txBody>
          <a:bodyPr/>
          <a:lstStyle/>
          <a:p>
            <a:r>
              <a:rPr lang="en-US" smtClean="0"/>
              <a:t>ICID2015 - NAME OF THE SESSION OR THE WORKSHOP</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85246F2-39C5-4704-A3B1-1E3179D06B78}" type="datetime1">
              <a:rPr lang="fr-FR" smtClean="0"/>
              <a:pPr/>
              <a:t>7/16/15</a:t>
            </a:fld>
            <a:endParaRPr lang="fr-BE"/>
          </a:p>
        </p:txBody>
      </p:sp>
      <p:sp>
        <p:nvSpPr>
          <p:cNvPr id="5" name="Espace réservé du pied de page 4"/>
          <p:cNvSpPr>
            <a:spLocks noGrp="1"/>
          </p:cNvSpPr>
          <p:nvPr>
            <p:ph type="ftr" sz="quarter" idx="11"/>
          </p:nvPr>
        </p:nvSpPr>
        <p:spPr/>
        <p:txBody>
          <a:bodyPr/>
          <a:lstStyle/>
          <a:p>
            <a:r>
              <a:rPr lang="en-US" smtClean="0"/>
              <a:t>ICID2015 - NAME OF THE SESSION OR THE WORKSHOP</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CB3D32E-93ED-4B9F-9DB9-EE6B6B8085AD}" type="datetime1">
              <a:rPr lang="fr-FR" smtClean="0"/>
              <a:pPr/>
              <a:t>7/16/15</a:t>
            </a:fld>
            <a:endParaRPr lang="fr-BE"/>
          </a:p>
        </p:txBody>
      </p:sp>
      <p:sp>
        <p:nvSpPr>
          <p:cNvPr id="5" name="Espace réservé du pied de page 4"/>
          <p:cNvSpPr>
            <a:spLocks noGrp="1"/>
          </p:cNvSpPr>
          <p:nvPr>
            <p:ph type="ftr" sz="quarter" idx="11"/>
          </p:nvPr>
        </p:nvSpPr>
        <p:spPr/>
        <p:txBody>
          <a:bodyPr/>
          <a:lstStyle/>
          <a:p>
            <a:r>
              <a:rPr lang="en-US" smtClean="0"/>
              <a:t>ICID2015 - NAME OF THE SESSION OR THE WORKSHOP</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4F550D9-CAF0-420E-AFEA-7CDB1D1988D9}" type="datetime1">
              <a:rPr lang="fr-FR" smtClean="0"/>
              <a:pPr/>
              <a:t>7/16/15</a:t>
            </a:fld>
            <a:endParaRPr lang="fr-BE"/>
          </a:p>
        </p:txBody>
      </p:sp>
      <p:sp>
        <p:nvSpPr>
          <p:cNvPr id="5" name="Espace réservé du pied de page 4"/>
          <p:cNvSpPr>
            <a:spLocks noGrp="1"/>
          </p:cNvSpPr>
          <p:nvPr>
            <p:ph type="ftr" sz="quarter" idx="11"/>
          </p:nvPr>
        </p:nvSpPr>
        <p:spPr/>
        <p:txBody>
          <a:bodyPr/>
          <a:lstStyle/>
          <a:p>
            <a:r>
              <a:rPr lang="en-US" smtClean="0"/>
              <a:t>ICID2015 - NAME OF THE SESSION OR THE WORKSHOP</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7628F0-A790-4DFA-8FB7-2ABC2314B925}" type="datetime1">
              <a:rPr lang="fr-FR" smtClean="0"/>
              <a:pPr/>
              <a:t>7/16/15</a:t>
            </a:fld>
            <a:endParaRPr lang="fr-BE"/>
          </a:p>
        </p:txBody>
      </p:sp>
      <p:sp>
        <p:nvSpPr>
          <p:cNvPr id="5" name="Espace réservé du pied de page 4"/>
          <p:cNvSpPr>
            <a:spLocks noGrp="1"/>
          </p:cNvSpPr>
          <p:nvPr>
            <p:ph type="ftr" sz="quarter" idx="11"/>
          </p:nvPr>
        </p:nvSpPr>
        <p:spPr/>
        <p:txBody>
          <a:bodyPr/>
          <a:lstStyle/>
          <a:p>
            <a:r>
              <a:rPr lang="en-US" smtClean="0"/>
              <a:t>ICID2015 - NAME OF THE SESSION OR THE WORKSHOP</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5F28BED-6EC4-46A0-8947-C99D35A0AA0B}" type="datetime1">
              <a:rPr lang="fr-FR" smtClean="0"/>
              <a:pPr/>
              <a:t>7/16/15</a:t>
            </a:fld>
            <a:endParaRPr lang="fr-BE"/>
          </a:p>
        </p:txBody>
      </p:sp>
      <p:sp>
        <p:nvSpPr>
          <p:cNvPr id="6" name="Espace réservé du pied de page 5"/>
          <p:cNvSpPr>
            <a:spLocks noGrp="1"/>
          </p:cNvSpPr>
          <p:nvPr>
            <p:ph type="ftr" sz="quarter" idx="11"/>
          </p:nvPr>
        </p:nvSpPr>
        <p:spPr/>
        <p:txBody>
          <a:bodyPr/>
          <a:lstStyle/>
          <a:p>
            <a:r>
              <a:rPr lang="en-US" smtClean="0"/>
              <a:t>ICID2015 - NAME OF THE SESSION OR THE WORKSHOP</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EF383E8-3B8F-4ED5-A5FB-BF741093484C}" type="datetime1">
              <a:rPr lang="fr-FR" smtClean="0"/>
              <a:pPr/>
              <a:t>7/16/15</a:t>
            </a:fld>
            <a:endParaRPr lang="fr-BE"/>
          </a:p>
        </p:txBody>
      </p:sp>
      <p:sp>
        <p:nvSpPr>
          <p:cNvPr id="8" name="Espace réservé du pied de page 7"/>
          <p:cNvSpPr>
            <a:spLocks noGrp="1"/>
          </p:cNvSpPr>
          <p:nvPr>
            <p:ph type="ftr" sz="quarter" idx="11"/>
          </p:nvPr>
        </p:nvSpPr>
        <p:spPr/>
        <p:txBody>
          <a:bodyPr/>
          <a:lstStyle/>
          <a:p>
            <a:r>
              <a:rPr lang="en-US" smtClean="0"/>
              <a:t>ICID2015 - NAME OF THE SESSION OR THE WORKSHOP</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9E6CE198-02CF-4379-9BC7-373661DBEDB6}" type="datetime1">
              <a:rPr lang="fr-FR" smtClean="0"/>
              <a:pPr/>
              <a:t>7/16/15</a:t>
            </a:fld>
            <a:endParaRPr lang="fr-BE"/>
          </a:p>
        </p:txBody>
      </p:sp>
      <p:sp>
        <p:nvSpPr>
          <p:cNvPr id="4" name="Espace réservé du pied de page 3"/>
          <p:cNvSpPr>
            <a:spLocks noGrp="1"/>
          </p:cNvSpPr>
          <p:nvPr>
            <p:ph type="ftr" sz="quarter" idx="11"/>
          </p:nvPr>
        </p:nvSpPr>
        <p:spPr/>
        <p:txBody>
          <a:bodyPr/>
          <a:lstStyle/>
          <a:p>
            <a:r>
              <a:rPr lang="en-US" smtClean="0"/>
              <a:t>ICID2015 - NAME OF THE SESSION OR THE WORKSHOP</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501075-F322-40E7-B77C-663A43290309}" type="datetime1">
              <a:rPr lang="fr-FR" smtClean="0"/>
              <a:pPr/>
              <a:t>7/16/15</a:t>
            </a:fld>
            <a:endParaRPr lang="fr-BE"/>
          </a:p>
        </p:txBody>
      </p:sp>
      <p:sp>
        <p:nvSpPr>
          <p:cNvPr id="3" name="Espace réservé du pied de page 2"/>
          <p:cNvSpPr>
            <a:spLocks noGrp="1"/>
          </p:cNvSpPr>
          <p:nvPr>
            <p:ph type="ftr" sz="quarter" idx="11"/>
          </p:nvPr>
        </p:nvSpPr>
        <p:spPr/>
        <p:txBody>
          <a:bodyPr/>
          <a:lstStyle/>
          <a:p>
            <a:r>
              <a:rPr lang="en-US" smtClean="0"/>
              <a:t>ICID2015 - NAME OF THE SESSION OR THE WORKSHOP</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D922413-8382-4885-8482-DD276C096BB5}" type="datetime1">
              <a:rPr lang="fr-FR" smtClean="0"/>
              <a:pPr/>
              <a:t>7/16/15</a:t>
            </a:fld>
            <a:endParaRPr lang="fr-BE"/>
          </a:p>
        </p:txBody>
      </p:sp>
      <p:sp>
        <p:nvSpPr>
          <p:cNvPr id="6" name="Espace réservé du pied de page 5"/>
          <p:cNvSpPr>
            <a:spLocks noGrp="1"/>
          </p:cNvSpPr>
          <p:nvPr>
            <p:ph type="ftr" sz="quarter" idx="11"/>
          </p:nvPr>
        </p:nvSpPr>
        <p:spPr/>
        <p:txBody>
          <a:bodyPr/>
          <a:lstStyle/>
          <a:p>
            <a:r>
              <a:rPr lang="en-US" smtClean="0"/>
              <a:t>ICID2015 - NAME OF THE SESSION OR THE WORKSHOP</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3A15990-C439-4469-8487-CD67C545A401}" type="datetime1">
              <a:rPr lang="fr-FR" smtClean="0"/>
              <a:pPr/>
              <a:t>7/16/15</a:t>
            </a:fld>
            <a:endParaRPr lang="fr-BE"/>
          </a:p>
        </p:txBody>
      </p:sp>
      <p:sp>
        <p:nvSpPr>
          <p:cNvPr id="6" name="Espace réservé du pied de page 5"/>
          <p:cNvSpPr>
            <a:spLocks noGrp="1"/>
          </p:cNvSpPr>
          <p:nvPr>
            <p:ph type="ftr" sz="quarter" idx="11"/>
          </p:nvPr>
        </p:nvSpPr>
        <p:spPr/>
        <p:txBody>
          <a:bodyPr/>
          <a:lstStyle/>
          <a:p>
            <a:r>
              <a:rPr lang="en-US" smtClean="0"/>
              <a:t>ICID2015 - NAME OF THE SESSION OR THE WORKSHOP</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3C2CD-8C84-458E-B4CB-FB78464A61BA}" type="datetime1">
              <a:rPr lang="fr-FR" smtClean="0"/>
              <a:pPr/>
              <a:t>7/16/15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ICID2015 - NAME OF THE SESSION OR THE WORKSHOP</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2" name="Titre 1"/>
          <p:cNvSpPr>
            <a:spLocks noGrp="1"/>
          </p:cNvSpPr>
          <p:nvPr>
            <p:ph type="ctrTitle"/>
          </p:nvPr>
        </p:nvSpPr>
        <p:spPr>
          <a:xfrm>
            <a:off x="3459832" y="4005064"/>
            <a:ext cx="5432648" cy="1224136"/>
          </a:xfrm>
        </p:spPr>
        <p:txBody>
          <a:bodyPr>
            <a:noAutofit/>
          </a:bodyPr>
          <a:lstStyle/>
          <a:p>
            <a:pPr algn="l">
              <a:spcAft>
                <a:spcPts val="600"/>
              </a:spcAft>
              <a:tabLst>
                <a:tab pos="1097280" algn="l"/>
                <a:tab pos="3060065" algn="ctr"/>
              </a:tabLst>
            </a:pPr>
            <a:r>
              <a:rPr lang="fr-FR" sz="1800" dirty="0" smtClean="0">
                <a:solidFill>
                  <a:srgbClr val="000000"/>
                </a:solidFill>
                <a:ea typeface="Trebuchet MS"/>
              </a:rPr>
              <a:t/>
            </a:r>
            <a:br>
              <a:rPr lang="fr-FR" sz="1800" dirty="0" smtClean="0">
                <a:solidFill>
                  <a:srgbClr val="000000"/>
                </a:solidFill>
                <a:ea typeface="Trebuchet MS"/>
              </a:rPr>
            </a:br>
            <a:r>
              <a:rPr lang="fr-FR" sz="1800" dirty="0" err="1" smtClean="0">
                <a:solidFill>
                  <a:srgbClr val="000000"/>
                </a:solidFill>
                <a:ea typeface="Trebuchet MS"/>
              </a:rPr>
              <a:t>Author</a:t>
            </a:r>
            <a:r>
              <a:rPr lang="fr-FR" sz="1800" dirty="0" smtClean="0">
                <a:solidFill>
                  <a:srgbClr val="000000"/>
                </a:solidFill>
                <a:ea typeface="Trebuchet MS"/>
              </a:rPr>
              <a:t> :</a:t>
            </a:r>
            <a:br>
              <a:rPr lang="fr-FR" sz="1800" dirty="0" smtClean="0">
                <a:solidFill>
                  <a:srgbClr val="000000"/>
                </a:solidFill>
                <a:ea typeface="Trebuchet MS"/>
              </a:rPr>
            </a:br>
            <a:r>
              <a:rPr lang="fr-FR" sz="1800" dirty="0" err="1" smtClean="0">
                <a:solidFill>
                  <a:srgbClr val="000000"/>
                </a:solidFill>
                <a:ea typeface="Trebuchet MS"/>
              </a:rPr>
              <a:t>Hanugrah</a:t>
            </a:r>
            <a:r>
              <a:rPr lang="fr-FR" sz="1800" dirty="0" smtClean="0">
                <a:solidFill>
                  <a:srgbClr val="000000"/>
                </a:solidFill>
                <a:ea typeface="Trebuchet MS"/>
              </a:rPr>
              <a:t> </a:t>
            </a:r>
            <a:r>
              <a:rPr lang="fr-FR" sz="1800" dirty="0" err="1" smtClean="0">
                <a:solidFill>
                  <a:srgbClr val="000000"/>
                </a:solidFill>
                <a:ea typeface="Trebuchet MS"/>
              </a:rPr>
              <a:t>Purwadi</a:t>
            </a:r>
            <a:r>
              <a:rPr lang="fr-FR" sz="1800" dirty="0" smtClean="0">
                <a:solidFill>
                  <a:srgbClr val="000000"/>
                </a:solidFill>
                <a:ea typeface="Trebuchet MS"/>
              </a:rPr>
              <a:t> (hanugrahpurwadi</a:t>
            </a:r>
            <a:r>
              <a:rPr lang="fr-FR" sz="1800" dirty="0">
                <a:solidFill>
                  <a:srgbClr val="000000"/>
                </a:solidFill>
                <a:ea typeface="Trebuchet MS"/>
              </a:rPr>
              <a:t>@</a:t>
            </a:r>
            <a:r>
              <a:rPr lang="fr-FR" sz="1800" dirty="0" smtClean="0">
                <a:solidFill>
                  <a:srgbClr val="000000"/>
                </a:solidFill>
                <a:ea typeface="Trebuchet MS"/>
              </a:rPr>
              <a:t>yahoo.com)</a:t>
            </a:r>
            <a:br>
              <a:rPr lang="fr-FR" sz="1800" dirty="0" smtClean="0">
                <a:solidFill>
                  <a:srgbClr val="000000"/>
                </a:solidFill>
                <a:ea typeface="Trebuchet MS"/>
              </a:rPr>
            </a:br>
            <a:r>
              <a:rPr lang="fr-FR" sz="1800" dirty="0" err="1" smtClean="0">
                <a:solidFill>
                  <a:srgbClr val="000000"/>
                </a:solidFill>
                <a:ea typeface="Trebuchet MS"/>
              </a:rPr>
              <a:t>Agus</a:t>
            </a:r>
            <a:r>
              <a:rPr lang="fr-FR" sz="1800" dirty="0" smtClean="0">
                <a:solidFill>
                  <a:srgbClr val="000000"/>
                </a:solidFill>
                <a:ea typeface="Trebuchet MS"/>
              </a:rPr>
              <a:t> </a:t>
            </a:r>
            <a:r>
              <a:rPr lang="fr-FR" sz="1800" dirty="0" err="1" smtClean="0">
                <a:solidFill>
                  <a:srgbClr val="000000"/>
                </a:solidFill>
                <a:ea typeface="Trebuchet MS"/>
              </a:rPr>
              <a:t>Suprapto</a:t>
            </a:r>
            <a:r>
              <a:rPr lang="fr-FR" sz="1800" dirty="0" smtClean="0">
                <a:solidFill>
                  <a:srgbClr val="000000"/>
                </a:solidFill>
                <a:ea typeface="Trebuchet MS"/>
              </a:rPr>
              <a:t> K (agus_s_k@yahoo.com)</a:t>
            </a:r>
            <a:br>
              <a:rPr lang="fr-FR" sz="1800" dirty="0" smtClean="0">
                <a:solidFill>
                  <a:srgbClr val="000000"/>
                </a:solidFill>
                <a:ea typeface="Trebuchet MS"/>
              </a:rPr>
            </a:br>
            <a:r>
              <a:rPr lang="fr-FR" sz="1800" dirty="0" smtClean="0">
                <a:solidFill>
                  <a:srgbClr val="000000"/>
                </a:solidFill>
                <a:ea typeface="Trebuchet MS"/>
              </a:rPr>
              <a:t>Vicky </a:t>
            </a:r>
            <a:r>
              <a:rPr lang="fr-FR" sz="1800" dirty="0" err="1" smtClean="0">
                <a:solidFill>
                  <a:srgbClr val="000000"/>
                </a:solidFill>
                <a:ea typeface="Trebuchet MS"/>
              </a:rPr>
              <a:t>Ariyanti</a:t>
            </a:r>
            <a:r>
              <a:rPr lang="fr-FR" sz="1800" dirty="0" smtClean="0">
                <a:solidFill>
                  <a:srgbClr val="000000"/>
                </a:solidFill>
                <a:ea typeface="Trebuchet MS"/>
              </a:rPr>
              <a:t> (vicky_ariyanti@yahoo.com)</a:t>
            </a:r>
            <a:br>
              <a:rPr lang="fr-FR" sz="1800" dirty="0" smtClean="0">
                <a:solidFill>
                  <a:srgbClr val="000000"/>
                </a:solidFill>
                <a:ea typeface="Trebuchet MS"/>
              </a:rPr>
            </a:br>
            <a:endParaRPr lang="fr-FR" sz="1800" dirty="0"/>
          </a:p>
        </p:txBody>
      </p:sp>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1</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6019800" cy="260648"/>
          </a:xfrm>
        </p:spPr>
        <p:txBody>
          <a:bodyPr/>
          <a:lstStyle/>
          <a:p>
            <a:pPr algn="l"/>
            <a:r>
              <a:rPr lang="fr-BE" dirty="0" smtClean="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3" name="Rectangle 2"/>
          <p:cNvSpPr/>
          <p:nvPr/>
        </p:nvSpPr>
        <p:spPr>
          <a:xfrm>
            <a:off x="1979712" y="866520"/>
            <a:ext cx="6192688" cy="1200329"/>
          </a:xfrm>
          <a:prstGeom prst="rect">
            <a:avLst/>
          </a:prstGeom>
        </p:spPr>
        <p:txBody>
          <a:bodyPr wrap="square">
            <a:spAutoFit/>
          </a:bodyPr>
          <a:lstStyle/>
          <a:p>
            <a:pPr algn="ctr"/>
            <a:r>
              <a:rPr lang="en-US" sz="3600" b="1" dirty="0">
                <a:solidFill>
                  <a:schemeClr val="bg2"/>
                </a:solidFill>
              </a:rPr>
              <a:t>Utilization of Urbanized Waste Water for Irrigation</a:t>
            </a:r>
            <a:endParaRPr lang="en-US" sz="3600" dirty="0">
              <a:solidFill>
                <a:schemeClr val="bg2"/>
              </a:solidFill>
            </a:endParaRPr>
          </a:p>
        </p:txBody>
      </p:sp>
      <p:sp>
        <p:nvSpPr>
          <p:cNvPr id="4" name="Rectangle 3"/>
          <p:cNvSpPr/>
          <p:nvPr/>
        </p:nvSpPr>
        <p:spPr>
          <a:xfrm>
            <a:off x="917848" y="2204864"/>
            <a:ext cx="7991003" cy="800219"/>
          </a:xfrm>
          <a:prstGeom prst="rect">
            <a:avLst/>
          </a:prstGeom>
        </p:spPr>
        <p:txBody>
          <a:bodyPr wrap="square">
            <a:spAutoFit/>
          </a:bodyPr>
          <a:lstStyle/>
          <a:p>
            <a:pPr algn="ctr">
              <a:lnSpc>
                <a:spcPct val="115000"/>
              </a:lnSpc>
              <a:spcAft>
                <a:spcPts val="1000"/>
              </a:spcAft>
            </a:pPr>
            <a:r>
              <a:rPr lang="en-US" sz="2000" b="1" dirty="0">
                <a:solidFill>
                  <a:schemeClr val="bg2"/>
                </a:solidFill>
                <a:ea typeface="Calibri"/>
                <a:cs typeface="Times New Roman"/>
              </a:rPr>
              <a:t>Case : </a:t>
            </a:r>
            <a:r>
              <a:rPr lang="en-US" sz="2000" b="1" dirty="0" err="1" smtClean="0">
                <a:solidFill>
                  <a:schemeClr val="bg2"/>
                </a:solidFill>
                <a:ea typeface="Calibri"/>
                <a:cs typeface="Times New Roman"/>
              </a:rPr>
              <a:t>Wadaslintang</a:t>
            </a:r>
            <a:r>
              <a:rPr lang="en-US" sz="2000" b="1" dirty="0" smtClean="0">
                <a:solidFill>
                  <a:schemeClr val="bg2"/>
                </a:solidFill>
                <a:ea typeface="Calibri"/>
                <a:cs typeface="Times New Roman"/>
              </a:rPr>
              <a:t> </a:t>
            </a:r>
            <a:r>
              <a:rPr lang="en-US" sz="2000" b="1" dirty="0">
                <a:solidFill>
                  <a:schemeClr val="bg2"/>
                </a:solidFill>
                <a:ea typeface="Calibri"/>
                <a:cs typeface="Times New Roman"/>
              </a:rPr>
              <a:t>Irrigation Area  (31,853 Ha), Central Java, Indonesia</a:t>
            </a:r>
            <a:endParaRPr lang="en-US" sz="2000" b="1" dirty="0">
              <a:solidFill>
                <a:schemeClr val="bg2"/>
              </a:solidFill>
              <a:effectLst/>
              <a:latin typeface="Calibri"/>
              <a:ea typeface="Calibri"/>
              <a:cs typeface="Times New Roman"/>
            </a:endParaRP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179512" y="3068960"/>
            <a:ext cx="3240360" cy="28379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2</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fr-BE" dirty="0">
                <a:solidFill>
                  <a:schemeClr val="accent2"/>
                </a:solidFill>
              </a:rPr>
              <a:t>Roundtable REUSE</a:t>
            </a:r>
          </a:p>
          <a:p>
            <a:pPr algn="l"/>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1" name="Titre 10"/>
          <p:cNvSpPr>
            <a:spLocks noGrp="1"/>
          </p:cNvSpPr>
          <p:nvPr>
            <p:ph type="ctrTitle"/>
          </p:nvPr>
        </p:nvSpPr>
        <p:spPr>
          <a:xfrm>
            <a:off x="1691680" y="1"/>
            <a:ext cx="7344816" cy="1196752"/>
          </a:xfrm>
        </p:spPr>
        <p:txBody>
          <a:bodyPr/>
          <a:lstStyle/>
          <a:p>
            <a:pPr algn="r"/>
            <a:r>
              <a:rPr lang="fr-FR" b="1" dirty="0" err="1" smtClean="0">
                <a:latin typeface="+mn-lt"/>
              </a:rPr>
              <a:t>Presentation</a:t>
            </a:r>
            <a:r>
              <a:rPr lang="fr-FR" b="1" dirty="0" smtClean="0">
                <a:latin typeface="+mn-lt"/>
              </a:rPr>
              <a:t> </a:t>
            </a:r>
            <a:r>
              <a:rPr lang="fr-FR" b="1" dirty="0" err="1" smtClean="0">
                <a:latin typeface="+mn-lt"/>
              </a:rPr>
              <a:t>outlines</a:t>
            </a:r>
            <a:endParaRPr lang="fr-FR" b="1" dirty="0">
              <a:latin typeface="+mn-lt"/>
            </a:endParaRPr>
          </a:p>
        </p:txBody>
      </p:sp>
      <p:sp>
        <p:nvSpPr>
          <p:cNvPr id="13" name="ZoneTexte 12"/>
          <p:cNvSpPr txBox="1"/>
          <p:nvPr/>
        </p:nvSpPr>
        <p:spPr>
          <a:xfrm>
            <a:off x="4932040" y="1700808"/>
            <a:ext cx="4104456" cy="4708981"/>
          </a:xfrm>
          <a:prstGeom prst="rect">
            <a:avLst/>
          </a:prstGeom>
          <a:noFill/>
        </p:spPr>
        <p:txBody>
          <a:bodyPr wrap="square" rtlCol="0">
            <a:spAutoFit/>
          </a:bodyPr>
          <a:lstStyle/>
          <a:p>
            <a:pPr>
              <a:lnSpc>
                <a:spcPct val="150000"/>
              </a:lnSpc>
            </a:pPr>
            <a:r>
              <a:rPr lang="fr-FR" sz="2000" b="1" dirty="0" smtClean="0">
                <a:solidFill>
                  <a:schemeClr val="accent2"/>
                </a:solidFill>
              </a:rPr>
              <a:t>1. Introduction </a:t>
            </a:r>
          </a:p>
          <a:p>
            <a:pPr>
              <a:lnSpc>
                <a:spcPct val="150000"/>
              </a:lnSpc>
            </a:pPr>
            <a:r>
              <a:rPr lang="fr-FR" sz="2000" b="1" dirty="0" smtClean="0">
                <a:solidFill>
                  <a:schemeClr val="accent2"/>
                </a:solidFill>
              </a:rPr>
              <a:t>2. Hydrologies Condition and Irrigation Water </a:t>
            </a:r>
            <a:r>
              <a:rPr lang="fr-FR" sz="2000" b="1" dirty="0" err="1" smtClean="0">
                <a:solidFill>
                  <a:schemeClr val="accent2"/>
                </a:solidFill>
              </a:rPr>
              <a:t>Supply</a:t>
            </a:r>
            <a:r>
              <a:rPr lang="fr-FR" sz="2000" b="1" dirty="0" smtClean="0">
                <a:solidFill>
                  <a:schemeClr val="accent2"/>
                </a:solidFill>
              </a:rPr>
              <a:t> / </a:t>
            </a:r>
            <a:r>
              <a:rPr lang="fr-FR" sz="2000" b="1" dirty="0" err="1" smtClean="0">
                <a:solidFill>
                  <a:schemeClr val="accent2"/>
                </a:solidFill>
              </a:rPr>
              <a:t>Demand</a:t>
            </a:r>
            <a:endParaRPr lang="fr-FR" sz="2000" b="1" dirty="0" smtClean="0">
              <a:solidFill>
                <a:schemeClr val="accent2"/>
              </a:solidFill>
            </a:endParaRPr>
          </a:p>
          <a:p>
            <a:pPr>
              <a:lnSpc>
                <a:spcPct val="150000"/>
              </a:lnSpc>
            </a:pPr>
            <a:r>
              <a:rPr lang="fr-FR" sz="2000" b="1" dirty="0" smtClean="0">
                <a:solidFill>
                  <a:schemeClr val="accent2"/>
                </a:solidFill>
              </a:rPr>
              <a:t>3. </a:t>
            </a:r>
            <a:r>
              <a:rPr lang="fr-FR" sz="2000" b="1" dirty="0" err="1" smtClean="0">
                <a:solidFill>
                  <a:schemeClr val="accent2"/>
                </a:solidFill>
              </a:rPr>
              <a:t>Waste</a:t>
            </a:r>
            <a:r>
              <a:rPr lang="fr-FR" sz="2000" b="1" dirty="0" smtClean="0">
                <a:solidFill>
                  <a:schemeClr val="accent2"/>
                </a:solidFill>
              </a:rPr>
              <a:t> water in Irrigation </a:t>
            </a:r>
            <a:r>
              <a:rPr lang="fr-FR" sz="2000" b="1" dirty="0" err="1" smtClean="0">
                <a:solidFill>
                  <a:schemeClr val="accent2"/>
                </a:solidFill>
              </a:rPr>
              <a:t>Channels</a:t>
            </a:r>
            <a:endParaRPr lang="fr-FR" sz="2000" b="1" dirty="0" smtClean="0">
              <a:solidFill>
                <a:schemeClr val="accent2"/>
              </a:solidFill>
            </a:endParaRPr>
          </a:p>
          <a:p>
            <a:pPr>
              <a:lnSpc>
                <a:spcPct val="150000"/>
              </a:lnSpc>
            </a:pPr>
            <a:r>
              <a:rPr lang="fr-FR" sz="2000" b="1" dirty="0" smtClean="0">
                <a:solidFill>
                  <a:schemeClr val="accent2"/>
                </a:solidFill>
              </a:rPr>
              <a:t>4. Efforts to Use  </a:t>
            </a:r>
            <a:r>
              <a:rPr lang="fr-FR" sz="2000" b="1" dirty="0" err="1" smtClean="0">
                <a:solidFill>
                  <a:schemeClr val="accent2"/>
                </a:solidFill>
              </a:rPr>
              <a:t>Waste</a:t>
            </a:r>
            <a:r>
              <a:rPr lang="fr-FR" sz="2000" b="1" dirty="0" smtClean="0">
                <a:solidFill>
                  <a:schemeClr val="accent2"/>
                </a:solidFill>
              </a:rPr>
              <a:t> Water for Irrigation</a:t>
            </a:r>
          </a:p>
          <a:p>
            <a:pPr>
              <a:lnSpc>
                <a:spcPct val="150000"/>
              </a:lnSpc>
            </a:pPr>
            <a:r>
              <a:rPr lang="fr-FR" sz="2000" b="1" dirty="0" smtClean="0">
                <a:solidFill>
                  <a:schemeClr val="accent2"/>
                </a:solidFill>
              </a:rPr>
              <a:t>5. Conclusions and </a:t>
            </a:r>
            <a:r>
              <a:rPr lang="fr-FR" sz="2000" b="1" dirty="0" err="1" smtClean="0">
                <a:solidFill>
                  <a:schemeClr val="accent2"/>
                </a:solidFill>
              </a:rPr>
              <a:t>Recommendations</a:t>
            </a:r>
            <a:endParaRPr lang="fr-FR" sz="2000" b="1" dirty="0">
              <a:solidFill>
                <a:schemeClr val="accent2"/>
              </a:solidFill>
            </a:endParaRPr>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0" y="2060848"/>
            <a:ext cx="4602359" cy="350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3</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smtClean="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1" name="Titre 10"/>
          <p:cNvSpPr>
            <a:spLocks noGrp="1"/>
          </p:cNvSpPr>
          <p:nvPr>
            <p:ph type="ctrTitle"/>
          </p:nvPr>
        </p:nvSpPr>
        <p:spPr>
          <a:xfrm>
            <a:off x="1691680" y="0"/>
            <a:ext cx="7452320" cy="1298625"/>
          </a:xfrm>
        </p:spPr>
        <p:txBody>
          <a:bodyPr/>
          <a:lstStyle/>
          <a:p>
            <a:pPr algn="r"/>
            <a:r>
              <a:rPr lang="fr-FR" b="1" dirty="0" smtClean="0">
                <a:latin typeface="+mn-lt"/>
              </a:rPr>
              <a:t>Introduction</a:t>
            </a:r>
            <a:endParaRPr lang="fr-FR" b="1" dirty="0">
              <a:latin typeface="+mn-lt"/>
            </a:endParaRPr>
          </a:p>
        </p:txBody>
      </p:sp>
      <p:sp>
        <p:nvSpPr>
          <p:cNvPr id="13" name="ZoneTexte 12"/>
          <p:cNvSpPr txBox="1"/>
          <p:nvPr/>
        </p:nvSpPr>
        <p:spPr>
          <a:xfrm>
            <a:off x="683568" y="1700808"/>
            <a:ext cx="7920880" cy="4154984"/>
          </a:xfrm>
          <a:prstGeom prst="rect">
            <a:avLst/>
          </a:prstGeom>
          <a:noFill/>
        </p:spPr>
        <p:txBody>
          <a:bodyPr wrap="square" rtlCol="0">
            <a:spAutoFit/>
          </a:bodyPr>
          <a:lstStyle/>
          <a:p>
            <a:pPr marL="457200" indent="-457200">
              <a:buFont typeface="Wingdings" pitchFamily="2" charset="2"/>
              <a:buChar char="Ø"/>
            </a:pPr>
            <a:r>
              <a:rPr lang="en-US" sz="2400" dirty="0" smtClean="0">
                <a:solidFill>
                  <a:schemeClr val="bg2"/>
                </a:solidFill>
              </a:rPr>
              <a:t>In </a:t>
            </a:r>
            <a:r>
              <a:rPr lang="en-US" sz="2400" dirty="0" err="1" smtClean="0">
                <a:solidFill>
                  <a:schemeClr val="bg2"/>
                </a:solidFill>
              </a:rPr>
              <a:t>Wadaslintang</a:t>
            </a:r>
            <a:r>
              <a:rPr lang="en-US" sz="2400" dirty="0" smtClean="0">
                <a:solidFill>
                  <a:schemeClr val="bg2"/>
                </a:solidFill>
              </a:rPr>
              <a:t> area water </a:t>
            </a:r>
            <a:r>
              <a:rPr lang="en-US" sz="2400" dirty="0">
                <a:solidFill>
                  <a:schemeClr val="bg2"/>
                </a:solidFill>
              </a:rPr>
              <a:t>use as an essential role in food and many amenities </a:t>
            </a:r>
            <a:r>
              <a:rPr lang="en-US" sz="2400" dirty="0" smtClean="0">
                <a:solidFill>
                  <a:schemeClr val="bg2"/>
                </a:solidFill>
              </a:rPr>
              <a:t>supplies such as : sanitation, irrigation, drinking water </a:t>
            </a:r>
            <a:r>
              <a:rPr lang="en-US" sz="2400" dirty="0" err="1" smtClean="0">
                <a:solidFill>
                  <a:schemeClr val="bg2"/>
                </a:solidFill>
              </a:rPr>
              <a:t>etc</a:t>
            </a:r>
            <a:endParaRPr lang="en-US" sz="2400" dirty="0" smtClean="0">
              <a:solidFill>
                <a:schemeClr val="bg2"/>
              </a:solidFill>
            </a:endParaRPr>
          </a:p>
          <a:p>
            <a:pPr marL="457200" indent="-457200">
              <a:buFont typeface="Wingdings" pitchFamily="2" charset="2"/>
              <a:buChar char="Ø"/>
            </a:pPr>
            <a:r>
              <a:rPr lang="en-US" sz="2400" dirty="0" smtClean="0">
                <a:solidFill>
                  <a:schemeClr val="bg2"/>
                </a:solidFill>
              </a:rPr>
              <a:t>Population and water demand for several necessities are aggravating water shortage </a:t>
            </a:r>
          </a:p>
          <a:p>
            <a:pPr marL="457200" indent="-457200">
              <a:buFont typeface="Wingdings" pitchFamily="2" charset="2"/>
              <a:buChar char="Ø"/>
            </a:pPr>
            <a:r>
              <a:rPr lang="en-US" sz="2400" dirty="0" smtClean="0">
                <a:solidFill>
                  <a:schemeClr val="bg2"/>
                </a:solidFill>
              </a:rPr>
              <a:t>Irrigation </a:t>
            </a:r>
            <a:r>
              <a:rPr lang="en-US" sz="2400" dirty="0">
                <a:solidFill>
                  <a:schemeClr val="bg2"/>
                </a:solidFill>
              </a:rPr>
              <a:t>water use faces severe competition from non-agricultural users mostly relative with environmental </a:t>
            </a:r>
            <a:r>
              <a:rPr lang="en-US" sz="2400" dirty="0" smtClean="0">
                <a:solidFill>
                  <a:schemeClr val="bg2"/>
                </a:solidFill>
              </a:rPr>
              <a:t>impacts</a:t>
            </a:r>
          </a:p>
          <a:p>
            <a:pPr marL="457200" indent="-457200">
              <a:buFont typeface="Wingdings" pitchFamily="2" charset="2"/>
              <a:buChar char="Ø"/>
            </a:pPr>
            <a:r>
              <a:rPr lang="en-US" sz="2400" dirty="0" smtClean="0">
                <a:solidFill>
                  <a:schemeClr val="bg2"/>
                </a:solidFill>
              </a:rPr>
              <a:t>Require integrated management</a:t>
            </a:r>
            <a:r>
              <a:rPr lang="en-US" sz="2400" dirty="0">
                <a:solidFill>
                  <a:schemeClr val="bg2"/>
                </a:solidFill>
              </a:rPr>
              <a:t> in implementation</a:t>
            </a:r>
            <a:r>
              <a:rPr lang="en-US" sz="2400" dirty="0" smtClean="0">
                <a:solidFill>
                  <a:schemeClr val="bg2"/>
                </a:solidFill>
              </a:rPr>
              <a:t>  for water available particularly when agricultural sector is </a:t>
            </a:r>
            <a:r>
              <a:rPr lang="en-US" sz="2400" dirty="0">
                <a:solidFill>
                  <a:schemeClr val="bg2"/>
                </a:solidFill>
              </a:rPr>
              <a:t>more dominant in demand for </a:t>
            </a:r>
            <a:r>
              <a:rPr lang="en-US" sz="2400" dirty="0" smtClean="0">
                <a:solidFill>
                  <a:schemeClr val="bg2"/>
                </a:solidFill>
              </a:rPr>
              <a:t>water</a:t>
            </a:r>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975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4</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6019800"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5" name="Titre 10"/>
          <p:cNvSpPr txBox="1">
            <a:spLocks/>
          </p:cNvSpPr>
          <p:nvPr/>
        </p:nvSpPr>
        <p:spPr>
          <a:xfrm>
            <a:off x="1691680" y="1"/>
            <a:ext cx="7344816" cy="119675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3200" b="1" dirty="0" smtClean="0">
                <a:ea typeface="+mj-ea"/>
                <a:cs typeface="+mj-cs"/>
              </a:rPr>
              <a:t>Hydrologies Condition and Irrigation </a:t>
            </a:r>
            <a:r>
              <a:rPr lang="fr-FR" sz="3200" b="1" dirty="0" err="1" smtClean="0">
                <a:ea typeface="+mj-ea"/>
                <a:cs typeface="+mj-cs"/>
              </a:rPr>
              <a:t>Supply</a:t>
            </a:r>
            <a:r>
              <a:rPr lang="fr-FR" sz="3200" b="1" dirty="0" smtClean="0">
                <a:ea typeface="+mj-ea"/>
                <a:cs typeface="+mj-cs"/>
              </a:rPr>
              <a:t> / </a:t>
            </a:r>
            <a:r>
              <a:rPr lang="fr-FR" sz="3200" b="1" dirty="0" err="1" smtClean="0">
                <a:ea typeface="+mj-ea"/>
                <a:cs typeface="+mj-cs"/>
              </a:rPr>
              <a:t>Demand</a:t>
            </a:r>
            <a:r>
              <a:rPr lang="fr-FR" sz="3200" b="1" dirty="0" smtClean="0">
                <a:ea typeface="+mj-ea"/>
                <a:cs typeface="+mj-cs"/>
              </a:rPr>
              <a:t> (1)</a:t>
            </a:r>
            <a:endParaRPr kumimoji="0" lang="fr-FR" sz="3200" b="1" i="0" u="none" strike="noStrike" kern="1200" cap="none" spc="0" normalizeH="0" baseline="0" noProof="0" dirty="0">
              <a:ln>
                <a:noFill/>
              </a:ln>
              <a:solidFill>
                <a:schemeClr val="tx1"/>
              </a:solidFill>
              <a:effectLst/>
              <a:uLnTx/>
              <a:uFillTx/>
              <a:ea typeface="+mj-ea"/>
              <a:cs typeface="+mj-cs"/>
            </a:endParaRPr>
          </a:p>
        </p:txBody>
      </p:sp>
      <p:sp>
        <p:nvSpPr>
          <p:cNvPr id="16" name="Rectangle 15"/>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p:cNvSpPr txBox="1">
            <a:spLocks/>
          </p:cNvSpPr>
          <p:nvPr/>
        </p:nvSpPr>
        <p:spPr>
          <a:xfrm>
            <a:off x="1403648" y="1694489"/>
            <a:ext cx="7386290" cy="46558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95288" indent="-395288" algn="l">
              <a:buFont typeface="Wingdings" panose="05000000000000000000" pitchFamily="2" charset="2"/>
              <a:buChar char="Ø"/>
            </a:pPr>
            <a:r>
              <a:rPr lang="en-US" sz="2800" dirty="0">
                <a:solidFill>
                  <a:schemeClr val="bg2"/>
                </a:solidFill>
              </a:rPr>
              <a:t>The average annual precipitation over </a:t>
            </a:r>
            <a:r>
              <a:rPr lang="en-US" sz="2800" dirty="0" err="1">
                <a:solidFill>
                  <a:schemeClr val="bg2"/>
                </a:solidFill>
              </a:rPr>
              <a:t>Wadaslintang</a:t>
            </a:r>
            <a:r>
              <a:rPr lang="en-US" sz="2800" dirty="0">
                <a:solidFill>
                  <a:schemeClr val="bg2"/>
                </a:solidFill>
              </a:rPr>
              <a:t> catchment area reaches to above 3.700mm/year but occasionally to below 1.500 mm/year, while the average is approximately 2100 mm/year </a:t>
            </a:r>
            <a:endParaRPr lang="en-GB" sz="2800" dirty="0" smtClean="0">
              <a:solidFill>
                <a:schemeClr val="bg2"/>
              </a:solidFill>
              <a:latin typeface="Arial" panose="020B0604020202020204" pitchFamily="34" charset="0"/>
              <a:ea typeface="Times New Roman"/>
              <a:cs typeface="Arial" panose="020B0604020202020204" pitchFamily="34" charset="0"/>
            </a:endParaRPr>
          </a:p>
          <a:p>
            <a:pPr marL="395288" indent="-395288" algn="l">
              <a:buFont typeface="Wingdings" panose="05000000000000000000" pitchFamily="2" charset="2"/>
              <a:buChar char="Ø"/>
            </a:pPr>
            <a:r>
              <a:rPr lang="en-US" sz="2800" dirty="0" smtClean="0">
                <a:solidFill>
                  <a:schemeClr val="bg2"/>
                </a:solidFill>
              </a:rPr>
              <a:t>For </a:t>
            </a:r>
            <a:r>
              <a:rPr lang="en-US" sz="2800" dirty="0">
                <a:solidFill>
                  <a:schemeClr val="bg2"/>
                </a:solidFill>
              </a:rPr>
              <a:t>last nine years the annual precipitation tends to decrease</a:t>
            </a:r>
            <a:endParaRPr lang="en-GB" sz="2800" dirty="0" smtClean="0">
              <a:solidFill>
                <a:schemeClr val="bg2"/>
              </a:solidFill>
              <a:latin typeface="Arial" panose="020B0604020202020204" pitchFamily="34" charset="0"/>
              <a:ea typeface="Times New Roman"/>
              <a:cs typeface="Arial" panose="020B0604020202020204" pitchFamily="34" charset="0"/>
            </a:endParaRPr>
          </a:p>
          <a:p>
            <a:pPr marL="395288" indent="-395288">
              <a:buFont typeface="Wingdings" panose="05000000000000000000" pitchFamily="2" charset="2"/>
              <a:buChar char="Ø"/>
            </a:pPr>
            <a:endParaRPr lang="en-GB" sz="2800" dirty="0" smtClean="0">
              <a:solidFill>
                <a:schemeClr val="bg2"/>
              </a:solidFill>
              <a:latin typeface="Arial" panose="020B0604020202020204" pitchFamily="34" charset="0"/>
              <a:ea typeface="Times New Roman"/>
              <a:cs typeface="Arial" panose="020B0604020202020204" pitchFamily="34" charset="0"/>
            </a:endParaRPr>
          </a:p>
          <a:p>
            <a:endParaRPr lang="en-GB" sz="2800" dirty="0" smtClean="0">
              <a:solidFill>
                <a:schemeClr val="bg2"/>
              </a:solidFill>
              <a:latin typeface="Arial" panose="020B0604020202020204" pitchFamily="34" charset="0"/>
              <a:ea typeface="Times New Roman"/>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5</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3" name="ZoneTexte 12"/>
          <p:cNvSpPr txBox="1"/>
          <p:nvPr/>
        </p:nvSpPr>
        <p:spPr>
          <a:xfrm>
            <a:off x="683568" y="1700808"/>
            <a:ext cx="7920880" cy="461665"/>
          </a:xfrm>
          <a:prstGeom prst="rect">
            <a:avLst/>
          </a:prstGeom>
          <a:noFill/>
        </p:spPr>
        <p:txBody>
          <a:bodyPr wrap="square" rtlCol="0">
            <a:spAutoFit/>
          </a:bodyPr>
          <a:lstStyle/>
          <a:p>
            <a:pPr marL="457200" indent="-457200">
              <a:buFont typeface="Wingdings" pitchFamily="2" charset="2"/>
              <a:buChar char="Ø"/>
            </a:pPr>
            <a:endParaRPr lang="en-US" sz="2400" dirty="0" smtClean="0"/>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p:cNvSpPr txBox="1">
            <a:spLocks/>
          </p:cNvSpPr>
          <p:nvPr/>
        </p:nvSpPr>
        <p:spPr>
          <a:xfrm>
            <a:off x="263718" y="1587776"/>
            <a:ext cx="8598228" cy="4919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95288" indent="-395288" algn="l">
              <a:buFont typeface="Wingdings" panose="05000000000000000000" pitchFamily="2" charset="2"/>
              <a:buChar char="Ø"/>
            </a:pPr>
            <a:r>
              <a:rPr lang="en-GB" sz="2400" dirty="0" smtClean="0">
                <a:solidFill>
                  <a:schemeClr val="bg2"/>
                </a:solidFill>
              </a:rPr>
              <a:t>Compositions </a:t>
            </a:r>
            <a:r>
              <a:rPr lang="en-GB" sz="2400" dirty="0">
                <a:solidFill>
                  <a:schemeClr val="bg2"/>
                </a:solidFill>
              </a:rPr>
              <a:t>for cropping pattern seasons </a:t>
            </a:r>
            <a:r>
              <a:rPr lang="en-GB" sz="2400" dirty="0" smtClean="0">
                <a:solidFill>
                  <a:schemeClr val="bg2"/>
                </a:solidFill>
              </a:rPr>
              <a:t>were divided into 3 type with paddy type dominantly in this area.. </a:t>
            </a:r>
          </a:p>
          <a:p>
            <a:pPr marL="395288" indent="-395288" algn="l">
              <a:buFont typeface="Wingdings" panose="05000000000000000000" pitchFamily="2" charset="2"/>
              <a:buChar char="Ø"/>
            </a:pPr>
            <a:r>
              <a:rPr lang="en-GB" sz="2400" dirty="0">
                <a:solidFill>
                  <a:schemeClr val="bg2"/>
                </a:solidFill>
              </a:rPr>
              <a:t>During periods of decreased rainfall the need for irrigation water becomes more urgent. This irrigation water is crucial for crop growth to overcome dry </a:t>
            </a:r>
            <a:r>
              <a:rPr lang="en-GB" sz="2400" dirty="0" smtClean="0">
                <a:solidFill>
                  <a:schemeClr val="bg2"/>
                </a:solidFill>
              </a:rPr>
              <a:t>periods</a:t>
            </a:r>
          </a:p>
          <a:p>
            <a:pPr marL="395288" indent="-395288" algn="l">
              <a:buFont typeface="Wingdings" panose="05000000000000000000" pitchFamily="2" charset="2"/>
              <a:buChar char="Ø"/>
            </a:pPr>
            <a:r>
              <a:rPr lang="en-GB" sz="2400" dirty="0" smtClean="0">
                <a:solidFill>
                  <a:schemeClr val="bg2"/>
                </a:solidFill>
              </a:rPr>
              <a:t>Infrastructure degradation and </a:t>
            </a:r>
            <a:r>
              <a:rPr lang="en-GB" sz="2400" dirty="0">
                <a:solidFill>
                  <a:schemeClr val="bg2"/>
                </a:solidFill>
              </a:rPr>
              <a:t>sub-optimum control of the irrigation </a:t>
            </a:r>
            <a:r>
              <a:rPr lang="en-GB" sz="2400" dirty="0" smtClean="0">
                <a:solidFill>
                  <a:schemeClr val="bg2"/>
                </a:solidFill>
              </a:rPr>
              <a:t>works also </a:t>
            </a:r>
            <a:r>
              <a:rPr lang="en-GB" sz="2400" dirty="0">
                <a:solidFill>
                  <a:schemeClr val="bg2"/>
                </a:solidFill>
              </a:rPr>
              <a:t>resulted in large water deficits for the agriculture and worse water quality</a:t>
            </a:r>
            <a:endParaRPr lang="en-GB" sz="2400" dirty="0" smtClean="0">
              <a:solidFill>
                <a:schemeClr val="bg2"/>
              </a:solidFill>
            </a:endParaRPr>
          </a:p>
          <a:p>
            <a:pPr marL="395288" indent="-395288" algn="l">
              <a:buFont typeface="Wingdings" panose="05000000000000000000" pitchFamily="2" charset="2"/>
              <a:buChar char="Ø"/>
            </a:pPr>
            <a:r>
              <a:rPr lang="en-GB" sz="2400" dirty="0">
                <a:solidFill>
                  <a:schemeClr val="bg2"/>
                </a:solidFill>
              </a:rPr>
              <a:t>Furthermore, </a:t>
            </a:r>
            <a:r>
              <a:rPr lang="en-GB" sz="2400" dirty="0" smtClean="0">
                <a:solidFill>
                  <a:schemeClr val="bg2"/>
                </a:solidFill>
              </a:rPr>
              <a:t>during </a:t>
            </a:r>
            <a:r>
              <a:rPr lang="en-GB" sz="2400" dirty="0">
                <a:solidFill>
                  <a:schemeClr val="bg2"/>
                </a:solidFill>
              </a:rPr>
              <a:t>low water availability the government proposed the combination of the measures ‘irrigation efficiency with community participatory ’</a:t>
            </a:r>
            <a:endParaRPr lang="en-GB" sz="2400" dirty="0" smtClean="0">
              <a:solidFill>
                <a:schemeClr val="bg2"/>
              </a:solidFill>
            </a:endParaRPr>
          </a:p>
          <a:p>
            <a:pPr marL="395288" indent="-395288" algn="l">
              <a:buFont typeface="Wingdings" panose="05000000000000000000" pitchFamily="2" charset="2"/>
              <a:buChar char="Ø"/>
            </a:pPr>
            <a:endParaRPr lang="en-US" sz="2400" dirty="0" smtClean="0">
              <a:solidFill>
                <a:schemeClr val="bg2"/>
              </a:solidFill>
            </a:endParaRPr>
          </a:p>
          <a:p>
            <a:pPr marL="395288" indent="-395288">
              <a:buFont typeface="Wingdings" panose="05000000000000000000" pitchFamily="2" charset="2"/>
              <a:buChar char="Ø"/>
            </a:pPr>
            <a:endParaRPr lang="en-GB" sz="2400" dirty="0" smtClean="0">
              <a:solidFill>
                <a:schemeClr val="bg2"/>
              </a:solidFill>
              <a:latin typeface="Arial" panose="020B0604020202020204" pitchFamily="34" charset="0"/>
              <a:ea typeface="Times New Roman"/>
              <a:cs typeface="Arial" panose="020B0604020202020204" pitchFamily="34" charset="0"/>
            </a:endParaRPr>
          </a:p>
          <a:p>
            <a:endParaRPr lang="en-GB" sz="2400" dirty="0" smtClean="0">
              <a:solidFill>
                <a:schemeClr val="bg2"/>
              </a:solidFill>
              <a:latin typeface="Arial" panose="020B0604020202020204" pitchFamily="34" charset="0"/>
              <a:ea typeface="Times New Roman"/>
              <a:cs typeface="Arial" panose="020B0604020202020204" pitchFamily="34" charset="0"/>
            </a:endParaRPr>
          </a:p>
        </p:txBody>
      </p:sp>
      <p:sp>
        <p:nvSpPr>
          <p:cNvPr id="12" name="Titre 10"/>
          <p:cNvSpPr txBox="1">
            <a:spLocks/>
          </p:cNvSpPr>
          <p:nvPr/>
        </p:nvSpPr>
        <p:spPr>
          <a:xfrm>
            <a:off x="1691680" y="0"/>
            <a:ext cx="7452320"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3200" b="1" dirty="0" smtClean="0">
                <a:ea typeface="+mj-ea"/>
                <a:cs typeface="+mj-cs"/>
              </a:rPr>
              <a:t>Hydrologies Condition and Irrigation </a:t>
            </a:r>
            <a:r>
              <a:rPr lang="fr-FR" sz="3200" b="1" dirty="0" err="1" smtClean="0">
                <a:ea typeface="+mj-ea"/>
                <a:cs typeface="+mj-cs"/>
              </a:rPr>
              <a:t>Supply</a:t>
            </a:r>
            <a:r>
              <a:rPr lang="fr-FR" sz="3200" b="1" dirty="0" smtClean="0">
                <a:ea typeface="+mj-ea"/>
                <a:cs typeface="+mj-cs"/>
              </a:rPr>
              <a:t> / </a:t>
            </a:r>
            <a:r>
              <a:rPr lang="fr-FR" sz="3200" b="1" dirty="0" err="1" smtClean="0">
                <a:ea typeface="+mj-ea"/>
                <a:cs typeface="+mj-cs"/>
              </a:rPr>
              <a:t>Demand</a:t>
            </a:r>
            <a:r>
              <a:rPr lang="fr-FR" sz="3200" b="1" dirty="0" smtClean="0">
                <a:ea typeface="+mj-ea"/>
                <a:cs typeface="+mj-cs"/>
              </a:rPr>
              <a:t> (2)</a:t>
            </a:r>
            <a:endParaRPr kumimoji="0" lang="fr-FR" sz="3200" b="1" i="0" u="none" strike="noStrike" kern="1200" cap="none" spc="0" normalizeH="0" baseline="0" noProof="0" dirty="0">
              <a:ln>
                <a:noFill/>
              </a:ln>
              <a:solidFill>
                <a:schemeClr val="tx1"/>
              </a:solidFill>
              <a:effectLst/>
              <a:uLnTx/>
              <a:uFillTx/>
              <a:ea typeface="+mj-ea"/>
              <a:cs typeface="+mj-cs"/>
            </a:endParaRPr>
          </a:p>
        </p:txBody>
      </p:sp>
    </p:spTree>
    <p:extLst>
      <p:ext uri="{BB962C8B-B14F-4D97-AF65-F5344CB8AC3E}">
        <p14:creationId xmlns:p14="http://schemas.microsoft.com/office/powerpoint/2010/main" val="12376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6</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3" name="ZoneTexte 12"/>
          <p:cNvSpPr txBox="1"/>
          <p:nvPr/>
        </p:nvSpPr>
        <p:spPr>
          <a:xfrm>
            <a:off x="683568" y="1700808"/>
            <a:ext cx="7920880" cy="461665"/>
          </a:xfrm>
          <a:prstGeom prst="rect">
            <a:avLst/>
          </a:prstGeom>
          <a:noFill/>
        </p:spPr>
        <p:txBody>
          <a:bodyPr wrap="square" rtlCol="0">
            <a:spAutoFit/>
          </a:bodyPr>
          <a:lstStyle/>
          <a:p>
            <a:pPr marL="457200" indent="-457200">
              <a:buFont typeface="Wingdings" pitchFamily="2" charset="2"/>
              <a:buChar char="Ø"/>
            </a:pPr>
            <a:endParaRPr lang="en-US" sz="2400" dirty="0" smtClean="0"/>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p:cNvSpPr txBox="1">
            <a:spLocks/>
          </p:cNvSpPr>
          <p:nvPr/>
        </p:nvSpPr>
        <p:spPr>
          <a:xfrm>
            <a:off x="3275856" y="1587776"/>
            <a:ext cx="5586090" cy="4919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pPr>
            <a:r>
              <a:rPr lang="en-GB" sz="2400" dirty="0" smtClean="0">
                <a:solidFill>
                  <a:schemeClr val="bg2"/>
                </a:solidFill>
              </a:rPr>
              <a:t>The </a:t>
            </a:r>
            <a:r>
              <a:rPr lang="en-GB" sz="2400" dirty="0">
                <a:solidFill>
                  <a:schemeClr val="bg2"/>
                </a:solidFill>
              </a:rPr>
              <a:t>growing water scarcity is intensified by the competition from non-agricultural users and environmental consequences of </a:t>
            </a:r>
            <a:r>
              <a:rPr lang="en-GB" sz="2400" dirty="0" smtClean="0">
                <a:solidFill>
                  <a:schemeClr val="bg2"/>
                </a:solidFill>
              </a:rPr>
              <a:t>irrigation,</a:t>
            </a:r>
          </a:p>
          <a:p>
            <a:pPr marL="342900" indent="-342900" algn="l">
              <a:buFont typeface="Wingdings" pitchFamily="2" charset="2"/>
              <a:buChar char="Ø"/>
            </a:pPr>
            <a:r>
              <a:rPr lang="en-GB" sz="2400" dirty="0">
                <a:solidFill>
                  <a:schemeClr val="bg2"/>
                </a:solidFill>
                <a:latin typeface="Trebuchet MS"/>
                <a:ea typeface="Trebuchet MS"/>
                <a:cs typeface="Times New Roman"/>
              </a:rPr>
              <a:t>This </a:t>
            </a:r>
            <a:r>
              <a:rPr lang="en-GB" sz="2400" dirty="0" smtClean="0">
                <a:solidFill>
                  <a:schemeClr val="bg2"/>
                </a:solidFill>
                <a:latin typeface="Trebuchet MS"/>
                <a:ea typeface="Trebuchet MS"/>
                <a:cs typeface="Times New Roman"/>
              </a:rPr>
              <a:t>situation can </a:t>
            </a:r>
            <a:r>
              <a:rPr lang="en-GB" sz="2400" dirty="0">
                <a:solidFill>
                  <a:schemeClr val="bg2"/>
                </a:solidFill>
                <a:latin typeface="Trebuchet MS"/>
                <a:ea typeface="Trebuchet MS"/>
                <a:cs typeface="Times New Roman"/>
              </a:rPr>
              <a:t>be explained by the expected conversion of agricultural land into residential </a:t>
            </a:r>
            <a:r>
              <a:rPr lang="en-GB" sz="2400" dirty="0" smtClean="0">
                <a:solidFill>
                  <a:schemeClr val="bg2"/>
                </a:solidFill>
                <a:latin typeface="Trebuchet MS"/>
                <a:ea typeface="Trebuchet MS"/>
                <a:cs typeface="Times New Roman"/>
              </a:rPr>
              <a:t>area</a:t>
            </a:r>
          </a:p>
          <a:p>
            <a:pPr algn="l"/>
            <a:endParaRPr lang="en-GB" sz="2400" dirty="0" smtClean="0">
              <a:solidFill>
                <a:schemeClr val="bg2"/>
              </a:solidFill>
            </a:endParaRPr>
          </a:p>
          <a:p>
            <a:pPr marL="342900" indent="-342900" algn="l">
              <a:buFont typeface="Wingdings" pitchFamily="2" charset="2"/>
              <a:buChar char="Ø"/>
            </a:pPr>
            <a:endParaRPr lang="en-GB" sz="2400" dirty="0" smtClean="0">
              <a:solidFill>
                <a:schemeClr val="bg2"/>
              </a:solidFill>
              <a:latin typeface="Arial" panose="020B0604020202020204" pitchFamily="34" charset="0"/>
              <a:ea typeface="Times New Roman"/>
              <a:cs typeface="Arial" panose="020B0604020202020204" pitchFamily="34" charset="0"/>
            </a:endParaRPr>
          </a:p>
        </p:txBody>
      </p:sp>
      <p:sp>
        <p:nvSpPr>
          <p:cNvPr id="12" name="Titre 10"/>
          <p:cNvSpPr txBox="1">
            <a:spLocks/>
          </p:cNvSpPr>
          <p:nvPr/>
        </p:nvSpPr>
        <p:spPr>
          <a:xfrm>
            <a:off x="1691680" y="0"/>
            <a:ext cx="7272808"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3200" b="1" dirty="0" err="1" smtClean="0">
                <a:ea typeface="+mj-ea"/>
                <a:cs typeface="+mj-cs"/>
              </a:rPr>
              <a:t>Waste</a:t>
            </a:r>
            <a:r>
              <a:rPr lang="fr-FR" sz="3200" b="1" dirty="0" smtClean="0">
                <a:ea typeface="+mj-ea"/>
                <a:cs typeface="+mj-cs"/>
              </a:rPr>
              <a:t> water in Irrigation Channel</a:t>
            </a:r>
            <a:endParaRPr kumimoji="0" lang="fr-FR" sz="3200" b="1" i="0" u="none" strike="noStrike" kern="1200" cap="none" spc="0" normalizeH="0" baseline="0" noProof="0" dirty="0">
              <a:ln>
                <a:noFill/>
              </a:ln>
              <a:solidFill>
                <a:schemeClr val="tx1"/>
              </a:solidFill>
              <a:effectLst/>
              <a:uLnTx/>
              <a:uFillTx/>
              <a:ea typeface="+mj-ea"/>
              <a:cs typeface="+mj-cs"/>
            </a:endParaRP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31540" y="1694488"/>
            <a:ext cx="2628292" cy="2094551"/>
          </a:xfrm>
          <a:prstGeom prst="rect">
            <a:avLst/>
          </a:prstGeom>
          <a:noFill/>
          <a:ln>
            <a:noFill/>
          </a:ln>
        </p:spPr>
      </p:pic>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431540" y="4028594"/>
            <a:ext cx="2704187" cy="2088232"/>
          </a:xfrm>
          <a:prstGeom prst="rect">
            <a:avLst/>
          </a:prstGeom>
          <a:noFill/>
          <a:ln>
            <a:noFill/>
          </a:ln>
        </p:spPr>
      </p:pic>
    </p:spTree>
    <p:extLst>
      <p:ext uri="{BB962C8B-B14F-4D97-AF65-F5344CB8AC3E}">
        <p14:creationId xmlns:p14="http://schemas.microsoft.com/office/powerpoint/2010/main" val="8225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7</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3" name="ZoneTexte 12"/>
          <p:cNvSpPr txBox="1"/>
          <p:nvPr/>
        </p:nvSpPr>
        <p:spPr>
          <a:xfrm>
            <a:off x="683568" y="1700808"/>
            <a:ext cx="7920880" cy="461665"/>
          </a:xfrm>
          <a:prstGeom prst="rect">
            <a:avLst/>
          </a:prstGeom>
          <a:noFill/>
        </p:spPr>
        <p:txBody>
          <a:bodyPr wrap="square" rtlCol="0">
            <a:spAutoFit/>
          </a:bodyPr>
          <a:lstStyle/>
          <a:p>
            <a:pPr marL="457200" indent="-457200">
              <a:buFont typeface="Wingdings" pitchFamily="2" charset="2"/>
              <a:buChar char="Ø"/>
            </a:pPr>
            <a:endParaRPr lang="en-US" sz="2400" dirty="0" smtClean="0"/>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p:cNvSpPr txBox="1">
            <a:spLocks/>
          </p:cNvSpPr>
          <p:nvPr/>
        </p:nvSpPr>
        <p:spPr>
          <a:xfrm>
            <a:off x="3275856" y="1587776"/>
            <a:ext cx="5586090" cy="491947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pPr>
            <a:r>
              <a:rPr lang="en-GB" sz="2400" dirty="0">
                <a:solidFill>
                  <a:schemeClr val="bg2"/>
                </a:solidFill>
                <a:latin typeface="Trebuchet MS"/>
                <a:ea typeface="Trebuchet MS"/>
                <a:cs typeface="Times New Roman"/>
              </a:rPr>
              <a:t>To obtain possible measure of crop production, farmers use specify organic fertilizer</a:t>
            </a:r>
            <a:r>
              <a:rPr lang="en-GB" sz="2400" dirty="0" smtClean="0">
                <a:solidFill>
                  <a:schemeClr val="bg2"/>
                </a:solidFill>
                <a:latin typeface="Trebuchet MS"/>
                <a:ea typeface="Trebuchet MS"/>
                <a:cs typeface="Times New Roman"/>
              </a:rPr>
              <a:t>, which accommodate cropping type in each season and duration of the growing period for each crop</a:t>
            </a:r>
          </a:p>
          <a:p>
            <a:pPr marL="342900" indent="-342900" algn="l">
              <a:buFont typeface="Wingdings" pitchFamily="2" charset="2"/>
              <a:buChar char="Ø"/>
            </a:pPr>
            <a:r>
              <a:rPr lang="en-GB" sz="2400" dirty="0">
                <a:solidFill>
                  <a:schemeClr val="bg2"/>
                </a:solidFill>
              </a:rPr>
              <a:t>The quality of the irrigation channels will be achieved by regulate timely irrigation combining with repairing leakages, dredging </a:t>
            </a:r>
            <a:r>
              <a:rPr lang="en-GB" sz="2400" dirty="0" smtClean="0">
                <a:solidFill>
                  <a:schemeClr val="bg2"/>
                </a:solidFill>
              </a:rPr>
              <a:t>sediment and other construction effort.</a:t>
            </a:r>
          </a:p>
          <a:p>
            <a:pPr marL="342900" indent="-342900" algn="l">
              <a:buFont typeface="Wingdings" pitchFamily="2" charset="2"/>
              <a:buChar char="Ø"/>
            </a:pPr>
            <a:r>
              <a:rPr lang="en-GB" sz="2400" dirty="0" smtClean="0">
                <a:solidFill>
                  <a:schemeClr val="bg2"/>
                </a:solidFill>
              </a:rPr>
              <a:t>Increasing </a:t>
            </a:r>
            <a:r>
              <a:rPr lang="en-GB" sz="2400" dirty="0">
                <a:solidFill>
                  <a:schemeClr val="bg2"/>
                </a:solidFill>
              </a:rPr>
              <a:t>the transport irrigation efficiency by maintenance and rehabilitation the primary, secondary and tertiary irrigation channel has done with farmers Association (GP3A) in cooperation with </a:t>
            </a:r>
            <a:r>
              <a:rPr lang="en-GB" sz="2400" dirty="0" smtClean="0">
                <a:solidFill>
                  <a:schemeClr val="bg2"/>
                </a:solidFill>
              </a:rPr>
              <a:t>local government.</a:t>
            </a:r>
            <a:endParaRPr lang="en-US" sz="2400" dirty="0">
              <a:solidFill>
                <a:schemeClr val="bg2"/>
              </a:solidFill>
              <a:ea typeface="Times New Roman"/>
              <a:cs typeface="Times New Roman"/>
            </a:endParaRPr>
          </a:p>
          <a:p>
            <a:pPr marL="342900" indent="-342900" algn="l">
              <a:buFont typeface="Wingdings" pitchFamily="2" charset="2"/>
              <a:buChar char="Ø"/>
            </a:pPr>
            <a:endParaRPr lang="en-GB" sz="2400" dirty="0" smtClean="0">
              <a:solidFill>
                <a:schemeClr val="bg2"/>
              </a:solidFill>
            </a:endParaRPr>
          </a:p>
          <a:p>
            <a:pPr marL="342900" indent="-342900" algn="l">
              <a:buFont typeface="Wingdings" pitchFamily="2" charset="2"/>
              <a:buChar char="Ø"/>
            </a:pPr>
            <a:endParaRPr lang="en-GB" sz="2400" dirty="0" smtClean="0">
              <a:solidFill>
                <a:schemeClr val="bg2"/>
              </a:solidFill>
              <a:latin typeface="Arial" panose="020B0604020202020204" pitchFamily="34" charset="0"/>
              <a:ea typeface="Times New Roman"/>
              <a:cs typeface="Arial" panose="020B0604020202020204" pitchFamily="34" charset="0"/>
            </a:endParaRPr>
          </a:p>
        </p:txBody>
      </p:sp>
      <p:sp>
        <p:nvSpPr>
          <p:cNvPr id="12" name="Titre 10"/>
          <p:cNvSpPr txBox="1">
            <a:spLocks/>
          </p:cNvSpPr>
          <p:nvPr/>
        </p:nvSpPr>
        <p:spPr>
          <a:xfrm>
            <a:off x="1691680" y="1"/>
            <a:ext cx="7272808" cy="119675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ea typeface="+mj-ea"/>
                <a:cs typeface="+mj-cs"/>
              </a:rPr>
              <a:t>Effort to Use </a:t>
            </a:r>
            <a:r>
              <a:rPr kumimoji="0" lang="fr-FR" sz="3200" b="1" i="0" u="none" strike="noStrike" kern="1200" cap="none" spc="0" normalizeH="0" baseline="0" noProof="0" dirty="0" err="1" smtClean="0">
                <a:ln>
                  <a:noFill/>
                </a:ln>
                <a:solidFill>
                  <a:schemeClr val="tx1"/>
                </a:solidFill>
                <a:effectLst/>
                <a:uLnTx/>
                <a:uFillTx/>
                <a:ea typeface="+mj-ea"/>
                <a:cs typeface="+mj-cs"/>
              </a:rPr>
              <a:t>Waste</a:t>
            </a:r>
            <a:r>
              <a:rPr kumimoji="0" lang="fr-FR" sz="3200" b="1" i="0" u="none" strike="noStrike" kern="1200" cap="none" spc="0" normalizeH="0" baseline="0" noProof="0" dirty="0" smtClean="0">
                <a:ln>
                  <a:noFill/>
                </a:ln>
                <a:solidFill>
                  <a:schemeClr val="tx1"/>
                </a:solidFill>
                <a:effectLst/>
                <a:uLnTx/>
                <a:uFillTx/>
                <a:ea typeface="+mj-ea"/>
                <a:cs typeface="+mj-cs"/>
              </a:rPr>
              <a:t> Water</a:t>
            </a:r>
            <a:endParaRPr kumimoji="0" lang="fr-FR" sz="3200" b="1" i="0" u="none" strike="noStrike" kern="1200" cap="none" spc="0" normalizeH="0" baseline="0" noProof="0" dirty="0">
              <a:ln>
                <a:noFill/>
              </a:ln>
              <a:solidFill>
                <a:schemeClr val="tx1"/>
              </a:solidFill>
              <a:effectLst/>
              <a:uLnTx/>
              <a:uFillTx/>
              <a:ea typeface="+mj-ea"/>
              <a:cs typeface="+mj-cs"/>
            </a:endParaRPr>
          </a:p>
        </p:txBody>
      </p:sp>
      <p:pic>
        <p:nvPicPr>
          <p:cNvPr id="16" name="Picture 15" descr="D:\ICID MONTPELLIER\Pengolahan pupuk di kandang.jpg"/>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23977"/>
            <a:ext cx="2736304" cy="2137071"/>
          </a:xfrm>
          <a:prstGeom prst="rect">
            <a:avLst/>
          </a:prstGeom>
          <a:noFill/>
          <a:ln>
            <a:noFill/>
          </a:ln>
        </p:spPr>
      </p:pic>
      <p:pic>
        <p:nvPicPr>
          <p:cNvPr id="17" name="Picture 16" descr="D:\ICID MONTPELLIER\Pupuk-Organik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60" y="4066519"/>
            <a:ext cx="2747028" cy="2365314"/>
          </a:xfrm>
          <a:prstGeom prst="rect">
            <a:avLst/>
          </a:prstGeom>
          <a:noFill/>
          <a:ln>
            <a:noFill/>
          </a:ln>
        </p:spPr>
      </p:pic>
    </p:spTree>
    <p:extLst>
      <p:ext uri="{BB962C8B-B14F-4D97-AF65-F5344CB8AC3E}">
        <p14:creationId xmlns:p14="http://schemas.microsoft.com/office/powerpoint/2010/main" val="188014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8</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3" name="ZoneTexte 12"/>
          <p:cNvSpPr txBox="1"/>
          <p:nvPr/>
        </p:nvSpPr>
        <p:spPr>
          <a:xfrm>
            <a:off x="683568" y="1700808"/>
            <a:ext cx="7920880" cy="461665"/>
          </a:xfrm>
          <a:prstGeom prst="rect">
            <a:avLst/>
          </a:prstGeom>
          <a:noFill/>
        </p:spPr>
        <p:txBody>
          <a:bodyPr wrap="square" rtlCol="0">
            <a:spAutoFit/>
          </a:bodyPr>
          <a:lstStyle/>
          <a:p>
            <a:pPr marL="457200" indent="-457200">
              <a:buFont typeface="Wingdings" pitchFamily="2" charset="2"/>
              <a:buChar char="Ø"/>
            </a:pPr>
            <a:endParaRPr lang="en-US" sz="2400" dirty="0" smtClean="0"/>
          </a:p>
        </p:txBody>
      </p:sp>
      <p:sp>
        <p:nvSpPr>
          <p:cNvPr id="14" name="Rectangle 13"/>
          <p:cNvSpPr/>
          <p:nvPr/>
        </p:nvSpPr>
        <p:spPr>
          <a:xfrm>
            <a:off x="1907704" y="1196752"/>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2"/>
          <p:cNvSpPr txBox="1">
            <a:spLocks/>
          </p:cNvSpPr>
          <p:nvPr/>
        </p:nvSpPr>
        <p:spPr>
          <a:xfrm>
            <a:off x="683568" y="1587776"/>
            <a:ext cx="8178378" cy="4919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pPr>
            <a:r>
              <a:rPr lang="en-GB" sz="2400" dirty="0" smtClean="0">
                <a:solidFill>
                  <a:schemeClr val="bg2"/>
                </a:solidFill>
              </a:rPr>
              <a:t>To </a:t>
            </a:r>
            <a:r>
              <a:rPr lang="en-GB" sz="2400" dirty="0">
                <a:solidFill>
                  <a:schemeClr val="bg2"/>
                </a:solidFill>
              </a:rPr>
              <a:t>obtain possible measure of crop production farmers use specific organic fertilizer, which accommodate </a:t>
            </a:r>
            <a:r>
              <a:rPr lang="en-GB" sz="2400" dirty="0" smtClean="0">
                <a:solidFill>
                  <a:schemeClr val="bg2"/>
                </a:solidFill>
              </a:rPr>
              <a:t> </a:t>
            </a:r>
            <a:r>
              <a:rPr lang="en-GB" sz="2400" dirty="0">
                <a:solidFill>
                  <a:schemeClr val="bg2"/>
                </a:solidFill>
              </a:rPr>
              <a:t>cropping pattern type in each season and duration of the growing period for each crop. </a:t>
            </a:r>
            <a:endParaRPr lang="en-GB" sz="2400" dirty="0" smtClean="0">
              <a:solidFill>
                <a:schemeClr val="bg2"/>
              </a:solidFill>
            </a:endParaRPr>
          </a:p>
          <a:p>
            <a:pPr marL="342900" indent="-342900" algn="l">
              <a:buFont typeface="Wingdings" pitchFamily="2" charset="2"/>
              <a:buChar char="Ø"/>
            </a:pPr>
            <a:r>
              <a:rPr lang="en-GB" sz="2400" dirty="0" smtClean="0">
                <a:solidFill>
                  <a:schemeClr val="bg2"/>
                </a:solidFill>
              </a:rPr>
              <a:t>It </a:t>
            </a:r>
            <a:r>
              <a:rPr lang="en-GB" sz="2400" dirty="0">
                <a:solidFill>
                  <a:schemeClr val="bg2"/>
                </a:solidFill>
              </a:rPr>
              <a:t>is recommended to manage run off on site to ensure surface water do not become too contaminated by any flow from urban areas also to use diversion channels to prevent all uncontaminated water from entering the irrigation area, especially at the end of the wet season</a:t>
            </a:r>
            <a:endParaRPr lang="en-GB" sz="2400" dirty="0" smtClean="0">
              <a:solidFill>
                <a:schemeClr val="bg2"/>
              </a:solidFill>
              <a:latin typeface="Trebuchet MS"/>
              <a:ea typeface="Trebuchet MS"/>
              <a:cs typeface="Times New Roman"/>
            </a:endParaRPr>
          </a:p>
          <a:p>
            <a:pPr marL="342900" indent="-342900" algn="l">
              <a:buFont typeface="Wingdings" pitchFamily="2" charset="2"/>
              <a:buChar char="Ø"/>
            </a:pPr>
            <a:endParaRPr lang="en-US" sz="2400" dirty="0">
              <a:solidFill>
                <a:schemeClr val="bg2"/>
              </a:solidFill>
              <a:ea typeface="Times New Roman"/>
              <a:cs typeface="Times New Roman"/>
            </a:endParaRPr>
          </a:p>
          <a:p>
            <a:pPr marL="342900" indent="-342900" algn="l">
              <a:buFont typeface="Wingdings" pitchFamily="2" charset="2"/>
              <a:buChar char="Ø"/>
            </a:pPr>
            <a:endParaRPr lang="en-GB" sz="2400" dirty="0" smtClean="0">
              <a:solidFill>
                <a:schemeClr val="bg2"/>
              </a:solidFill>
            </a:endParaRPr>
          </a:p>
          <a:p>
            <a:pPr marL="342900" indent="-342900" algn="l">
              <a:buFont typeface="Wingdings" pitchFamily="2" charset="2"/>
              <a:buChar char="Ø"/>
            </a:pPr>
            <a:endParaRPr lang="en-GB" sz="2400" dirty="0" smtClean="0">
              <a:solidFill>
                <a:schemeClr val="bg2"/>
              </a:solidFill>
              <a:latin typeface="Arial" panose="020B0604020202020204" pitchFamily="34" charset="0"/>
              <a:ea typeface="Times New Roman"/>
              <a:cs typeface="Arial" panose="020B0604020202020204" pitchFamily="34" charset="0"/>
            </a:endParaRPr>
          </a:p>
        </p:txBody>
      </p:sp>
      <p:sp>
        <p:nvSpPr>
          <p:cNvPr id="12" name="Titre 10"/>
          <p:cNvSpPr txBox="1">
            <a:spLocks/>
          </p:cNvSpPr>
          <p:nvPr/>
        </p:nvSpPr>
        <p:spPr>
          <a:xfrm>
            <a:off x="1691680" y="1"/>
            <a:ext cx="7272808" cy="119675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dirty="0" smtClean="0">
                <a:ln>
                  <a:noFill/>
                </a:ln>
                <a:solidFill>
                  <a:schemeClr val="tx1"/>
                </a:solidFill>
                <a:effectLst/>
                <a:uLnTx/>
                <a:uFillTx/>
                <a:ea typeface="+mj-ea"/>
                <a:cs typeface="+mj-cs"/>
              </a:rPr>
              <a:t>Conclusions and Recommendations</a:t>
            </a:r>
          </a:p>
        </p:txBody>
      </p:sp>
    </p:spTree>
    <p:extLst>
      <p:ext uri="{BB962C8B-B14F-4D97-AF65-F5344CB8AC3E}">
        <p14:creationId xmlns:p14="http://schemas.microsoft.com/office/powerpoint/2010/main" val="384535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4398" b="93110"/>
          <a:stretch>
            <a:fillRect/>
          </a:stretch>
        </p:blipFill>
        <p:spPr bwMode="auto">
          <a:xfrm>
            <a:off x="0" y="6596656"/>
            <a:ext cx="9144000" cy="261344"/>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a:xfrm>
            <a:off x="8820472" y="6597352"/>
            <a:ext cx="323528" cy="260648"/>
          </a:xfrm>
        </p:spPr>
        <p:txBody>
          <a:bodyPr/>
          <a:lstStyle/>
          <a:p>
            <a:fld id="{CF4668DC-857F-487D-BFFA-8C0CA5037977}" type="slidenum">
              <a:rPr lang="fr-BE" b="1" smtClean="0">
                <a:solidFill>
                  <a:schemeClr val="accent2"/>
                </a:solidFill>
              </a:rPr>
              <a:pPr/>
              <a:t>9</a:t>
            </a:fld>
            <a:endParaRPr lang="fr-BE" b="1" dirty="0">
              <a:solidFill>
                <a:schemeClr val="accent2"/>
              </a:solidFill>
            </a:endParaRPr>
          </a:p>
        </p:txBody>
      </p:sp>
      <p:sp>
        <p:nvSpPr>
          <p:cNvPr id="8" name="Espace réservé du pied de page 7"/>
          <p:cNvSpPr>
            <a:spLocks noGrp="1"/>
          </p:cNvSpPr>
          <p:nvPr>
            <p:ph type="ftr" sz="quarter" idx="11"/>
          </p:nvPr>
        </p:nvSpPr>
        <p:spPr>
          <a:xfrm>
            <a:off x="0" y="6597352"/>
            <a:ext cx="3635896" cy="260648"/>
          </a:xfrm>
        </p:spPr>
        <p:txBody>
          <a:bodyPr/>
          <a:lstStyle/>
          <a:p>
            <a:pPr algn="l"/>
            <a:r>
              <a:rPr lang="en-US" dirty="0">
                <a:solidFill>
                  <a:schemeClr val="accent2"/>
                </a:solidFill>
              </a:rPr>
              <a:t>Roundtable REUSE</a:t>
            </a:r>
            <a:endParaRPr lang="fr-BE" dirty="0">
              <a:solidFill>
                <a:schemeClr val="accent2"/>
              </a:solidFill>
            </a:endParaRPr>
          </a:p>
        </p:txBody>
      </p:sp>
      <p:pic>
        <p:nvPicPr>
          <p:cNvPr id="9" name="Image 8" descr="Logo_ICID2015_Vertical.jpg"/>
          <p:cNvPicPr>
            <a:picLocks noChangeAspect="1"/>
          </p:cNvPicPr>
          <p:nvPr/>
        </p:nvPicPr>
        <p:blipFill>
          <a:blip r:embed="rId4" cstate="print"/>
          <a:stretch>
            <a:fillRect/>
          </a:stretch>
        </p:blipFill>
        <p:spPr>
          <a:xfrm>
            <a:off x="0" y="1"/>
            <a:ext cx="1835696" cy="1694488"/>
          </a:xfrm>
          <a:prstGeom prst="rect">
            <a:avLst/>
          </a:prstGeom>
        </p:spPr>
      </p:pic>
      <p:sp>
        <p:nvSpPr>
          <p:cNvPr id="14" name="Rectangle 13"/>
          <p:cNvSpPr/>
          <p:nvPr/>
        </p:nvSpPr>
        <p:spPr>
          <a:xfrm>
            <a:off x="890554" y="4149080"/>
            <a:ext cx="7236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583" y="620688"/>
            <a:ext cx="1302249" cy="131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89417" y="2967335"/>
            <a:ext cx="436517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err="1" smtClean="0">
                <a:ln w="50800"/>
                <a:solidFill>
                  <a:schemeClr val="bg1">
                    <a:shade val="50000"/>
                  </a:schemeClr>
                </a:solidFill>
                <a:effectLst/>
              </a:rPr>
              <a:t>Terima</a:t>
            </a:r>
            <a:r>
              <a:rPr lang="en-US" sz="5400" b="1" cap="none" spc="0" dirty="0" smtClean="0">
                <a:ln w="50800"/>
                <a:solidFill>
                  <a:schemeClr val="bg1">
                    <a:shade val="50000"/>
                  </a:schemeClr>
                </a:solidFill>
                <a:effectLst/>
              </a:rPr>
              <a:t> </a:t>
            </a:r>
            <a:r>
              <a:rPr lang="en-US" sz="5400" b="1" cap="none" spc="0" dirty="0" err="1" smtClean="0">
                <a:ln w="50800"/>
                <a:solidFill>
                  <a:schemeClr val="bg1">
                    <a:shade val="50000"/>
                  </a:schemeClr>
                </a:solidFill>
                <a:effectLst/>
              </a:rPr>
              <a:t>kasih</a:t>
            </a:r>
            <a:endParaRPr lang="en-US" sz="5400" b="1" cap="none" spc="0" dirty="0">
              <a:ln w="50800"/>
              <a:solidFill>
                <a:schemeClr val="bg1">
                  <a:shade val="50000"/>
                </a:schemeClr>
              </a:solidFill>
              <a:effectLst/>
            </a:endParaRPr>
          </a:p>
        </p:txBody>
      </p:sp>
      <p:sp>
        <p:nvSpPr>
          <p:cNvPr id="15" name="Rectangle 14"/>
          <p:cNvSpPr/>
          <p:nvPr/>
        </p:nvSpPr>
        <p:spPr>
          <a:xfrm>
            <a:off x="2820431" y="4437112"/>
            <a:ext cx="364715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Thank you</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531584734"/>
      </p:ext>
    </p:extLst>
  </p:cSld>
  <p:clrMapOvr>
    <a:masterClrMapping/>
  </p:clrMapOvr>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ICID2015">
      <a:majorFont>
        <a:latin typeface="Trebuchet MS"/>
        <a:ea typeface="Arial Unicode MS"/>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534</Words>
  <Application>Microsoft Macintosh PowerPoint</Application>
  <PresentationFormat>On-screen Show (4:3)</PresentationFormat>
  <Paragraphs>63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Thème Office</vt:lpstr>
      <vt:lpstr> Author : Hanugrah Purwadi (hanugrahpurwadi@yahoo.com) Agus Suprapto K (agus_s_k@yahoo.com) Vicky Ariyanti (vicky_ariyanti@yahoo.com) </vt:lpstr>
      <vt:lpstr>Presentation outlines</vt:lpstr>
      <vt:lpstr>Introduction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the speaker  email of the speaker</dc:title>
  <dc:creator>AFEID</dc:creator>
  <cp:lastModifiedBy>Vicky Ariyanti</cp:lastModifiedBy>
  <cp:revision>27</cp:revision>
  <dcterms:created xsi:type="dcterms:W3CDTF">2015-04-23T14:06:28Z</dcterms:created>
  <dcterms:modified xsi:type="dcterms:W3CDTF">2015-07-15T22:14:24Z</dcterms:modified>
</cp:coreProperties>
</file>