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6" r:id="rId2"/>
  </p:sldIdLst>
  <p:sldSz cx="30279975" cy="42808525"/>
  <p:notesSz cx="9926638" cy="14355763"/>
  <p:defaultText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3898" autoAdjust="0"/>
  </p:normalViewPr>
  <p:slideViewPr>
    <p:cSldViewPr>
      <p:cViewPr>
        <p:scale>
          <a:sx n="20" d="100"/>
          <a:sy n="20" d="100"/>
        </p:scale>
        <p:origin x="2256" y="60"/>
      </p:cViewPr>
      <p:guideLst>
        <p:guide orient="horz" pos="13483"/>
        <p:guide pos="953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302125" cy="7175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622925" y="0"/>
            <a:ext cx="4302125" cy="717550"/>
          </a:xfrm>
          <a:prstGeom prst="rect">
            <a:avLst/>
          </a:prstGeom>
        </p:spPr>
        <p:txBody>
          <a:bodyPr vert="horz" lIns="91440" tIns="45720" rIns="91440" bIns="45720" rtlCol="0"/>
          <a:lstStyle>
            <a:lvl1pPr algn="r">
              <a:defRPr sz="1200"/>
            </a:lvl1pPr>
          </a:lstStyle>
          <a:p>
            <a:fld id="{BD2802D3-BE7F-4D5A-8F77-D35F8D9152C1}" type="datetimeFigureOut">
              <a:rPr lang="fr-FR" smtClean="0"/>
              <a:pPr/>
              <a:t>22/09/2015</a:t>
            </a:fld>
            <a:endParaRPr lang="fr-FR"/>
          </a:p>
        </p:txBody>
      </p:sp>
      <p:sp>
        <p:nvSpPr>
          <p:cNvPr id="4" name="Espace réservé du pied de page 3"/>
          <p:cNvSpPr>
            <a:spLocks noGrp="1"/>
          </p:cNvSpPr>
          <p:nvPr>
            <p:ph type="ftr" sz="quarter" idx="2"/>
          </p:nvPr>
        </p:nvSpPr>
        <p:spPr>
          <a:xfrm>
            <a:off x="0" y="13635038"/>
            <a:ext cx="4302125" cy="7175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2925" y="13635038"/>
            <a:ext cx="4302125" cy="717550"/>
          </a:xfrm>
          <a:prstGeom prst="rect">
            <a:avLst/>
          </a:prstGeom>
        </p:spPr>
        <p:txBody>
          <a:bodyPr vert="horz" lIns="91440" tIns="45720" rIns="91440" bIns="45720" rtlCol="0" anchor="b"/>
          <a:lstStyle>
            <a:lvl1pPr algn="r">
              <a:defRPr sz="1200"/>
            </a:lvl1pPr>
          </a:lstStyle>
          <a:p>
            <a:fld id="{4BD1350F-7B58-4670-89E1-2AA663496AC6}" type="slidenum">
              <a:rPr lang="fr-FR" smtClean="0"/>
              <a:pPr/>
              <a:t>‹#›</a:t>
            </a:fld>
            <a:endParaRPr lang="fr-FR"/>
          </a:p>
        </p:txBody>
      </p:sp>
    </p:spTree>
    <p:extLst>
      <p:ext uri="{BB962C8B-B14F-4D97-AF65-F5344CB8AC3E}">
        <p14:creationId xmlns:p14="http://schemas.microsoft.com/office/powerpoint/2010/main" val="5735659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0999" y="13298398"/>
            <a:ext cx="25737979" cy="917608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4541998" y="24258164"/>
            <a:ext cx="21195983" cy="10939957"/>
          </a:xfrm>
        </p:spPr>
        <p:txBody>
          <a:bodyPr/>
          <a:lstStyle>
            <a:lvl1pPr marL="0" indent="0" algn="ctr">
              <a:buNone/>
              <a:defRPr>
                <a:solidFill>
                  <a:schemeClr val="tx1">
                    <a:tint val="75000"/>
                  </a:schemeClr>
                </a:solidFill>
              </a:defRPr>
            </a:lvl1pPr>
            <a:lvl2pPr marL="2201377" indent="0" algn="ctr">
              <a:buNone/>
              <a:defRPr>
                <a:solidFill>
                  <a:schemeClr val="tx1">
                    <a:tint val="75000"/>
                  </a:schemeClr>
                </a:solidFill>
              </a:defRPr>
            </a:lvl2pPr>
            <a:lvl3pPr marL="4402754" indent="0" algn="ctr">
              <a:buNone/>
              <a:defRPr>
                <a:solidFill>
                  <a:schemeClr val="tx1">
                    <a:tint val="75000"/>
                  </a:schemeClr>
                </a:solidFill>
              </a:defRPr>
            </a:lvl3pPr>
            <a:lvl4pPr marL="6604131" indent="0" algn="ctr">
              <a:buNone/>
              <a:defRPr>
                <a:solidFill>
                  <a:schemeClr val="tx1">
                    <a:tint val="75000"/>
                  </a:schemeClr>
                </a:solidFill>
              </a:defRPr>
            </a:lvl4pPr>
            <a:lvl5pPr marL="8805507" indent="0" algn="ctr">
              <a:buNone/>
              <a:defRPr>
                <a:solidFill>
                  <a:schemeClr val="tx1">
                    <a:tint val="75000"/>
                  </a:schemeClr>
                </a:solidFill>
              </a:defRPr>
            </a:lvl5pPr>
            <a:lvl6pPr marL="11006884" indent="0" algn="ctr">
              <a:buNone/>
              <a:defRPr>
                <a:solidFill>
                  <a:schemeClr val="tx1">
                    <a:tint val="75000"/>
                  </a:schemeClr>
                </a:solidFill>
              </a:defRPr>
            </a:lvl6pPr>
            <a:lvl7pPr marL="13208261" indent="0" algn="ctr">
              <a:buNone/>
              <a:defRPr>
                <a:solidFill>
                  <a:schemeClr val="tx1">
                    <a:tint val="75000"/>
                  </a:schemeClr>
                </a:solidFill>
              </a:defRPr>
            </a:lvl7pPr>
            <a:lvl8pPr marL="15409638" indent="0" algn="ctr">
              <a:buNone/>
              <a:defRPr>
                <a:solidFill>
                  <a:schemeClr val="tx1">
                    <a:tint val="75000"/>
                  </a:schemeClr>
                </a:solidFill>
              </a:defRPr>
            </a:lvl8pPr>
            <a:lvl9pPr marL="17611015"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6464735" y="2289072"/>
            <a:ext cx="5109748" cy="48694697"/>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135502" y="2289072"/>
            <a:ext cx="14824573" cy="48694697"/>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1911" y="27508443"/>
            <a:ext cx="25737979" cy="8502249"/>
          </a:xfrm>
        </p:spPr>
        <p:txBody>
          <a:bodyPr anchor="t"/>
          <a:lstStyle>
            <a:lvl1pPr algn="l">
              <a:defRPr sz="193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2391911" y="18144086"/>
            <a:ext cx="25737979" cy="9364359"/>
          </a:xfrm>
        </p:spPr>
        <p:txBody>
          <a:bodyPr anchor="b"/>
          <a:lstStyle>
            <a:lvl1pPr marL="0" indent="0">
              <a:buNone/>
              <a:defRPr sz="9700">
                <a:solidFill>
                  <a:schemeClr val="tx1">
                    <a:tint val="75000"/>
                  </a:schemeClr>
                </a:solidFill>
              </a:defRPr>
            </a:lvl1pPr>
            <a:lvl2pPr marL="2201377" indent="0">
              <a:buNone/>
              <a:defRPr sz="8700">
                <a:solidFill>
                  <a:schemeClr val="tx1">
                    <a:tint val="75000"/>
                  </a:schemeClr>
                </a:solidFill>
              </a:defRPr>
            </a:lvl2pPr>
            <a:lvl3pPr marL="4402754" indent="0">
              <a:buNone/>
              <a:defRPr sz="7700">
                <a:solidFill>
                  <a:schemeClr val="tx1">
                    <a:tint val="75000"/>
                  </a:schemeClr>
                </a:solidFill>
              </a:defRPr>
            </a:lvl3pPr>
            <a:lvl4pPr marL="6604131" indent="0">
              <a:buNone/>
              <a:defRPr sz="6800">
                <a:solidFill>
                  <a:schemeClr val="tx1">
                    <a:tint val="75000"/>
                  </a:schemeClr>
                </a:solidFill>
              </a:defRPr>
            </a:lvl4pPr>
            <a:lvl5pPr marL="8805507" indent="0">
              <a:buNone/>
              <a:defRPr sz="6800">
                <a:solidFill>
                  <a:schemeClr val="tx1">
                    <a:tint val="75000"/>
                  </a:schemeClr>
                </a:solidFill>
              </a:defRPr>
            </a:lvl5pPr>
            <a:lvl6pPr marL="11006884" indent="0">
              <a:buNone/>
              <a:defRPr sz="6800">
                <a:solidFill>
                  <a:schemeClr val="tx1">
                    <a:tint val="75000"/>
                  </a:schemeClr>
                </a:solidFill>
              </a:defRPr>
            </a:lvl6pPr>
            <a:lvl7pPr marL="13208261" indent="0">
              <a:buNone/>
              <a:defRPr sz="6800">
                <a:solidFill>
                  <a:schemeClr val="tx1">
                    <a:tint val="75000"/>
                  </a:schemeClr>
                </a:solidFill>
              </a:defRPr>
            </a:lvl7pPr>
            <a:lvl8pPr marL="15409638" indent="0">
              <a:buNone/>
              <a:defRPr sz="6800">
                <a:solidFill>
                  <a:schemeClr val="tx1">
                    <a:tint val="75000"/>
                  </a:schemeClr>
                </a:solidFill>
              </a:defRPr>
            </a:lvl8pPr>
            <a:lvl9pPr marL="17611015" indent="0">
              <a:buNone/>
              <a:defRPr sz="68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135502"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11607327" y="13318210"/>
            <a:ext cx="9967159" cy="37665561"/>
          </a:xfrm>
        </p:spPr>
        <p:txBody>
          <a:bodyPr/>
          <a:lstStyle>
            <a:lvl1pPr>
              <a:defRPr sz="13500"/>
            </a:lvl1pPr>
            <a:lvl2pPr>
              <a:defRPr sz="11600"/>
            </a:lvl2pPr>
            <a:lvl3pPr>
              <a:defRPr sz="9700"/>
            </a:lvl3pPr>
            <a:lvl4pPr>
              <a:defRPr sz="8700"/>
            </a:lvl4pPr>
            <a:lvl5pPr>
              <a:defRPr sz="8700"/>
            </a:lvl5pPr>
            <a:lvl6pPr>
              <a:defRPr sz="8700"/>
            </a:lvl6pPr>
            <a:lvl7pPr>
              <a:defRPr sz="8700"/>
            </a:lvl7pPr>
            <a:lvl8pPr>
              <a:defRPr sz="8700"/>
            </a:lvl8pPr>
            <a:lvl9pPr>
              <a:defRPr sz="8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514000" y="1714328"/>
            <a:ext cx="27251977" cy="7134754"/>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514001" y="9582374"/>
            <a:ext cx="13378914"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514001" y="13575850"/>
            <a:ext cx="13378914"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5381811" y="9582374"/>
            <a:ext cx="13384168" cy="3993478"/>
          </a:xfrm>
        </p:spPr>
        <p:txBody>
          <a:bodyPr anchor="b"/>
          <a:lstStyle>
            <a:lvl1pPr marL="0" indent="0">
              <a:buNone/>
              <a:defRPr sz="11600" b="1"/>
            </a:lvl1pPr>
            <a:lvl2pPr marL="2201377" indent="0">
              <a:buNone/>
              <a:defRPr sz="9700" b="1"/>
            </a:lvl2pPr>
            <a:lvl3pPr marL="4402754" indent="0">
              <a:buNone/>
              <a:defRPr sz="8700" b="1"/>
            </a:lvl3pPr>
            <a:lvl4pPr marL="6604131" indent="0">
              <a:buNone/>
              <a:defRPr sz="7700" b="1"/>
            </a:lvl4pPr>
            <a:lvl5pPr marL="8805507" indent="0">
              <a:buNone/>
              <a:defRPr sz="7700" b="1"/>
            </a:lvl5pPr>
            <a:lvl6pPr marL="11006884" indent="0">
              <a:buNone/>
              <a:defRPr sz="7700" b="1"/>
            </a:lvl6pPr>
            <a:lvl7pPr marL="13208261" indent="0">
              <a:buNone/>
              <a:defRPr sz="7700" b="1"/>
            </a:lvl7pPr>
            <a:lvl8pPr marL="15409638" indent="0">
              <a:buNone/>
              <a:defRPr sz="7700" b="1"/>
            </a:lvl8pPr>
            <a:lvl9pPr marL="17611015" indent="0">
              <a:buNone/>
              <a:defRPr sz="7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5381811" y="13575850"/>
            <a:ext cx="13384168" cy="24664452"/>
          </a:xfrm>
        </p:spPr>
        <p:txBody>
          <a:bodyPr/>
          <a:lstStyle>
            <a:lvl1pPr>
              <a:defRPr sz="11600"/>
            </a:lvl1pPr>
            <a:lvl2pPr>
              <a:defRPr sz="9700"/>
            </a:lvl2pPr>
            <a:lvl3pPr>
              <a:defRPr sz="8700"/>
            </a:lvl3pPr>
            <a:lvl4pPr>
              <a:defRPr sz="7700"/>
            </a:lvl4pPr>
            <a:lvl5pPr>
              <a:defRPr sz="7700"/>
            </a:lvl5pPr>
            <a:lvl6pPr>
              <a:defRPr sz="7700"/>
            </a:lvl6pPr>
            <a:lvl7pPr>
              <a:defRPr sz="7700"/>
            </a:lvl7pPr>
            <a:lvl8pPr>
              <a:defRPr sz="7700"/>
            </a:lvl8pPr>
            <a:lvl9pPr>
              <a:defRPr sz="7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001" y="1704416"/>
            <a:ext cx="9961905" cy="7253668"/>
          </a:xfrm>
        </p:spPr>
        <p:txBody>
          <a:bodyPr anchor="b"/>
          <a:lstStyle>
            <a:lvl1pPr algn="l">
              <a:defRPr sz="9700" b="1"/>
            </a:lvl1pPr>
          </a:lstStyle>
          <a:p>
            <a:r>
              <a:rPr lang="fr-FR" smtClean="0"/>
              <a:t>Cliquez pour modifier le style du titre</a:t>
            </a:r>
            <a:endParaRPr lang="fr-FR"/>
          </a:p>
        </p:txBody>
      </p:sp>
      <p:sp>
        <p:nvSpPr>
          <p:cNvPr id="3" name="Espace réservé du contenu 2"/>
          <p:cNvSpPr>
            <a:spLocks noGrp="1"/>
          </p:cNvSpPr>
          <p:nvPr>
            <p:ph idx="1"/>
          </p:nvPr>
        </p:nvSpPr>
        <p:spPr>
          <a:xfrm>
            <a:off x="11838629" y="1704419"/>
            <a:ext cx="16927350" cy="36535892"/>
          </a:xfrm>
        </p:spPr>
        <p:txBody>
          <a:bodyPr/>
          <a:lstStyle>
            <a:lvl1pPr>
              <a:defRPr sz="15400"/>
            </a:lvl1pPr>
            <a:lvl2pPr>
              <a:defRPr sz="13500"/>
            </a:lvl2pPr>
            <a:lvl3pPr>
              <a:defRPr sz="11600"/>
            </a:lvl3pPr>
            <a:lvl4pPr>
              <a:defRPr sz="9700"/>
            </a:lvl4pPr>
            <a:lvl5pPr>
              <a:defRPr sz="9700"/>
            </a:lvl5pPr>
            <a:lvl6pPr>
              <a:defRPr sz="9700"/>
            </a:lvl6pPr>
            <a:lvl7pPr>
              <a:defRPr sz="9700"/>
            </a:lvl7pPr>
            <a:lvl8pPr>
              <a:defRPr sz="9700"/>
            </a:lvl8pPr>
            <a:lvl9pPr>
              <a:defRPr sz="9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514001" y="8958084"/>
            <a:ext cx="9961905" cy="29282224"/>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088" y="29965970"/>
            <a:ext cx="18167985" cy="3537654"/>
          </a:xfrm>
        </p:spPr>
        <p:txBody>
          <a:bodyPr anchor="b"/>
          <a:lstStyle>
            <a:lvl1pPr algn="l">
              <a:defRPr sz="97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5935088" y="3825019"/>
            <a:ext cx="18167985" cy="25685115"/>
          </a:xfrm>
        </p:spPr>
        <p:txBody>
          <a:bodyPr/>
          <a:lstStyle>
            <a:lvl1pPr marL="0" indent="0">
              <a:buNone/>
              <a:defRPr sz="15400"/>
            </a:lvl1pPr>
            <a:lvl2pPr marL="2201377" indent="0">
              <a:buNone/>
              <a:defRPr sz="13500"/>
            </a:lvl2pPr>
            <a:lvl3pPr marL="4402754" indent="0">
              <a:buNone/>
              <a:defRPr sz="11600"/>
            </a:lvl3pPr>
            <a:lvl4pPr marL="6604131" indent="0">
              <a:buNone/>
              <a:defRPr sz="9700"/>
            </a:lvl4pPr>
            <a:lvl5pPr marL="8805507" indent="0">
              <a:buNone/>
              <a:defRPr sz="9700"/>
            </a:lvl5pPr>
            <a:lvl6pPr marL="11006884" indent="0">
              <a:buNone/>
              <a:defRPr sz="9700"/>
            </a:lvl6pPr>
            <a:lvl7pPr marL="13208261" indent="0">
              <a:buNone/>
              <a:defRPr sz="9700"/>
            </a:lvl7pPr>
            <a:lvl8pPr marL="15409638" indent="0">
              <a:buNone/>
              <a:defRPr sz="9700"/>
            </a:lvl8pPr>
            <a:lvl9pPr marL="17611015" indent="0">
              <a:buNone/>
              <a:defRPr sz="9700"/>
            </a:lvl9pPr>
          </a:lstStyle>
          <a:p>
            <a:endParaRPr lang="fr-FR"/>
          </a:p>
        </p:txBody>
      </p:sp>
      <p:sp>
        <p:nvSpPr>
          <p:cNvPr id="4" name="Espace réservé du texte 3"/>
          <p:cNvSpPr>
            <a:spLocks noGrp="1"/>
          </p:cNvSpPr>
          <p:nvPr>
            <p:ph type="body" sz="half" idx="2"/>
          </p:nvPr>
        </p:nvSpPr>
        <p:spPr>
          <a:xfrm>
            <a:off x="5935088" y="33503624"/>
            <a:ext cx="18167985" cy="5024051"/>
          </a:xfrm>
        </p:spPr>
        <p:txBody>
          <a:bodyPr/>
          <a:lstStyle>
            <a:lvl1pPr marL="0" indent="0">
              <a:buNone/>
              <a:defRPr sz="6800"/>
            </a:lvl1pPr>
            <a:lvl2pPr marL="2201377" indent="0">
              <a:buNone/>
              <a:defRPr sz="5800"/>
            </a:lvl2pPr>
            <a:lvl3pPr marL="4402754" indent="0">
              <a:buNone/>
              <a:defRPr sz="4800"/>
            </a:lvl3pPr>
            <a:lvl4pPr marL="6604131" indent="0">
              <a:buNone/>
              <a:defRPr sz="4300"/>
            </a:lvl4pPr>
            <a:lvl5pPr marL="8805507" indent="0">
              <a:buNone/>
              <a:defRPr sz="4300"/>
            </a:lvl5pPr>
            <a:lvl6pPr marL="11006884" indent="0">
              <a:buNone/>
              <a:defRPr sz="4300"/>
            </a:lvl6pPr>
            <a:lvl7pPr marL="13208261" indent="0">
              <a:buNone/>
              <a:defRPr sz="4300"/>
            </a:lvl7pPr>
            <a:lvl8pPr marL="15409638" indent="0">
              <a:buNone/>
              <a:defRPr sz="4300"/>
            </a:lvl8pPr>
            <a:lvl9pPr marL="17611015" indent="0">
              <a:buNone/>
              <a:defRPr sz="43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54B10C9-F583-4CEC-8562-454BBB3151C7}" type="datetimeFigureOut">
              <a:rPr lang="fr-FR" smtClean="0"/>
              <a:pPr/>
              <a:t>22/09/2015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911DAB2-0B76-4099-944F-4E7BCB9942AA}"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514000" y="1714328"/>
            <a:ext cx="27251977" cy="7134754"/>
          </a:xfrm>
          <a:prstGeom prst="rect">
            <a:avLst/>
          </a:prstGeom>
        </p:spPr>
        <p:txBody>
          <a:bodyPr vert="horz" lIns="440275" tIns="220138" rIns="440275" bIns="22013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514000" y="9988663"/>
            <a:ext cx="27251977" cy="28251646"/>
          </a:xfrm>
          <a:prstGeom prst="rect">
            <a:avLst/>
          </a:prstGeom>
        </p:spPr>
        <p:txBody>
          <a:bodyPr vert="horz" lIns="440275" tIns="220138" rIns="440275" bIns="22013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514000" y="39677167"/>
            <a:ext cx="7065327" cy="2279156"/>
          </a:xfrm>
          <a:prstGeom prst="rect">
            <a:avLst/>
          </a:prstGeom>
        </p:spPr>
        <p:txBody>
          <a:bodyPr vert="horz" lIns="440275" tIns="220138" rIns="440275" bIns="220138" rtlCol="0" anchor="ctr"/>
          <a:lstStyle>
            <a:lvl1pPr algn="l">
              <a:defRPr sz="5800">
                <a:solidFill>
                  <a:schemeClr val="tx1">
                    <a:tint val="75000"/>
                  </a:schemeClr>
                </a:solidFill>
              </a:defRPr>
            </a:lvl1pPr>
          </a:lstStyle>
          <a:p>
            <a:fld id="{854B10C9-F583-4CEC-8562-454BBB3151C7}" type="datetimeFigureOut">
              <a:rPr lang="fr-FR" smtClean="0"/>
              <a:pPr/>
              <a:t>22/09/2015</a:t>
            </a:fld>
            <a:endParaRPr lang="fr-FR"/>
          </a:p>
        </p:txBody>
      </p:sp>
      <p:sp>
        <p:nvSpPr>
          <p:cNvPr id="5" name="Espace réservé du pied de page 4"/>
          <p:cNvSpPr>
            <a:spLocks noGrp="1"/>
          </p:cNvSpPr>
          <p:nvPr>
            <p:ph type="ftr" sz="quarter" idx="3"/>
          </p:nvPr>
        </p:nvSpPr>
        <p:spPr>
          <a:xfrm>
            <a:off x="10345659" y="39677167"/>
            <a:ext cx="9588659" cy="2279156"/>
          </a:xfrm>
          <a:prstGeom prst="rect">
            <a:avLst/>
          </a:prstGeom>
        </p:spPr>
        <p:txBody>
          <a:bodyPr vert="horz" lIns="440275" tIns="220138" rIns="440275" bIns="220138" rtlCol="0" anchor="ctr"/>
          <a:lstStyle>
            <a:lvl1pPr algn="ctr">
              <a:defRPr sz="58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1700650" y="39677167"/>
            <a:ext cx="7065327" cy="2279156"/>
          </a:xfrm>
          <a:prstGeom prst="rect">
            <a:avLst/>
          </a:prstGeom>
        </p:spPr>
        <p:txBody>
          <a:bodyPr vert="horz" lIns="440275" tIns="220138" rIns="440275" bIns="220138" rtlCol="0" anchor="ctr"/>
          <a:lstStyle>
            <a:lvl1pPr algn="r">
              <a:defRPr sz="5800">
                <a:solidFill>
                  <a:schemeClr val="tx1">
                    <a:tint val="75000"/>
                  </a:schemeClr>
                </a:solidFill>
              </a:defRPr>
            </a:lvl1pPr>
          </a:lstStyle>
          <a:p>
            <a:fld id="{2911DAB2-0B76-4099-944F-4E7BCB9942AA}"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02754" rtl="0" eaLnBrk="1" latinLnBrk="0" hangingPunct="1">
        <a:spcBef>
          <a:spcPct val="0"/>
        </a:spcBef>
        <a:buNone/>
        <a:defRPr sz="21100" kern="1200">
          <a:solidFill>
            <a:schemeClr val="tx1"/>
          </a:solidFill>
          <a:latin typeface="+mj-lt"/>
          <a:ea typeface="+mj-ea"/>
          <a:cs typeface="+mj-cs"/>
        </a:defRPr>
      </a:lvl1pPr>
    </p:titleStyle>
    <p:bodyStyle>
      <a:lvl1pPr marL="1651033" indent="-1651033" algn="l" defTabSz="4402754"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77238" indent="-1375861" algn="l" defTabSz="4402754"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503442" indent="-1100688" algn="l" defTabSz="4402754"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704819"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0619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10757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308950"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510326"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711703" indent="-1100688" algn="l" defTabSz="4402754"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fr-FR"/>
      </a:defPPr>
      <a:lvl1pPr marL="0" algn="l" defTabSz="4402754" rtl="0" eaLnBrk="1" latinLnBrk="0" hangingPunct="1">
        <a:defRPr sz="8700" kern="1200">
          <a:solidFill>
            <a:schemeClr val="tx1"/>
          </a:solidFill>
          <a:latin typeface="+mn-lt"/>
          <a:ea typeface="+mn-ea"/>
          <a:cs typeface="+mn-cs"/>
        </a:defRPr>
      </a:lvl1pPr>
      <a:lvl2pPr marL="2201377" algn="l" defTabSz="4402754" rtl="0" eaLnBrk="1" latinLnBrk="0" hangingPunct="1">
        <a:defRPr sz="8700" kern="1200">
          <a:solidFill>
            <a:schemeClr val="tx1"/>
          </a:solidFill>
          <a:latin typeface="+mn-lt"/>
          <a:ea typeface="+mn-ea"/>
          <a:cs typeface="+mn-cs"/>
        </a:defRPr>
      </a:lvl2pPr>
      <a:lvl3pPr marL="4402754" algn="l" defTabSz="4402754" rtl="0" eaLnBrk="1" latinLnBrk="0" hangingPunct="1">
        <a:defRPr sz="8700" kern="1200">
          <a:solidFill>
            <a:schemeClr val="tx1"/>
          </a:solidFill>
          <a:latin typeface="+mn-lt"/>
          <a:ea typeface="+mn-ea"/>
          <a:cs typeface="+mn-cs"/>
        </a:defRPr>
      </a:lvl3pPr>
      <a:lvl4pPr marL="6604131" algn="l" defTabSz="4402754" rtl="0" eaLnBrk="1" latinLnBrk="0" hangingPunct="1">
        <a:defRPr sz="8700" kern="1200">
          <a:solidFill>
            <a:schemeClr val="tx1"/>
          </a:solidFill>
          <a:latin typeface="+mn-lt"/>
          <a:ea typeface="+mn-ea"/>
          <a:cs typeface="+mn-cs"/>
        </a:defRPr>
      </a:lvl4pPr>
      <a:lvl5pPr marL="8805507" algn="l" defTabSz="4402754" rtl="0" eaLnBrk="1" latinLnBrk="0" hangingPunct="1">
        <a:defRPr sz="8700" kern="1200">
          <a:solidFill>
            <a:schemeClr val="tx1"/>
          </a:solidFill>
          <a:latin typeface="+mn-lt"/>
          <a:ea typeface="+mn-ea"/>
          <a:cs typeface="+mn-cs"/>
        </a:defRPr>
      </a:lvl5pPr>
      <a:lvl6pPr marL="11006884" algn="l" defTabSz="4402754" rtl="0" eaLnBrk="1" latinLnBrk="0" hangingPunct="1">
        <a:defRPr sz="8700" kern="1200">
          <a:solidFill>
            <a:schemeClr val="tx1"/>
          </a:solidFill>
          <a:latin typeface="+mn-lt"/>
          <a:ea typeface="+mn-ea"/>
          <a:cs typeface="+mn-cs"/>
        </a:defRPr>
      </a:lvl6pPr>
      <a:lvl7pPr marL="13208261" algn="l" defTabSz="4402754" rtl="0" eaLnBrk="1" latinLnBrk="0" hangingPunct="1">
        <a:defRPr sz="8700" kern="1200">
          <a:solidFill>
            <a:schemeClr val="tx1"/>
          </a:solidFill>
          <a:latin typeface="+mn-lt"/>
          <a:ea typeface="+mn-ea"/>
          <a:cs typeface="+mn-cs"/>
        </a:defRPr>
      </a:lvl7pPr>
      <a:lvl8pPr marL="15409638" algn="l" defTabSz="4402754" rtl="0" eaLnBrk="1" latinLnBrk="0" hangingPunct="1">
        <a:defRPr sz="8700" kern="1200">
          <a:solidFill>
            <a:schemeClr val="tx1"/>
          </a:solidFill>
          <a:latin typeface="+mn-lt"/>
          <a:ea typeface="+mn-ea"/>
          <a:cs typeface="+mn-cs"/>
        </a:defRPr>
      </a:lvl8pPr>
      <a:lvl9pPr marL="17611015" algn="l" defTabSz="440275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wmf"/><Relationship Id="rId2" Type="http://schemas.openxmlformats.org/officeDocument/2006/relationships/slideLayout" Target="../slideLayouts/slideLayout1.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r="74970"/>
          <a:stretch>
            <a:fillRect/>
          </a:stretch>
        </p:blipFill>
        <p:spPr bwMode="auto">
          <a:xfrm>
            <a:off x="-1" y="1"/>
            <a:ext cx="7579148" cy="6057435"/>
          </a:xfrm>
          <a:prstGeom prst="rect">
            <a:avLst/>
          </a:prstGeom>
          <a:noFill/>
          <a:ln w="9525">
            <a:noFill/>
            <a:miter lim="800000"/>
            <a:headEnd/>
            <a:tailEnd/>
          </a:ln>
        </p:spPr>
      </p:pic>
      <p:sp>
        <p:nvSpPr>
          <p:cNvPr id="8" name="Rectangle 7"/>
          <p:cNvSpPr/>
          <p:nvPr/>
        </p:nvSpPr>
        <p:spPr>
          <a:xfrm>
            <a:off x="7435131" y="0"/>
            <a:ext cx="22844844" cy="5748539"/>
          </a:xfrm>
          <a:prstGeom prst="rect">
            <a:avLst/>
          </a:prstGeom>
        </p:spPr>
        <p:txBody>
          <a:bodyPr wrap="square" lIns="115105" tIns="57552" rIns="115105" bIns="57552">
            <a:spAutoFit/>
          </a:bodyPr>
          <a:lstStyle/>
          <a:p>
            <a:pPr algn="ctr">
              <a:spcBef>
                <a:spcPct val="0"/>
              </a:spcBef>
              <a:defRPr/>
            </a:pPr>
            <a:r>
              <a:rPr lang="en-US" altLang="ko-KR" sz="9600" b="1" dirty="0" smtClean="0"/>
              <a:t>Estimation of Stage-Storage Curve of Unmeasured Reservoir in South Korea</a:t>
            </a:r>
          </a:p>
          <a:p>
            <a:pPr algn="ctr">
              <a:spcBef>
                <a:spcPct val="0"/>
              </a:spcBef>
              <a:defRPr/>
            </a:pPr>
            <a:endParaRPr lang="en-IN" sz="5400" dirty="0" smtClean="0">
              <a:latin typeface="Arial" pitchFamily="34" charset="0"/>
              <a:cs typeface="Arial" pitchFamily="34" charset="0"/>
            </a:endParaRPr>
          </a:p>
          <a:p>
            <a:pPr lvl="0" algn="ctr">
              <a:spcBef>
                <a:spcPct val="0"/>
              </a:spcBef>
              <a:defRPr/>
            </a:pPr>
            <a:r>
              <a:rPr lang="en-IN" sz="4000" dirty="0" smtClean="0">
                <a:latin typeface="Arial" pitchFamily="34" charset="0"/>
                <a:cs typeface="Arial" pitchFamily="34" charset="0"/>
              </a:rPr>
              <a:t>Sung-Hack Lee, Seoul National University, Graduate Student, hacktan@snu.ac.kr </a:t>
            </a:r>
            <a:endParaRPr lang="en-US" sz="4000" dirty="0">
              <a:latin typeface="Arial" pitchFamily="34" charset="0"/>
              <a:cs typeface="Arial" pitchFamily="34" charset="0"/>
            </a:endParaRPr>
          </a:p>
          <a:p>
            <a:pPr lvl="0" algn="ctr">
              <a:spcBef>
                <a:spcPct val="0"/>
              </a:spcBef>
              <a:defRPr/>
            </a:pPr>
            <a:r>
              <a:rPr lang="en-IN" sz="4000" dirty="0" smtClean="0">
                <a:latin typeface="Arial" pitchFamily="34" charset="0"/>
                <a:cs typeface="Arial" pitchFamily="34" charset="0"/>
              </a:rPr>
              <a:t>S</a:t>
            </a:r>
            <a:r>
              <a:rPr lang="en-IN" sz="4000" dirty="0" smtClean="0">
                <a:latin typeface="Arial" pitchFamily="34" charset="0"/>
                <a:cs typeface="Arial" pitchFamily="34" charset="0"/>
              </a:rPr>
              <a:t>ang-Hyun Lee, </a:t>
            </a:r>
            <a:r>
              <a:rPr lang="en-IN" altLang="ko-KR" sz="4000" dirty="0" smtClean="0">
                <a:latin typeface="Arial" pitchFamily="34" charset="0"/>
                <a:cs typeface="Arial" pitchFamily="34" charset="0"/>
              </a:rPr>
              <a:t>Texas A&amp;M University, Visiting Scholar, Sanghyun@tamu.edu</a:t>
            </a:r>
          </a:p>
          <a:p>
            <a:pPr lvl="0" algn="ctr">
              <a:spcBef>
                <a:spcPct val="0"/>
              </a:spcBef>
              <a:defRPr/>
            </a:pPr>
            <a:r>
              <a:rPr lang="en-IN" altLang="ko-KR" sz="4000" dirty="0" err="1" smtClean="0">
                <a:latin typeface="Arial" pitchFamily="34" charset="0"/>
                <a:cs typeface="Arial" pitchFamily="34" charset="0"/>
              </a:rPr>
              <a:t>Jin</a:t>
            </a:r>
            <a:r>
              <a:rPr lang="en-IN" altLang="ko-KR" sz="4000" dirty="0" smtClean="0">
                <a:latin typeface="Arial" pitchFamily="34" charset="0"/>
                <a:cs typeface="Arial" pitchFamily="34" charset="0"/>
              </a:rPr>
              <a:t>-Yong Choi, </a:t>
            </a:r>
            <a:r>
              <a:rPr lang="en-IN" altLang="ko-KR" sz="4000" dirty="0">
                <a:latin typeface="Arial" pitchFamily="34" charset="0"/>
                <a:cs typeface="Arial" pitchFamily="34" charset="0"/>
              </a:rPr>
              <a:t>Seoul National University, </a:t>
            </a:r>
            <a:r>
              <a:rPr lang="en-IN" altLang="ko-KR" sz="4000" dirty="0" smtClean="0">
                <a:latin typeface="Arial" pitchFamily="34" charset="0"/>
                <a:cs typeface="Arial" pitchFamily="34" charset="0"/>
              </a:rPr>
              <a:t>Professor, iamchoi@snu.ac.kr </a:t>
            </a:r>
            <a:endParaRPr lang="en-IN" sz="4000" dirty="0">
              <a:latin typeface="Arial" pitchFamily="34" charset="0"/>
              <a:cs typeface="Arial" pitchFamily="34" charset="0"/>
            </a:endParaRPr>
          </a:p>
        </p:txBody>
      </p:sp>
      <p:sp>
        <p:nvSpPr>
          <p:cNvPr id="9" name="Rectangle 8"/>
          <p:cNvSpPr/>
          <p:nvPr/>
        </p:nvSpPr>
        <p:spPr>
          <a:xfrm>
            <a:off x="432776" y="8298806"/>
            <a:ext cx="29327911" cy="32434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05" tIns="57552" rIns="115105" bIns="57552" numCol="2" spcCol="906336" rtlCol="0" anchor="ctr"/>
          <a:lstStyle/>
          <a:p>
            <a:r>
              <a:rPr lang="en-GB" sz="4800" b="1" dirty="0" smtClean="0">
                <a:solidFill>
                  <a:schemeClr val="accent3"/>
                </a:solidFill>
                <a:latin typeface="Arial" pitchFamily="34" charset="0"/>
                <a:cs typeface="Arial" pitchFamily="34" charset="0"/>
              </a:rPr>
              <a:t>1. Introduction</a:t>
            </a:r>
            <a:endParaRPr lang="en-GB" sz="4800" b="1" dirty="0" smtClean="0">
              <a:solidFill>
                <a:schemeClr val="accent3"/>
              </a:solidFill>
              <a:latin typeface="Arial" pitchFamily="34" charset="0"/>
              <a:cs typeface="Arial" pitchFamily="34" charset="0"/>
            </a:endParaRPr>
          </a:p>
          <a:p>
            <a:endParaRPr lang="en-GB" sz="4000" b="1" dirty="0" smtClean="0">
              <a:solidFill>
                <a:schemeClr val="accent3"/>
              </a:solidFill>
              <a:latin typeface="Arial" pitchFamily="34" charset="0"/>
              <a:cs typeface="Arial" pitchFamily="34" charset="0"/>
            </a:endParaRPr>
          </a:p>
          <a:p>
            <a:pPr algn="just"/>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This study </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is to analyze characteristics of stage–storage curve based on basic measures and estimate stage-storage curve of unmeasured reservoirs using satellite image and Digital Elevation Model (DEM) in South Korea. This paper use approval area, average slop of watershed, beneficial area, watershed area, effective storage, full water area, reservoir length and reservoir height as basic measures. For this Purpose, We use Geo-Morphological and statistical </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methods to </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analyze the relationship between stage-storage curve and basic measures and suggest the way of estimating stage-storage curve in the region with limited </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measurement</a:t>
            </a:r>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r>
              <a:rPr lang="en-GB" altLang="ko-KR" sz="4800" b="1" dirty="0" smtClean="0">
                <a:solidFill>
                  <a:schemeClr val="accent3"/>
                </a:solidFill>
                <a:latin typeface="Arial" pitchFamily="34" charset="0"/>
                <a:cs typeface="Arial" pitchFamily="34" charset="0"/>
              </a:rPr>
              <a:t>2. Literature Review</a:t>
            </a:r>
            <a:endParaRPr lang="en-GB" altLang="ko-KR" sz="4800" b="1" dirty="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pPr algn="just"/>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b="1" dirty="0" err="1" smtClean="0">
                <a:solidFill>
                  <a:schemeClr val="bg2"/>
                </a:solidFill>
                <a:latin typeface="Arial" panose="020B0604020202020204" pitchFamily="34" charset="0"/>
                <a:ea typeface="Arial Unicode MS" panose="020B0604020202020204" pitchFamily="50" charset="-127"/>
                <a:cs typeface="Arial" panose="020B0604020202020204" pitchFamily="34" charset="0"/>
              </a:rPr>
              <a:t>Yoo</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et al.(2007)</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analyzed a total of 18,068 agricultural reservoir in South Korea with their basic measures, and estimate average characteristics. These characteristics have also been compared with those of foreign country. This study showed the measures of dam(channel cross-section) characteristics follow the log-normal distributions and other basin characteristics follow the exponential distribution</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Lee et al.(2010)</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estimated volume evaluation of North Korea reservoir using SPOT-5 Satellite Image. In estimating reservoir volume, this study used Geo-Morphological data(slope, area of reservoir surface) and this study suggested that estimation of reservoir volume have many uncertainty in extracting boundary of reservoir and DEM(Digital Elevation Model). </a:t>
            </a:r>
            <a:r>
              <a:rPr lang="en-US" altLang="ko-KR" sz="2400" b="1" dirty="0" err="1" smtClean="0">
                <a:solidFill>
                  <a:schemeClr val="bg2"/>
                </a:solidFill>
                <a:latin typeface="Arial" panose="020B0604020202020204" pitchFamily="34" charset="0"/>
                <a:ea typeface="Arial Unicode MS" panose="020B0604020202020204" pitchFamily="50" charset="-127"/>
                <a:cs typeface="Arial" panose="020B0604020202020204" pitchFamily="34" charset="0"/>
              </a:rPr>
              <a:t>Hankanson</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et al.(1984) </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analyzed the relationship between geo-morphological factors then used clustering method for grouping reservoir. Representative reservoirs were selected in each groups and extracted the storage, surface area and maximum depth. </a:t>
            </a:r>
            <a:r>
              <a:rPr lang="en-US" altLang="ko-KR" sz="2400" b="1" dirty="0" err="1" smtClean="0">
                <a:solidFill>
                  <a:schemeClr val="bg2"/>
                </a:solidFill>
                <a:latin typeface="Arial" panose="020B0604020202020204" pitchFamily="34" charset="0"/>
                <a:ea typeface="Arial Unicode MS" panose="020B0604020202020204" pitchFamily="50" charset="-127"/>
                <a:cs typeface="Arial" panose="020B0604020202020204" pitchFamily="34" charset="0"/>
              </a:rPr>
              <a:t>Spinter</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(2013) </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studied clustering and classifying channel morphology in eastern Oklahoma ecoregions using dissimilarity coefficients. In computing dissimilarity, Euclidian </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d</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istance are used and clustered the river segments with same characteristics. In above studies, they set the similarity index and applying the clustering method. Some researchers used geo-morphological factor for extracting volume of agricultural reservoir. </a:t>
            </a:r>
            <a:endParaRPr lang="en-US" sz="3500" dirty="0" smtClean="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GB" altLang="ko-KR" sz="4800" b="1" dirty="0" smtClean="0">
              <a:solidFill>
                <a:schemeClr val="accent3"/>
              </a:solidFill>
              <a:latin typeface="Arial" pitchFamily="34" charset="0"/>
              <a:cs typeface="Arial" pitchFamily="34" charset="0"/>
            </a:endParaRPr>
          </a:p>
          <a:p>
            <a:endParaRPr lang="en-GB" altLang="ko-KR" sz="4800" b="1" dirty="0">
              <a:solidFill>
                <a:schemeClr val="accent3"/>
              </a:solidFill>
              <a:latin typeface="Arial" pitchFamily="34" charset="0"/>
              <a:cs typeface="Arial" pitchFamily="34" charset="0"/>
            </a:endParaRPr>
          </a:p>
          <a:p>
            <a:endParaRPr lang="en-GB" altLang="ko-KR" sz="4800" b="1" dirty="0" smtClean="0">
              <a:solidFill>
                <a:schemeClr val="accent3"/>
              </a:solidFill>
              <a:latin typeface="Arial" pitchFamily="34" charset="0"/>
              <a:cs typeface="Arial" pitchFamily="34" charset="0"/>
            </a:endParaRPr>
          </a:p>
          <a:p>
            <a:endParaRPr lang="en-GB" altLang="ko-KR" sz="4800" b="1" dirty="0">
              <a:solidFill>
                <a:schemeClr val="accent3"/>
              </a:solidFill>
              <a:latin typeface="Arial" pitchFamily="34" charset="0"/>
              <a:cs typeface="Arial" pitchFamily="34" charset="0"/>
            </a:endParaRPr>
          </a:p>
          <a:p>
            <a:endParaRPr lang="en-GB" altLang="ko-KR" sz="4800" b="1" dirty="0" smtClean="0">
              <a:solidFill>
                <a:schemeClr val="accent3"/>
              </a:solidFill>
              <a:latin typeface="Arial" pitchFamily="34" charset="0"/>
              <a:cs typeface="Arial" pitchFamily="34" charset="0"/>
            </a:endParaRPr>
          </a:p>
          <a:p>
            <a:endParaRPr lang="en-GB" altLang="ko-KR" sz="4800" b="1" dirty="0">
              <a:solidFill>
                <a:schemeClr val="accent3"/>
              </a:solidFill>
              <a:latin typeface="Arial" pitchFamily="34" charset="0"/>
              <a:cs typeface="Arial" pitchFamily="34" charset="0"/>
            </a:endParaRPr>
          </a:p>
          <a:p>
            <a:endParaRPr lang="en-GB" altLang="ko-KR" sz="4800" b="1" dirty="0" smtClean="0">
              <a:solidFill>
                <a:schemeClr val="accent3"/>
              </a:solidFill>
              <a:latin typeface="Arial" pitchFamily="34" charset="0"/>
              <a:cs typeface="Arial" pitchFamily="34" charset="0"/>
            </a:endParaRPr>
          </a:p>
          <a:p>
            <a:endParaRPr lang="en-GB" altLang="ko-KR" sz="4800" b="1" dirty="0">
              <a:solidFill>
                <a:schemeClr val="accent3"/>
              </a:solidFill>
              <a:latin typeface="Arial" pitchFamily="34" charset="0"/>
              <a:cs typeface="Arial" pitchFamily="34" charset="0"/>
            </a:endParaRPr>
          </a:p>
          <a:p>
            <a:r>
              <a:rPr lang="en-GB" altLang="ko-KR" sz="4800" b="1" dirty="0" smtClean="0">
                <a:solidFill>
                  <a:schemeClr val="accent3"/>
                </a:solidFill>
                <a:latin typeface="Arial" pitchFamily="34" charset="0"/>
                <a:cs typeface="Arial" pitchFamily="34" charset="0"/>
              </a:rPr>
              <a:t>3. Materials and Method</a:t>
            </a:r>
          </a:p>
          <a:p>
            <a:endParaRPr lang="en-GB" altLang="ko-KR" sz="4800" b="1" dirty="0">
              <a:solidFill>
                <a:schemeClr val="accent3"/>
              </a:solidFill>
              <a:latin typeface="Arial" pitchFamily="34" charset="0"/>
              <a:cs typeface="Arial" pitchFamily="34" charset="0"/>
            </a:endParaRPr>
          </a:p>
          <a:p>
            <a:r>
              <a:rPr lang="en-GB" altLang="ko-KR" sz="3800" b="1" dirty="0" smtClean="0">
                <a:solidFill>
                  <a:schemeClr val="accent3"/>
                </a:solidFill>
                <a:latin typeface="Arial" pitchFamily="34" charset="0"/>
                <a:cs typeface="Arial" pitchFamily="34" charset="0"/>
              </a:rPr>
              <a:t> 2.1 Materials</a:t>
            </a:r>
          </a:p>
          <a:p>
            <a:endParaRPr lang="en-GB" altLang="ko-KR" sz="3800" b="1" dirty="0">
              <a:solidFill>
                <a:schemeClr val="accent3"/>
              </a:solidFill>
              <a:latin typeface="Arial" pitchFamily="34" charset="0"/>
              <a:cs typeface="Arial" pitchFamily="34" charset="0"/>
            </a:endParaRPr>
          </a:p>
          <a:p>
            <a:pPr algn="just"/>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In this study, stage-storage curve of 104 reservoirs of 8 region are used for analyzing</a:t>
            </a:r>
          </a:p>
          <a:p>
            <a:pPr algn="just"/>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Average effective storage </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of  reservoirs is </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4,414,000 </a:t>
            </a:r>
            <a:r>
              <a:rPr lang="en-US" altLang="ko-KR" sz="2400" b="1" dirty="0" smtClean="0">
                <a:solidFill>
                  <a:schemeClr val="accent4"/>
                </a:solidFill>
                <a:latin typeface="Arial" panose="020B0604020202020204" pitchFamily="34" charset="0"/>
                <a:cs typeface="Arial" panose="020B0604020202020204" pitchFamily="34" charset="0"/>
              </a:rPr>
              <a:t>m</a:t>
            </a:r>
            <a:r>
              <a:rPr lang="en-US" altLang="ko-KR" sz="2400" b="1" baseline="30000" dirty="0" smtClean="0">
                <a:solidFill>
                  <a:schemeClr val="accent4"/>
                </a:solidFill>
                <a:latin typeface="Arial" panose="020B0604020202020204" pitchFamily="34" charset="0"/>
                <a:cs typeface="Arial" panose="020B0604020202020204" pitchFamily="34" charset="0"/>
              </a:rPr>
              <a:t>3</a:t>
            </a:r>
            <a:r>
              <a:rPr lang="en-US" altLang="ko-KR" sz="2400" baseline="30000" dirty="0" smtClean="0">
                <a:solidFill>
                  <a:schemeClr val="accent4"/>
                </a:solidFill>
                <a:latin typeface="Arial" panose="020B0604020202020204" pitchFamily="34" charset="0"/>
                <a:cs typeface="Arial" panose="020B0604020202020204" pitchFamily="34" charset="0"/>
              </a:rPr>
              <a:t> </a:t>
            </a:r>
          </a:p>
          <a:p>
            <a:pPr algn="just"/>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b="1" dirty="0">
                <a:solidFill>
                  <a:schemeClr val="bg2"/>
                </a:solidFill>
                <a:latin typeface="Arial" panose="020B0604020202020204" pitchFamily="34" charset="0"/>
                <a:ea typeface="Arial Unicode MS" panose="020B0604020202020204" pitchFamily="50" charset="-127"/>
                <a:cs typeface="Arial" panose="020B0604020202020204" pitchFamily="34" charset="0"/>
              </a:rPr>
              <a:t>Average </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height of bank</a:t>
            </a:r>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of  reservoirs is </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26.3 </a:t>
            </a:r>
            <a:r>
              <a:rPr lang="en-US" altLang="ko-KR" sz="2400" b="1" dirty="0" smtClean="0">
                <a:solidFill>
                  <a:schemeClr val="accent4"/>
                </a:solidFill>
                <a:latin typeface="Arial" panose="020B0604020202020204" pitchFamily="34" charset="0"/>
                <a:cs typeface="Arial" panose="020B0604020202020204" pitchFamily="34" charset="0"/>
              </a:rPr>
              <a:t>m</a:t>
            </a:r>
          </a:p>
          <a:p>
            <a:pPr algn="just"/>
            <a:r>
              <a:rPr lang="en-US" altLang="ko-KR" sz="2400"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 </a:t>
            </a:r>
            <a:r>
              <a:rPr lang="en-US" altLang="ko-KR" sz="2400" b="1" dirty="0">
                <a:solidFill>
                  <a:schemeClr val="bg2"/>
                </a:solidFill>
                <a:latin typeface="Arial" panose="020B0604020202020204" pitchFamily="34" charset="0"/>
                <a:ea typeface="Arial Unicode MS" panose="020B0604020202020204" pitchFamily="50" charset="-127"/>
                <a:cs typeface="Arial" panose="020B0604020202020204" pitchFamily="34" charset="0"/>
              </a:rPr>
              <a:t>Average height of bank</a:t>
            </a:r>
            <a:r>
              <a:rPr lang="en-US" altLang="ko-KR" sz="2400" dirty="0">
                <a:solidFill>
                  <a:schemeClr val="bg2"/>
                </a:solidFill>
                <a:latin typeface="Arial" panose="020B0604020202020204" pitchFamily="34" charset="0"/>
                <a:ea typeface="Arial Unicode MS" panose="020B0604020202020204" pitchFamily="50" charset="-127"/>
                <a:cs typeface="Arial" panose="020B0604020202020204" pitchFamily="34" charset="0"/>
              </a:rPr>
              <a:t> of  reservoirs is </a:t>
            </a:r>
            <a:r>
              <a:rPr lang="en-US" altLang="ko-KR" sz="2400" b="1" dirty="0" smtClean="0">
                <a:solidFill>
                  <a:schemeClr val="bg2"/>
                </a:solidFill>
                <a:latin typeface="Arial" panose="020B0604020202020204" pitchFamily="34" charset="0"/>
                <a:ea typeface="Arial Unicode MS" panose="020B0604020202020204" pitchFamily="50" charset="-127"/>
                <a:cs typeface="Arial" panose="020B0604020202020204" pitchFamily="34" charset="0"/>
              </a:rPr>
              <a:t>786 ha</a:t>
            </a:r>
            <a:endParaRPr lang="en-US" altLang="ko-KR" sz="2400" b="1" dirty="0" smtClean="0">
              <a:solidFill>
                <a:schemeClr val="accent4"/>
              </a:solidFill>
              <a:latin typeface="Arial" panose="020B0604020202020204" pitchFamily="34" charset="0"/>
              <a:cs typeface="Arial" panose="020B0604020202020204" pitchFamily="34" charset="0"/>
            </a:endParaRPr>
          </a:p>
          <a:p>
            <a:pPr algn="just"/>
            <a:r>
              <a:rPr lang="en-US" altLang="ko-KR" sz="2400" b="1" baseline="30000" dirty="0" smtClean="0">
                <a:solidFill>
                  <a:schemeClr val="accent4"/>
                </a:solidFill>
                <a:latin typeface="Arial" panose="020B0604020202020204" pitchFamily="34" charset="0"/>
                <a:cs typeface="Arial" panose="020B0604020202020204" pitchFamily="34" charset="0"/>
              </a:rPr>
              <a:t>  </a:t>
            </a:r>
            <a:endParaRPr lang="en-GB" altLang="ko-KR" sz="2400" b="1" dirty="0">
              <a:solidFill>
                <a:schemeClr val="accent3"/>
              </a:solidFill>
              <a:latin typeface="Arial" pitchFamily="34" charset="0"/>
              <a:cs typeface="Arial" pitchFamily="34" charset="0"/>
            </a:endParaRPr>
          </a:p>
          <a:p>
            <a:r>
              <a:rPr lang="en-GB" altLang="ko-KR" sz="4800" b="1" dirty="0" smtClean="0">
                <a:solidFill>
                  <a:schemeClr val="accent3"/>
                </a:solidFill>
                <a:latin typeface="Arial" pitchFamily="34" charset="0"/>
                <a:cs typeface="Arial" pitchFamily="34" charset="0"/>
              </a:rPr>
              <a:t> </a:t>
            </a:r>
            <a:endParaRPr lang="en-GB" altLang="ko-KR" sz="4800" b="1" dirty="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en-US" sz="3500" dirty="0" smtClean="0">
              <a:solidFill>
                <a:schemeClr val="accent3"/>
              </a:solidFill>
              <a:latin typeface="Arial" pitchFamily="34" charset="0"/>
              <a:cs typeface="Arial" pitchFamily="34" charset="0"/>
            </a:endParaRPr>
          </a:p>
          <a:p>
            <a:endParaRPr lang="en-US" sz="3500" dirty="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endParaRPr lang="fr-FR" sz="5700" b="1" dirty="0" smtClean="0">
              <a:solidFill>
                <a:schemeClr val="accent3"/>
              </a:solidFill>
              <a:latin typeface="Arial" pitchFamily="34" charset="0"/>
              <a:cs typeface="Arial" pitchFamily="34" charset="0"/>
            </a:endParaRPr>
          </a:p>
          <a:p>
            <a:r>
              <a:rPr lang="fr-FR" sz="3800" b="1" dirty="0" smtClean="0">
                <a:solidFill>
                  <a:schemeClr val="accent3"/>
                </a:solidFill>
                <a:latin typeface="Arial" pitchFamily="34" charset="0"/>
                <a:cs typeface="Arial" pitchFamily="34" charset="0"/>
              </a:rPr>
              <a:t> 2.2 Method</a:t>
            </a:r>
          </a:p>
          <a:p>
            <a:endParaRPr lang="en-GB" sz="3800" b="1" dirty="0" smtClean="0">
              <a:solidFill>
                <a:schemeClr val="accent3"/>
              </a:solidFill>
              <a:latin typeface="Arial" pitchFamily="34" charset="0"/>
              <a:cs typeface="Arial" pitchFamily="34" charset="0"/>
            </a:endParaRPr>
          </a:p>
          <a:p>
            <a:pPr marL="742950" indent="-742950">
              <a:buAutoNum type="arabicParenR"/>
            </a:pPr>
            <a:r>
              <a:rPr lang="en-GB" sz="3200" b="1" dirty="0" smtClean="0">
                <a:solidFill>
                  <a:schemeClr val="accent3"/>
                </a:solidFill>
                <a:latin typeface="Arial" pitchFamily="34" charset="0"/>
                <a:cs typeface="Arial" pitchFamily="34" charset="0"/>
              </a:rPr>
              <a:t>Classification of Reservoir </a:t>
            </a:r>
          </a:p>
          <a:p>
            <a:pPr marL="742950" indent="-742950">
              <a:buAutoNum type="arabicParenR"/>
            </a:pPr>
            <a:endParaRPr lang="en-GB" sz="3200" b="1" dirty="0" smtClean="0">
              <a:solidFill>
                <a:schemeClr val="accent3"/>
              </a:solidFill>
              <a:latin typeface="Arial" pitchFamily="34" charset="0"/>
              <a:cs typeface="Arial" pitchFamily="34" charset="0"/>
            </a:endParaRPr>
          </a:p>
          <a:p>
            <a:pPr marL="342900" indent="-342900" algn="just">
              <a:buFontTx/>
              <a:buChar char="-"/>
            </a:pPr>
            <a:r>
              <a:rPr lang="en-GB" sz="2400" dirty="0" smtClean="0">
                <a:solidFill>
                  <a:schemeClr val="accent3"/>
                </a:solidFill>
                <a:latin typeface="Arial" pitchFamily="34" charset="0"/>
                <a:cs typeface="Arial" pitchFamily="34" charset="0"/>
              </a:rPr>
              <a:t>Borland and Miller(1960)’s method are used for classification of reservoirs. Originally this method are used in estimating sediment in large reservoir.</a:t>
            </a:r>
          </a:p>
          <a:p>
            <a:pPr marL="342900" indent="-342900" algn="just">
              <a:buFontTx/>
              <a:buChar char="-"/>
            </a:pPr>
            <a:r>
              <a:rPr lang="en-GB" sz="2400" dirty="0" smtClean="0">
                <a:solidFill>
                  <a:schemeClr val="accent3"/>
                </a:solidFill>
                <a:latin typeface="Arial" pitchFamily="34" charset="0"/>
                <a:cs typeface="Arial" pitchFamily="34" charset="0"/>
              </a:rPr>
              <a:t>Borland and miller classified reservoir in four types : </a:t>
            </a:r>
            <a:r>
              <a:rPr lang="en-GB" sz="2400" b="1" dirty="0" smtClean="0">
                <a:solidFill>
                  <a:schemeClr val="accent3"/>
                </a:solidFill>
                <a:latin typeface="Arial" pitchFamily="34" charset="0"/>
                <a:cs typeface="Arial" pitchFamily="34" charset="0"/>
              </a:rPr>
              <a:t>Lake(Type1), Flood plain foothill(type2), Hill(Type3), Gorge(Type4)</a:t>
            </a:r>
          </a:p>
          <a:p>
            <a:pPr marL="342900" indent="-342900" algn="just">
              <a:buFontTx/>
              <a:buChar char="-"/>
            </a:pPr>
            <a:r>
              <a:rPr lang="en-GB" sz="2400" dirty="0" smtClean="0">
                <a:solidFill>
                  <a:schemeClr val="accent3"/>
                </a:solidFill>
                <a:latin typeface="Arial" pitchFamily="34" charset="0"/>
                <a:cs typeface="Arial" pitchFamily="34" charset="0"/>
              </a:rPr>
              <a:t>Criteria of reservoir classification is slope of Depth versus capacity relationship in log-log graph</a:t>
            </a:r>
          </a:p>
          <a:p>
            <a:pPr marL="342900" indent="-342900" algn="just">
              <a:buFontTx/>
              <a:buChar char="-"/>
            </a:pPr>
            <a:r>
              <a:rPr lang="en-GB" sz="2400" dirty="0" smtClean="0">
                <a:solidFill>
                  <a:schemeClr val="accent3"/>
                </a:solidFill>
                <a:latin typeface="Arial" pitchFamily="34" charset="0"/>
                <a:cs typeface="Arial" pitchFamily="34" charset="0"/>
              </a:rPr>
              <a:t>This slop represents geo-morphological factors around reservoir </a:t>
            </a:r>
          </a:p>
          <a:p>
            <a:pPr marL="342900" indent="-342900" algn="just">
              <a:buFontTx/>
              <a:buChar char="-"/>
            </a:pPr>
            <a:r>
              <a:rPr lang="en-GB" sz="2400" dirty="0" smtClean="0">
                <a:solidFill>
                  <a:schemeClr val="accent3"/>
                </a:solidFill>
                <a:latin typeface="Arial" pitchFamily="34" charset="0"/>
                <a:cs typeface="Arial" pitchFamily="34" charset="0"/>
              </a:rPr>
              <a:t>Below </a:t>
            </a:r>
            <a:r>
              <a:rPr lang="en-GB" sz="2400" smtClean="0">
                <a:solidFill>
                  <a:schemeClr val="accent3"/>
                </a:solidFill>
                <a:latin typeface="Arial" pitchFamily="34" charset="0"/>
                <a:cs typeface="Arial" pitchFamily="34" charset="0"/>
              </a:rPr>
              <a:t>graph </a:t>
            </a:r>
            <a:r>
              <a:rPr lang="en-GB" sz="2400" smtClean="0">
                <a:solidFill>
                  <a:schemeClr val="accent3"/>
                </a:solidFill>
                <a:latin typeface="Arial" pitchFamily="34" charset="0"/>
                <a:cs typeface="Arial" pitchFamily="34" charset="0"/>
              </a:rPr>
              <a:t>shows </a:t>
            </a:r>
            <a:r>
              <a:rPr lang="en-GB" sz="2400" dirty="0" smtClean="0">
                <a:solidFill>
                  <a:schemeClr val="accent3"/>
                </a:solidFill>
                <a:latin typeface="Arial" pitchFamily="34" charset="0"/>
                <a:cs typeface="Arial" pitchFamily="34" charset="0"/>
              </a:rPr>
              <a:t>the value of slopes for reservoir classification </a:t>
            </a:r>
            <a:endParaRPr lang="en-GB" sz="2400" dirty="0" smtClean="0">
              <a:solidFill>
                <a:schemeClr val="accent3"/>
              </a:solidFill>
              <a:latin typeface="Arial" pitchFamily="34" charset="0"/>
              <a:cs typeface="Arial" pitchFamily="34" charset="0"/>
            </a:endParaRPr>
          </a:p>
          <a:p>
            <a:pPr marL="457200" indent="-457200">
              <a:buFontTx/>
              <a:buChar char="-"/>
            </a:pPr>
            <a:endParaRPr lang="en-US"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000" dirty="0" smtClean="0">
              <a:solidFill>
                <a:schemeClr val="accent3"/>
              </a:solidFill>
              <a:latin typeface="Arial" pitchFamily="34" charset="0"/>
              <a:cs typeface="Arial" pitchFamily="34" charset="0"/>
            </a:endParaRPr>
          </a:p>
          <a:p>
            <a:endParaRPr lang="fr-FR" sz="30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r>
              <a:rPr lang="en-GB" altLang="ko-KR" sz="4800" b="1" dirty="0">
                <a:solidFill>
                  <a:schemeClr val="accent3"/>
                </a:solidFill>
                <a:latin typeface="Arial" pitchFamily="34" charset="0"/>
                <a:cs typeface="Arial" pitchFamily="34" charset="0"/>
              </a:rPr>
              <a:t>4</a:t>
            </a:r>
            <a:r>
              <a:rPr lang="en-GB" altLang="ko-KR" sz="4800" b="1" dirty="0" smtClean="0">
                <a:solidFill>
                  <a:schemeClr val="accent3"/>
                </a:solidFill>
                <a:latin typeface="Arial" pitchFamily="34" charset="0"/>
                <a:cs typeface="Arial" pitchFamily="34" charset="0"/>
              </a:rPr>
              <a:t>. Results and Discussions</a:t>
            </a:r>
          </a:p>
          <a:p>
            <a:endParaRPr lang="en-GB" altLang="ko-KR" sz="4800" b="1" dirty="0">
              <a:solidFill>
                <a:schemeClr val="accent3"/>
              </a:solidFill>
              <a:latin typeface="Arial" pitchFamily="34" charset="0"/>
              <a:cs typeface="Arial" pitchFamily="34" charset="0"/>
            </a:endParaRPr>
          </a:p>
          <a:p>
            <a:r>
              <a:rPr lang="en-GB" altLang="ko-KR" sz="3800" b="1" dirty="0" smtClean="0">
                <a:solidFill>
                  <a:schemeClr val="accent3"/>
                </a:solidFill>
                <a:latin typeface="Arial" pitchFamily="34" charset="0"/>
                <a:cs typeface="Arial" pitchFamily="34" charset="0"/>
              </a:rPr>
              <a:t> 4.1 Results </a:t>
            </a:r>
            <a:endParaRPr lang="en-GB" altLang="ko-KR" sz="3800" b="1" dirty="0">
              <a:solidFill>
                <a:schemeClr val="accent3"/>
              </a:solidFill>
              <a:latin typeface="Arial" pitchFamily="34" charset="0"/>
              <a:cs typeface="Arial" pitchFamily="34" charset="0"/>
            </a:endParaRPr>
          </a:p>
          <a:p>
            <a:endParaRPr lang="fr-FR" sz="2400" dirty="0" smtClean="0">
              <a:solidFill>
                <a:schemeClr val="accent3"/>
              </a:solidFill>
              <a:latin typeface="Arial" pitchFamily="34" charset="0"/>
              <a:cs typeface="Arial" pitchFamily="34" charset="0"/>
            </a:endParaRPr>
          </a:p>
          <a:p>
            <a:pPr marL="342900" indent="-342900">
              <a:buFontTx/>
              <a:buChar char="-"/>
            </a:pPr>
            <a:r>
              <a:rPr lang="fr-FR" sz="2400" dirty="0" smtClean="0">
                <a:solidFill>
                  <a:schemeClr val="accent3"/>
                </a:solidFill>
                <a:latin typeface="Arial" pitchFamily="34" charset="0"/>
                <a:cs typeface="Arial" pitchFamily="34" charset="0"/>
              </a:rPr>
              <a:t>We classified 104 reservoirs in South Korea by Borland and Miller(1960) Method</a:t>
            </a:r>
          </a:p>
          <a:p>
            <a:pPr marL="342900" indent="-342900">
              <a:buFontTx/>
              <a:buChar char="-"/>
            </a:pPr>
            <a:r>
              <a:rPr lang="fr-FR" sz="2400" dirty="0" smtClean="0">
                <a:solidFill>
                  <a:schemeClr val="accent3"/>
                </a:solidFill>
                <a:latin typeface="Arial" pitchFamily="34" charset="0"/>
                <a:cs typeface="Arial" pitchFamily="34" charset="0"/>
              </a:rPr>
              <a:t>Most of reservoirs in this study are artificial  resevoirs , So Lake and floodplain foothiil is not appeared </a:t>
            </a:r>
          </a:p>
          <a:p>
            <a:pPr marL="342900" indent="-342900">
              <a:buFontTx/>
              <a:buChar char="-"/>
            </a:pPr>
            <a:r>
              <a:rPr lang="fr-FR" sz="2400" dirty="0" smtClean="0">
                <a:solidFill>
                  <a:schemeClr val="accent3"/>
                </a:solidFill>
                <a:latin typeface="Arial" pitchFamily="34" charset="0"/>
                <a:cs typeface="Arial" pitchFamily="34" charset="0"/>
              </a:rPr>
              <a:t>Most of reservoirs placed in Hill and Gorges. Actually many reservoirs constructed in mountainous area in South Korea.</a:t>
            </a:r>
          </a:p>
          <a:p>
            <a:pPr marL="342900" indent="-342900">
              <a:buFontTx/>
              <a:buChar char="-"/>
            </a:pPr>
            <a:r>
              <a:rPr lang="fr-FR" sz="2400" dirty="0" smtClean="0">
                <a:solidFill>
                  <a:schemeClr val="accent3"/>
                </a:solidFill>
                <a:latin typeface="Arial" pitchFamily="34" charset="0"/>
                <a:cs typeface="Arial" pitchFamily="34" charset="0"/>
              </a:rPr>
              <a:t>There are need more detail classification between hill and gorge in South Korea </a:t>
            </a:r>
          </a:p>
          <a:p>
            <a:pPr marL="342900" indent="-342900">
              <a:buFontTx/>
              <a:buChar char="-"/>
            </a:pPr>
            <a:r>
              <a:rPr lang="fr-FR" sz="2400" dirty="0" smtClean="0">
                <a:solidFill>
                  <a:schemeClr val="accent3"/>
                </a:solidFill>
                <a:latin typeface="Arial" pitchFamily="34" charset="0"/>
                <a:cs typeface="Arial" pitchFamily="34" charset="0"/>
              </a:rPr>
              <a:t>Below results show the four types of results in classification of reservoirs in South Korea</a:t>
            </a:r>
          </a:p>
          <a:p>
            <a:pPr marL="342900" indent="-342900">
              <a:buFontTx/>
              <a:buChar char="-"/>
            </a:pPr>
            <a:endParaRPr lang="fr-FR" sz="2400" dirty="0" smtClean="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endParaRPr lang="fr-FR" sz="3500" dirty="0" smtClean="0">
              <a:solidFill>
                <a:schemeClr val="accent3"/>
              </a:solidFill>
              <a:latin typeface="Arial" pitchFamily="34" charset="0"/>
              <a:cs typeface="Arial" pitchFamily="34" charset="0"/>
            </a:endParaRPr>
          </a:p>
          <a:p>
            <a:endParaRPr lang="fr-FR" sz="3500" dirty="0">
              <a:solidFill>
                <a:schemeClr val="accent3"/>
              </a:solidFill>
              <a:latin typeface="Arial" pitchFamily="34" charset="0"/>
              <a:cs typeface="Arial" pitchFamily="34" charset="0"/>
            </a:endParaRPr>
          </a:p>
          <a:p>
            <a:r>
              <a:rPr lang="en-GB" altLang="ko-KR" sz="3600" b="1" dirty="0">
                <a:solidFill>
                  <a:schemeClr val="accent3"/>
                </a:solidFill>
                <a:latin typeface="Arial" pitchFamily="34" charset="0"/>
                <a:cs typeface="Arial" pitchFamily="34" charset="0"/>
              </a:rPr>
              <a:t> </a:t>
            </a:r>
            <a:r>
              <a:rPr lang="en-GB" altLang="ko-KR" sz="3600" b="1" dirty="0" smtClean="0">
                <a:solidFill>
                  <a:schemeClr val="accent3"/>
                </a:solidFill>
                <a:latin typeface="Arial" pitchFamily="34" charset="0"/>
                <a:cs typeface="Arial" pitchFamily="34" charset="0"/>
              </a:rPr>
              <a:t>4.2 Discussions</a:t>
            </a:r>
          </a:p>
          <a:p>
            <a:endParaRPr lang="en-GB" altLang="ko-KR" sz="2400" dirty="0" smtClean="0">
              <a:solidFill>
                <a:schemeClr val="accent3"/>
              </a:solidFill>
              <a:latin typeface="Arial" pitchFamily="34" charset="0"/>
              <a:cs typeface="Arial" pitchFamily="34" charset="0"/>
            </a:endParaRPr>
          </a:p>
          <a:p>
            <a:pPr marL="342900" indent="-342900">
              <a:buFontTx/>
              <a:buChar char="-"/>
            </a:pPr>
            <a:r>
              <a:rPr lang="en-GB" altLang="ko-KR" sz="2400" dirty="0" smtClean="0">
                <a:solidFill>
                  <a:schemeClr val="accent3"/>
                </a:solidFill>
                <a:latin typeface="Arial" pitchFamily="34" charset="0"/>
                <a:cs typeface="Arial" pitchFamily="34" charset="0"/>
              </a:rPr>
              <a:t>There are geo-morphological differences between South Korea and U.S.</a:t>
            </a:r>
          </a:p>
          <a:p>
            <a:pPr marL="342900" indent="-342900">
              <a:buFontTx/>
              <a:buChar char="-"/>
            </a:pPr>
            <a:r>
              <a:rPr lang="en-GB" altLang="ko-KR" sz="2400" dirty="0" smtClean="0">
                <a:solidFill>
                  <a:schemeClr val="accent3"/>
                </a:solidFill>
                <a:latin typeface="Arial" pitchFamily="34" charset="0"/>
                <a:cs typeface="Arial" pitchFamily="34" charset="0"/>
              </a:rPr>
              <a:t> Most of reservoirs are constructed in mountainous area in South Korea. So, Gore and Hill are classified more detail.</a:t>
            </a:r>
          </a:p>
          <a:p>
            <a:pPr marL="342900" indent="-342900">
              <a:buFontTx/>
              <a:buChar char="-"/>
            </a:pPr>
            <a:r>
              <a:rPr lang="en-GB" altLang="ko-KR" sz="2400" dirty="0" smtClean="0">
                <a:solidFill>
                  <a:schemeClr val="accent3"/>
                </a:solidFill>
                <a:latin typeface="Arial" pitchFamily="34" charset="0"/>
                <a:cs typeface="Arial" pitchFamily="34" charset="0"/>
              </a:rPr>
              <a:t>In this study, we use 104 case reservoirs for analysis, we need more cases for general use.</a:t>
            </a:r>
          </a:p>
          <a:p>
            <a:pPr marL="342900" indent="-342900">
              <a:buFontTx/>
              <a:buChar char="-"/>
            </a:pPr>
            <a:r>
              <a:rPr lang="en-GB" altLang="ko-KR" sz="2400" dirty="0" smtClean="0">
                <a:solidFill>
                  <a:schemeClr val="accent3"/>
                </a:solidFill>
                <a:latin typeface="Arial" pitchFamily="34" charset="0"/>
                <a:cs typeface="Arial" pitchFamily="34" charset="0"/>
              </a:rPr>
              <a:t>When we using satellite image for estimating capacity and available water in reservoir which is not measured or cannot access, we need other factors for reservoir classification </a:t>
            </a:r>
          </a:p>
          <a:p>
            <a:pPr marL="342900" indent="-342900">
              <a:buFontTx/>
              <a:buChar char="-"/>
            </a:pPr>
            <a:r>
              <a:rPr lang="en-GB" altLang="ko-KR" sz="2400" dirty="0" smtClean="0">
                <a:solidFill>
                  <a:schemeClr val="accent3"/>
                </a:solidFill>
                <a:latin typeface="Arial" pitchFamily="34" charset="0"/>
                <a:cs typeface="Arial" pitchFamily="34" charset="0"/>
              </a:rPr>
              <a:t>Connecting factors must be geo-morphological factor that can collect from satellite images</a:t>
            </a:r>
          </a:p>
          <a:p>
            <a:pPr marL="342900" indent="-342900">
              <a:buFontTx/>
              <a:buChar char="-"/>
            </a:pPr>
            <a:r>
              <a:rPr lang="en-GB" altLang="ko-KR" sz="2400" dirty="0" smtClean="0">
                <a:solidFill>
                  <a:schemeClr val="accent3"/>
                </a:solidFill>
                <a:latin typeface="Arial" pitchFamily="34" charset="0"/>
                <a:cs typeface="Arial" pitchFamily="34" charset="0"/>
              </a:rPr>
              <a:t>This study will helpful to analysing status of water resources in North Korea using satellite images</a:t>
            </a:r>
          </a:p>
        </p:txBody>
      </p:sp>
      <p:pic>
        <p:nvPicPr>
          <p:cNvPr id="11" name="Picture 2"/>
          <p:cNvPicPr>
            <a:picLocks noChangeAspect="1" noChangeArrowheads="1"/>
          </p:cNvPicPr>
          <p:nvPr/>
        </p:nvPicPr>
        <p:blipFill>
          <a:blip r:embed="rId3" cstate="print"/>
          <a:srcRect l="44398" b="93110"/>
          <a:stretch>
            <a:fillRect/>
          </a:stretch>
        </p:blipFill>
        <p:spPr bwMode="auto">
          <a:xfrm>
            <a:off x="1" y="41952069"/>
            <a:ext cx="30279976" cy="856456"/>
          </a:xfrm>
          <a:prstGeom prst="rect">
            <a:avLst/>
          </a:prstGeom>
          <a:noFill/>
          <a:ln w="9525">
            <a:noFill/>
            <a:miter lim="800000"/>
            <a:headEnd/>
            <a:tailEnd/>
          </a:ln>
        </p:spPr>
      </p:pic>
      <p:cxnSp>
        <p:nvCxnSpPr>
          <p:cNvPr id="13" name="Connecteur droit 12"/>
          <p:cNvCxnSpPr/>
          <p:nvPr/>
        </p:nvCxnSpPr>
        <p:spPr>
          <a:xfrm>
            <a:off x="-125709" y="6210574"/>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0" y="41710518"/>
            <a:ext cx="30564000" cy="0"/>
          </a:xfrm>
          <a:prstGeom prst="line">
            <a:avLst/>
          </a:prstGeom>
          <a:ln w="76200"/>
        </p:spPr>
        <p:style>
          <a:lnRef idx="1">
            <a:schemeClr val="accent1"/>
          </a:lnRef>
          <a:fillRef idx="0">
            <a:schemeClr val="accent1"/>
          </a:fillRef>
          <a:effectRef idx="0">
            <a:schemeClr val="accent1"/>
          </a:effectRef>
          <a:fontRef idx="minor">
            <a:schemeClr val="tx1"/>
          </a:fontRef>
        </p:style>
      </p:cxnSp>
      <p:grpSp>
        <p:nvGrpSpPr>
          <p:cNvPr id="4" name="그룹 3"/>
          <p:cNvGrpSpPr/>
          <p:nvPr/>
        </p:nvGrpSpPr>
        <p:grpSpPr>
          <a:xfrm>
            <a:off x="944927" y="36108562"/>
            <a:ext cx="13357113" cy="4629408"/>
            <a:chOff x="1341666" y="23375034"/>
            <a:chExt cx="13001959" cy="4629408"/>
          </a:xfrm>
        </p:grpSpPr>
        <p:pic>
          <p:nvPicPr>
            <p:cNvPr id="2" name="그림 1"/>
            <p:cNvPicPr>
              <a:picLocks noChangeAspect="1"/>
            </p:cNvPicPr>
            <p:nvPr/>
          </p:nvPicPr>
          <p:blipFill>
            <a:blip r:embed="rId4"/>
            <a:stretch>
              <a:fillRect/>
            </a:stretch>
          </p:blipFill>
          <p:spPr>
            <a:xfrm>
              <a:off x="7147098" y="24048606"/>
              <a:ext cx="7196527" cy="3955836"/>
            </a:xfrm>
            <a:prstGeom prst="rect">
              <a:avLst/>
            </a:prstGeom>
            <a:solidFill>
              <a:schemeClr val="accent6"/>
            </a:solidFill>
            <a:ln w="25400">
              <a:solidFill>
                <a:schemeClr val="accent4">
                  <a:lumMod val="50000"/>
                  <a:lumOff val="50000"/>
                </a:schemeClr>
              </a:solidFill>
            </a:ln>
          </p:spPr>
        </p:pic>
        <p:pic>
          <p:nvPicPr>
            <p:cNvPr id="3" name="그림 2"/>
            <p:cNvPicPr>
              <a:picLocks noChangeAspect="1"/>
            </p:cNvPicPr>
            <p:nvPr/>
          </p:nvPicPr>
          <p:blipFill>
            <a:blip r:embed="rId5"/>
            <a:stretch>
              <a:fillRect/>
            </a:stretch>
          </p:blipFill>
          <p:spPr>
            <a:xfrm>
              <a:off x="1341666" y="24047384"/>
              <a:ext cx="5328592" cy="3952084"/>
            </a:xfrm>
            <a:prstGeom prst="rect">
              <a:avLst/>
            </a:prstGeom>
          </p:spPr>
        </p:pic>
        <p:sp>
          <p:nvSpPr>
            <p:cNvPr id="24" name="Rectangle 9"/>
            <p:cNvSpPr/>
            <p:nvPr/>
          </p:nvSpPr>
          <p:spPr>
            <a:xfrm>
              <a:off x="1341666" y="23403249"/>
              <a:ext cx="5529882" cy="60078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2. Arial view </a:t>
              </a:r>
              <a:r>
                <a:rPr lang="fr-FR" altLang="ko-KR" sz="2000" b="1" i="1" dirty="0">
                  <a:solidFill>
                    <a:schemeClr val="accent3"/>
                  </a:solidFill>
                  <a:latin typeface="Arial" pitchFamily="34" charset="0"/>
                  <a:cs typeface="Arial" pitchFamily="34" charset="0"/>
                </a:rPr>
                <a:t>fo Yul-Hyun </a:t>
              </a:r>
              <a:r>
                <a:rPr lang="fr-FR" altLang="ko-KR" sz="2000" b="1" i="1" dirty="0" smtClean="0">
                  <a:solidFill>
                    <a:schemeClr val="accent3"/>
                  </a:solidFill>
                  <a:latin typeface="Arial" pitchFamily="34" charset="0"/>
                  <a:cs typeface="Arial" pitchFamily="34" charset="0"/>
                </a:rPr>
                <a:t>reservoir</a:t>
              </a:r>
              <a:endParaRPr lang="fr-FR" altLang="ko-KR" sz="2000" b="1" i="1" dirty="0">
                <a:solidFill>
                  <a:schemeClr val="accent3"/>
                </a:solidFill>
                <a:latin typeface="Arial" pitchFamily="34" charset="0"/>
                <a:cs typeface="Arial" pitchFamily="34" charset="0"/>
              </a:endParaRPr>
            </a:p>
          </p:txBody>
        </p:sp>
        <p:sp>
          <p:nvSpPr>
            <p:cNvPr id="25" name="Rectangle 9"/>
            <p:cNvSpPr/>
            <p:nvPr/>
          </p:nvSpPr>
          <p:spPr>
            <a:xfrm>
              <a:off x="6985805" y="23375034"/>
              <a:ext cx="7060304" cy="600783"/>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3. Water level vs area and cumulative storage curve</a:t>
              </a:r>
              <a:endParaRPr lang="fr-FR" altLang="ko-KR" sz="2000" b="1" i="1" dirty="0">
                <a:solidFill>
                  <a:schemeClr val="accent3"/>
                </a:solidFill>
                <a:latin typeface="Arial" pitchFamily="34" charset="0"/>
                <a:cs typeface="Arial" pitchFamily="34" charset="0"/>
              </a:endParaRPr>
            </a:p>
          </p:txBody>
        </p:sp>
      </p:grpSp>
      <p:grpSp>
        <p:nvGrpSpPr>
          <p:cNvPr id="14" name="그룹 13"/>
          <p:cNvGrpSpPr/>
          <p:nvPr/>
        </p:nvGrpSpPr>
        <p:grpSpPr>
          <a:xfrm>
            <a:off x="944927" y="20180126"/>
            <a:ext cx="13644108" cy="5577211"/>
            <a:chOff x="948379" y="19735190"/>
            <a:chExt cx="13644108" cy="5577211"/>
          </a:xfrm>
        </p:grpSpPr>
        <p:grpSp>
          <p:nvGrpSpPr>
            <p:cNvPr id="5" name="그룹 4"/>
            <p:cNvGrpSpPr/>
            <p:nvPr/>
          </p:nvGrpSpPr>
          <p:grpSpPr>
            <a:xfrm>
              <a:off x="1153465" y="20383262"/>
              <a:ext cx="13152028" cy="4031457"/>
              <a:chOff x="1785759" y="21509760"/>
              <a:chExt cx="13152028" cy="4031457"/>
            </a:xfrm>
          </p:grpSpPr>
          <p:pic>
            <p:nvPicPr>
              <p:cNvPr id="26" name="그림 25"/>
              <p:cNvPicPr>
                <a:picLocks noChangeAspect="1"/>
              </p:cNvPicPr>
              <p:nvPr/>
            </p:nvPicPr>
            <p:blipFill>
              <a:blip r:embed="rId6"/>
              <a:stretch>
                <a:fillRect/>
              </a:stretch>
            </p:blipFill>
            <p:spPr>
              <a:xfrm>
                <a:off x="6442952" y="21604062"/>
                <a:ext cx="3714464" cy="3842855"/>
              </a:xfrm>
              <a:prstGeom prst="rect">
                <a:avLst/>
              </a:prstGeom>
            </p:spPr>
          </p:pic>
          <p:pic>
            <p:nvPicPr>
              <p:cNvPr id="27" name="그림 26"/>
              <p:cNvPicPr>
                <a:picLocks noChangeAspect="1"/>
              </p:cNvPicPr>
              <p:nvPr/>
            </p:nvPicPr>
            <p:blipFill>
              <a:blip r:embed="rId7"/>
              <a:stretch>
                <a:fillRect/>
              </a:stretch>
            </p:blipFill>
            <p:spPr>
              <a:xfrm>
                <a:off x="10550158" y="21509760"/>
                <a:ext cx="4387629" cy="4031457"/>
              </a:xfrm>
              <a:prstGeom prst="rect">
                <a:avLst/>
              </a:prstGeom>
            </p:spPr>
          </p:pic>
          <p:pic>
            <p:nvPicPr>
              <p:cNvPr id="28" name="그림 27"/>
              <p:cNvPicPr>
                <a:picLocks noChangeAspect="1"/>
              </p:cNvPicPr>
              <p:nvPr/>
            </p:nvPicPr>
            <p:blipFill>
              <a:blip r:embed="rId8"/>
              <a:stretch>
                <a:fillRect/>
              </a:stretch>
            </p:blipFill>
            <p:spPr>
              <a:xfrm>
                <a:off x="1785759" y="21768639"/>
                <a:ext cx="2763659" cy="1732608"/>
              </a:xfrm>
              <a:prstGeom prst="rect">
                <a:avLst/>
              </a:prstGeom>
            </p:spPr>
          </p:pic>
          <p:pic>
            <p:nvPicPr>
              <p:cNvPr id="29" name="그림 28"/>
              <p:cNvPicPr>
                <a:picLocks noChangeAspect="1"/>
              </p:cNvPicPr>
              <p:nvPr/>
            </p:nvPicPr>
            <p:blipFill>
              <a:blip r:embed="rId9"/>
              <a:stretch>
                <a:fillRect/>
              </a:stretch>
            </p:blipFill>
            <p:spPr>
              <a:xfrm>
                <a:off x="1785759" y="23510835"/>
                <a:ext cx="1812046" cy="1907035"/>
              </a:xfrm>
              <a:prstGeom prst="rect">
                <a:avLst/>
              </a:prstGeom>
            </p:spPr>
          </p:pic>
          <p:pic>
            <p:nvPicPr>
              <p:cNvPr id="30" name="그림 29"/>
              <p:cNvPicPr>
                <a:picLocks noChangeAspect="1"/>
              </p:cNvPicPr>
              <p:nvPr/>
            </p:nvPicPr>
            <p:blipFill>
              <a:blip r:embed="rId10"/>
              <a:stretch>
                <a:fillRect/>
              </a:stretch>
            </p:blipFill>
            <p:spPr>
              <a:xfrm>
                <a:off x="4539982" y="21743254"/>
                <a:ext cx="1463504" cy="1767581"/>
              </a:xfrm>
              <a:prstGeom prst="rect">
                <a:avLst/>
              </a:prstGeom>
            </p:spPr>
          </p:pic>
          <p:pic>
            <p:nvPicPr>
              <p:cNvPr id="31" name="그림 30"/>
              <p:cNvPicPr>
                <a:picLocks noChangeAspect="1"/>
              </p:cNvPicPr>
              <p:nvPr/>
            </p:nvPicPr>
            <p:blipFill>
              <a:blip r:embed="rId11"/>
              <a:stretch>
                <a:fillRect/>
              </a:stretch>
            </p:blipFill>
            <p:spPr>
              <a:xfrm>
                <a:off x="3597805" y="23493675"/>
                <a:ext cx="2452405" cy="1924195"/>
              </a:xfrm>
              <a:prstGeom prst="rect">
                <a:avLst/>
              </a:prstGeom>
            </p:spPr>
          </p:pic>
        </p:grpSp>
        <p:sp>
          <p:nvSpPr>
            <p:cNvPr id="32" name="Rectangle 9"/>
            <p:cNvSpPr/>
            <p:nvPr/>
          </p:nvSpPr>
          <p:spPr>
            <a:xfrm>
              <a:off x="1153465" y="19735190"/>
              <a:ext cx="13439022" cy="742374"/>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1. Process of Stage-Storage Curve Estimation from  Lee(2010)</a:t>
              </a:r>
              <a:endParaRPr lang="fr-FR" altLang="ko-KR" sz="2000" b="1" i="1" dirty="0">
                <a:solidFill>
                  <a:schemeClr val="accent3"/>
                </a:solidFill>
                <a:latin typeface="Arial" pitchFamily="34" charset="0"/>
                <a:cs typeface="Arial" pitchFamily="34" charset="0"/>
              </a:endParaRPr>
            </a:p>
          </p:txBody>
        </p:sp>
        <p:sp>
          <p:nvSpPr>
            <p:cNvPr id="33" name="Rectangle 9"/>
            <p:cNvSpPr/>
            <p:nvPr/>
          </p:nvSpPr>
          <p:spPr>
            <a:xfrm>
              <a:off x="948379" y="24553911"/>
              <a:ext cx="4422813" cy="742374"/>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i="1" dirty="0" smtClean="0">
                  <a:solidFill>
                    <a:schemeClr val="accent3"/>
                  </a:solidFill>
                  <a:latin typeface="Arial" pitchFamily="34" charset="0"/>
                  <a:cs typeface="Arial" pitchFamily="34" charset="0"/>
                </a:rPr>
                <a:t>Satellite Images of Reservoir</a:t>
              </a:r>
              <a:endParaRPr lang="fr-FR" altLang="ko-KR" sz="2000" i="1" dirty="0">
                <a:solidFill>
                  <a:schemeClr val="accent3"/>
                </a:solidFill>
                <a:latin typeface="Arial" pitchFamily="34" charset="0"/>
                <a:cs typeface="Arial" pitchFamily="34" charset="0"/>
              </a:endParaRPr>
            </a:p>
          </p:txBody>
        </p:sp>
        <p:sp>
          <p:nvSpPr>
            <p:cNvPr id="34" name="Rectangle 9"/>
            <p:cNvSpPr/>
            <p:nvPr/>
          </p:nvSpPr>
          <p:spPr>
            <a:xfrm>
              <a:off x="5371192" y="24561969"/>
              <a:ext cx="4422813" cy="742374"/>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i="1" dirty="0" smtClean="0">
                  <a:solidFill>
                    <a:schemeClr val="accent3"/>
                  </a:solidFill>
                  <a:latin typeface="Arial" pitchFamily="34" charset="0"/>
                  <a:cs typeface="Arial" pitchFamily="34" charset="0"/>
                </a:rPr>
                <a:t>Virtual Contour </a:t>
              </a:r>
              <a:endParaRPr lang="fr-FR" altLang="ko-KR" sz="2000" i="1" dirty="0">
                <a:solidFill>
                  <a:schemeClr val="accent3"/>
                </a:solidFill>
                <a:latin typeface="Arial" pitchFamily="34" charset="0"/>
                <a:cs typeface="Arial" pitchFamily="34" charset="0"/>
              </a:endParaRPr>
            </a:p>
          </p:txBody>
        </p:sp>
        <p:sp>
          <p:nvSpPr>
            <p:cNvPr id="35" name="Rectangle 9"/>
            <p:cNvSpPr/>
            <p:nvPr/>
          </p:nvSpPr>
          <p:spPr>
            <a:xfrm>
              <a:off x="9794005" y="24570027"/>
              <a:ext cx="4422813" cy="742374"/>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i="1" dirty="0" smtClean="0">
                  <a:solidFill>
                    <a:schemeClr val="accent3"/>
                  </a:solidFill>
                  <a:latin typeface="Arial" pitchFamily="34" charset="0"/>
                  <a:cs typeface="Arial" pitchFamily="34" charset="0"/>
                </a:rPr>
                <a:t>TIN Generation and Storage Calculation</a:t>
              </a:r>
              <a:endParaRPr lang="fr-FR" altLang="ko-KR" sz="2000" i="1" dirty="0">
                <a:solidFill>
                  <a:schemeClr val="accent3"/>
                </a:solidFill>
                <a:latin typeface="Arial" pitchFamily="34" charset="0"/>
                <a:cs typeface="Arial" pitchFamily="34" charset="0"/>
              </a:endParaRPr>
            </a:p>
          </p:txBody>
        </p:sp>
        <p:sp>
          <p:nvSpPr>
            <p:cNvPr id="6" name="오른쪽 화살표 5"/>
            <p:cNvSpPr/>
            <p:nvPr/>
          </p:nvSpPr>
          <p:spPr>
            <a:xfrm>
              <a:off x="5663495" y="22417408"/>
              <a:ext cx="432048" cy="414126"/>
            </a:xfrm>
            <a:prstGeom prst="righ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오른쪽 화살표 35"/>
            <p:cNvSpPr/>
            <p:nvPr/>
          </p:nvSpPr>
          <p:spPr>
            <a:xfrm>
              <a:off x="9475929" y="22383690"/>
              <a:ext cx="432048" cy="414126"/>
            </a:xfrm>
            <a:prstGeom prst="rightArrow">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aphicFrame>
        <p:nvGraphicFramePr>
          <p:cNvPr id="12" name="표 11"/>
          <p:cNvGraphicFramePr>
            <a:graphicFrameLocks noGrp="1"/>
          </p:cNvGraphicFramePr>
          <p:nvPr>
            <p:extLst>
              <p:ext uri="{D42A27DB-BD31-4B8C-83A1-F6EECF244321}">
                <p14:modId xmlns:p14="http://schemas.microsoft.com/office/powerpoint/2010/main" val="3718428711"/>
              </p:ext>
            </p:extLst>
          </p:nvPr>
        </p:nvGraphicFramePr>
        <p:xfrm>
          <a:off x="1019487" y="31099175"/>
          <a:ext cx="13193879" cy="4480560"/>
        </p:xfrm>
        <a:graphic>
          <a:graphicData uri="http://schemas.openxmlformats.org/drawingml/2006/table">
            <a:tbl>
              <a:tblPr firstRow="1" bandRow="1">
                <a:tableStyleId>{5C22544A-7EE6-4342-B048-85BDC9FD1C3A}</a:tableStyleId>
              </a:tblPr>
              <a:tblGrid>
                <a:gridCol w="2216402"/>
                <a:gridCol w="1659610"/>
                <a:gridCol w="3078944"/>
                <a:gridCol w="3007341"/>
                <a:gridCol w="3231582"/>
              </a:tblGrid>
              <a:tr h="670881">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Region</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65000"/>
                      </a:schemeClr>
                    </a:solid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No.</a:t>
                      </a:r>
                      <a:r>
                        <a:rPr lang="en-US" altLang="ko-KR" sz="2400" b="0" baseline="0" dirty="0" smtClean="0">
                          <a:solidFill>
                            <a:schemeClr val="accent4"/>
                          </a:solidFill>
                          <a:latin typeface="Arial" panose="020B0604020202020204" pitchFamily="34" charset="0"/>
                          <a:cs typeface="Arial" panose="020B0604020202020204" pitchFamily="34" charset="0"/>
                        </a:rPr>
                        <a:t> </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65000"/>
                      </a:schemeClr>
                    </a:solid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Average</a:t>
                      </a:r>
                      <a:r>
                        <a:rPr lang="en-US" altLang="ko-KR" sz="2400" b="0" baseline="0" dirty="0" smtClean="0">
                          <a:solidFill>
                            <a:schemeClr val="accent4"/>
                          </a:solidFill>
                          <a:latin typeface="Arial" panose="020B0604020202020204" pitchFamily="34" charset="0"/>
                          <a:cs typeface="Arial" panose="020B0604020202020204" pitchFamily="34" charset="0"/>
                        </a:rPr>
                        <a:t> Effective Storage(10</a:t>
                      </a:r>
                      <a:r>
                        <a:rPr lang="en-US" altLang="ko-KR" sz="2400" b="0" baseline="30000" dirty="0" smtClean="0">
                          <a:solidFill>
                            <a:schemeClr val="accent4"/>
                          </a:solidFill>
                          <a:latin typeface="Arial" panose="020B0604020202020204" pitchFamily="34" charset="0"/>
                          <a:cs typeface="Arial" panose="020B0604020202020204" pitchFamily="34" charset="0"/>
                        </a:rPr>
                        <a:t>3</a:t>
                      </a:r>
                      <a:r>
                        <a:rPr lang="en-US" altLang="ko-KR" sz="2400" b="0" baseline="0" dirty="0" smtClean="0">
                          <a:solidFill>
                            <a:schemeClr val="accent4"/>
                          </a:solidFill>
                          <a:latin typeface="Arial" panose="020B0604020202020204" pitchFamily="34" charset="0"/>
                          <a:cs typeface="Arial" panose="020B0604020202020204" pitchFamily="34" charset="0"/>
                        </a:rPr>
                        <a:t>m</a:t>
                      </a:r>
                      <a:r>
                        <a:rPr lang="en-US" altLang="ko-KR" sz="2400" b="0" baseline="30000" dirty="0" smtClean="0">
                          <a:solidFill>
                            <a:schemeClr val="accent4"/>
                          </a:solidFill>
                          <a:latin typeface="Arial" panose="020B0604020202020204" pitchFamily="34" charset="0"/>
                          <a:cs typeface="Arial" panose="020B0604020202020204" pitchFamily="34" charset="0"/>
                        </a:rPr>
                        <a:t>3</a:t>
                      </a:r>
                      <a:r>
                        <a:rPr lang="en-US" altLang="ko-KR" sz="2400" b="0" baseline="0" dirty="0" smtClean="0">
                          <a:solidFill>
                            <a:schemeClr val="accent4"/>
                          </a:solidFill>
                          <a:latin typeface="Arial" panose="020B0604020202020204" pitchFamily="34" charset="0"/>
                          <a:cs typeface="Arial" panose="020B0604020202020204" pitchFamily="34" charset="0"/>
                        </a:rPr>
                        <a:t>)</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65000"/>
                      </a:schemeClr>
                    </a:solid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Average </a:t>
                      </a:r>
                    </a:p>
                    <a:p>
                      <a:pPr algn="ctr" latinLnBrk="1"/>
                      <a:r>
                        <a:rPr lang="en-US" altLang="ko-KR" sz="2400" b="0" dirty="0" smtClean="0">
                          <a:solidFill>
                            <a:schemeClr val="accent4"/>
                          </a:solidFill>
                          <a:latin typeface="Arial" panose="020B0604020202020204" pitchFamily="34" charset="0"/>
                          <a:cs typeface="Arial" panose="020B0604020202020204" pitchFamily="34" charset="0"/>
                        </a:rPr>
                        <a:t>Height of Bank(m)</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65000"/>
                      </a:schemeClr>
                    </a:solid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Average </a:t>
                      </a:r>
                    </a:p>
                    <a:p>
                      <a:pPr algn="ctr" latinLnBrk="1"/>
                      <a:r>
                        <a:rPr lang="en-US" altLang="ko-KR" sz="2400" b="0" dirty="0" smtClean="0">
                          <a:solidFill>
                            <a:schemeClr val="accent4"/>
                          </a:solidFill>
                          <a:latin typeface="Arial" panose="020B0604020202020204" pitchFamily="34" charset="0"/>
                          <a:cs typeface="Arial" panose="020B0604020202020204" pitchFamily="34" charset="0"/>
                        </a:rPr>
                        <a:t>Irrigation Area(ha)</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5">
                        <a:lumMod val="65000"/>
                      </a:schemeClr>
                    </a:solid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KyungKi</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2,064</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24.5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919</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KangWon</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1,389</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23.8</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772</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KyungNam</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10</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2,089</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37.4</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741</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KyungKuk</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22</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1,890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22.8</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732</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JunNam</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20</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15,981</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23.5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783</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JunBuk</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2,745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34.8</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782</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ChungNam</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4,811</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20.0</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778</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r h="372712">
                <a:tc>
                  <a:txBody>
                    <a:bodyPr/>
                    <a:lstStyle/>
                    <a:p>
                      <a:pPr algn="ctr" latinLnBrk="1"/>
                      <a:r>
                        <a:rPr lang="en-US" altLang="ko-KR" sz="2400" b="0" dirty="0" err="1" smtClean="0">
                          <a:solidFill>
                            <a:schemeClr val="accent4"/>
                          </a:solidFill>
                          <a:latin typeface="Arial" panose="020B0604020202020204" pitchFamily="34" charset="0"/>
                          <a:cs typeface="Arial" panose="020B0604020202020204" pitchFamily="34" charset="0"/>
                        </a:rPr>
                        <a:t>ChungBuk</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10</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4,345</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23.3</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latinLnBrk="1"/>
                      <a:r>
                        <a:rPr lang="en-US" altLang="ko-KR" sz="2400" b="0" dirty="0" smtClean="0">
                          <a:solidFill>
                            <a:schemeClr val="accent4"/>
                          </a:solidFill>
                          <a:latin typeface="Arial" panose="020B0604020202020204" pitchFamily="34" charset="0"/>
                          <a:cs typeface="Arial" panose="020B0604020202020204" pitchFamily="34" charset="0"/>
                        </a:rPr>
                        <a:t>782</a:t>
                      </a:r>
                      <a:endParaRPr lang="ko-KR" altLang="en-US" sz="2400" b="0" dirty="0">
                        <a:solidFill>
                          <a:schemeClr val="accent4"/>
                        </a:solidFill>
                        <a:latin typeface="Arial" panose="020B0604020202020204" pitchFamily="34" charset="0"/>
                        <a:cs typeface="Arial" panose="020B0604020202020204" pitchFamily="34" charset="0"/>
                      </a:endParaRP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7" name="Rectangle 9"/>
          <p:cNvSpPr/>
          <p:nvPr/>
        </p:nvSpPr>
        <p:spPr>
          <a:xfrm>
            <a:off x="796241" y="30374672"/>
            <a:ext cx="13417126" cy="685376"/>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Table 1. Specification of reservoirs</a:t>
            </a:r>
            <a:endParaRPr lang="fr-FR" altLang="ko-KR" sz="2000" b="1" i="1" dirty="0">
              <a:solidFill>
                <a:schemeClr val="accent3"/>
              </a:solidFill>
              <a:latin typeface="Arial" pitchFamily="34" charset="0"/>
              <a:cs typeface="Arial" pitchFamily="34" charset="0"/>
            </a:endParaRPr>
          </a:p>
        </p:txBody>
      </p:sp>
      <p:pic>
        <p:nvPicPr>
          <p:cNvPr id="46" name="그림 45"/>
          <p:cNvPicPr>
            <a:picLocks noChangeAspect="1"/>
          </p:cNvPicPr>
          <p:nvPr/>
        </p:nvPicPr>
        <p:blipFill>
          <a:blip r:embed="rId12"/>
          <a:stretch>
            <a:fillRect/>
          </a:stretch>
        </p:blipFill>
        <p:spPr>
          <a:xfrm>
            <a:off x="16027734" y="25757337"/>
            <a:ext cx="6241192" cy="4160795"/>
          </a:xfrm>
          <a:prstGeom prst="rect">
            <a:avLst/>
          </a:prstGeom>
          <a:solidFill>
            <a:schemeClr val="accent6"/>
          </a:solidFill>
          <a:ln w="22225">
            <a:solidFill>
              <a:schemeClr val="accent5">
                <a:lumMod val="65000"/>
              </a:schemeClr>
            </a:solidFill>
          </a:ln>
        </p:spPr>
      </p:pic>
      <p:pic>
        <p:nvPicPr>
          <p:cNvPr id="47" name="그림 46"/>
          <p:cNvPicPr>
            <a:picLocks noChangeAspect="1"/>
          </p:cNvPicPr>
          <p:nvPr/>
        </p:nvPicPr>
        <p:blipFill>
          <a:blip r:embed="rId13"/>
          <a:stretch>
            <a:fillRect/>
          </a:stretch>
        </p:blipFill>
        <p:spPr>
          <a:xfrm>
            <a:off x="22646086" y="25721636"/>
            <a:ext cx="6320831" cy="4196496"/>
          </a:xfrm>
          <a:prstGeom prst="rect">
            <a:avLst/>
          </a:prstGeom>
          <a:solidFill>
            <a:schemeClr val="accent6"/>
          </a:solidFill>
          <a:ln w="22225">
            <a:solidFill>
              <a:schemeClr val="accent5">
                <a:lumMod val="65000"/>
              </a:schemeClr>
            </a:solidFill>
          </a:ln>
        </p:spPr>
      </p:pic>
      <p:pic>
        <p:nvPicPr>
          <p:cNvPr id="48" name="그림 47"/>
          <p:cNvPicPr>
            <a:picLocks noChangeAspect="1"/>
          </p:cNvPicPr>
          <p:nvPr/>
        </p:nvPicPr>
        <p:blipFill>
          <a:blip r:embed="rId14"/>
          <a:stretch>
            <a:fillRect/>
          </a:stretch>
        </p:blipFill>
        <p:spPr>
          <a:xfrm>
            <a:off x="16027733" y="30832904"/>
            <a:ext cx="6344220" cy="4287339"/>
          </a:xfrm>
          <a:prstGeom prst="rect">
            <a:avLst/>
          </a:prstGeom>
          <a:solidFill>
            <a:schemeClr val="accent6"/>
          </a:solidFill>
          <a:ln w="22225">
            <a:solidFill>
              <a:schemeClr val="accent5">
                <a:lumMod val="65000"/>
              </a:schemeClr>
            </a:solidFill>
          </a:ln>
        </p:spPr>
      </p:pic>
      <p:pic>
        <p:nvPicPr>
          <p:cNvPr id="49" name="그림 48"/>
          <p:cNvPicPr>
            <a:picLocks noChangeAspect="1"/>
          </p:cNvPicPr>
          <p:nvPr/>
        </p:nvPicPr>
        <p:blipFill>
          <a:blip r:embed="rId15"/>
          <a:stretch>
            <a:fillRect/>
          </a:stretch>
        </p:blipFill>
        <p:spPr>
          <a:xfrm>
            <a:off x="22640836" y="30832904"/>
            <a:ext cx="6305226" cy="4286376"/>
          </a:xfrm>
          <a:prstGeom prst="rect">
            <a:avLst/>
          </a:prstGeom>
          <a:solidFill>
            <a:schemeClr val="accent6"/>
          </a:solidFill>
          <a:ln w="22225">
            <a:solidFill>
              <a:schemeClr val="accent5">
                <a:lumMod val="65000"/>
              </a:schemeClr>
            </a:solidFill>
          </a:ln>
        </p:spPr>
      </p:pic>
      <p:graphicFrame>
        <p:nvGraphicFramePr>
          <p:cNvPr id="51" name="개체 50"/>
          <p:cNvGraphicFramePr>
            <a:graphicFrameLocks noChangeAspect="1"/>
          </p:cNvGraphicFramePr>
          <p:nvPr>
            <p:extLst>
              <p:ext uri="{D42A27DB-BD31-4B8C-83A1-F6EECF244321}">
                <p14:modId xmlns:p14="http://schemas.microsoft.com/office/powerpoint/2010/main" val="2220497001"/>
              </p:ext>
            </p:extLst>
          </p:nvPr>
        </p:nvGraphicFramePr>
        <p:xfrm>
          <a:off x="17372236" y="14034687"/>
          <a:ext cx="10009112" cy="5252781"/>
        </p:xfrm>
        <a:graphic>
          <a:graphicData uri="http://schemas.openxmlformats.org/presentationml/2006/ole">
            <mc:AlternateContent xmlns:mc="http://schemas.openxmlformats.org/markup-compatibility/2006">
              <mc:Choice xmlns:v="urn:schemas-microsoft-com:vml" Requires="v">
                <p:oleObj spid="_x0000_s1031" name="Image" r:id="rId16" imgW="12355200" imgH="7567920" progId="Photoshop.Image.13">
                  <p:embed/>
                </p:oleObj>
              </mc:Choice>
              <mc:Fallback>
                <p:oleObj name="Image" r:id="rId16" imgW="12355200" imgH="7567920" progId="Photoshop.Image.13">
                  <p:embed/>
                  <p:pic>
                    <p:nvPicPr>
                      <p:cNvPr id="0" name=""/>
                      <p:cNvPicPr/>
                      <p:nvPr/>
                    </p:nvPicPr>
                    <p:blipFill>
                      <a:blip r:embed="rId17"/>
                      <a:stretch>
                        <a:fillRect/>
                      </a:stretch>
                    </p:blipFill>
                    <p:spPr>
                      <a:xfrm>
                        <a:off x="17372236" y="14034687"/>
                        <a:ext cx="10009112" cy="5252781"/>
                      </a:xfrm>
                      <a:prstGeom prst="rect">
                        <a:avLst/>
                      </a:prstGeom>
                    </p:spPr>
                  </p:pic>
                </p:oleObj>
              </mc:Fallback>
            </mc:AlternateContent>
          </a:graphicData>
        </a:graphic>
      </p:graphicFrame>
      <p:sp>
        <p:nvSpPr>
          <p:cNvPr id="53" name="Rectangle 9"/>
          <p:cNvSpPr/>
          <p:nvPr/>
        </p:nvSpPr>
        <p:spPr>
          <a:xfrm>
            <a:off x="15680922" y="13421950"/>
            <a:ext cx="13439022" cy="742374"/>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4.Classification of reservoirs by depth-capacity relationship Borland and Miller(1960)</a:t>
            </a:r>
            <a:endParaRPr lang="fr-FR" altLang="ko-KR" sz="2000" b="1" i="1" dirty="0">
              <a:solidFill>
                <a:schemeClr val="accent3"/>
              </a:solidFill>
              <a:latin typeface="Arial" pitchFamily="34" charset="0"/>
              <a:cs typeface="Arial" pitchFamily="34" charset="0"/>
            </a:endParaRPr>
          </a:p>
        </p:txBody>
      </p:sp>
      <p:sp>
        <p:nvSpPr>
          <p:cNvPr id="54" name="Rectangle 9"/>
          <p:cNvSpPr/>
          <p:nvPr/>
        </p:nvSpPr>
        <p:spPr>
          <a:xfrm>
            <a:off x="16027733" y="25136197"/>
            <a:ext cx="6241193" cy="58471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5. Floodplain foothill type – Daejung reservoir</a:t>
            </a:r>
            <a:endParaRPr lang="fr-FR" altLang="ko-KR" sz="2000" b="1" i="1" dirty="0">
              <a:solidFill>
                <a:schemeClr val="accent3"/>
              </a:solidFill>
              <a:latin typeface="Arial" pitchFamily="34" charset="0"/>
              <a:cs typeface="Arial" pitchFamily="34" charset="0"/>
            </a:endParaRPr>
          </a:p>
        </p:txBody>
      </p:sp>
      <p:sp>
        <p:nvSpPr>
          <p:cNvPr id="55" name="Rectangle 9"/>
          <p:cNvSpPr/>
          <p:nvPr/>
        </p:nvSpPr>
        <p:spPr>
          <a:xfrm>
            <a:off x="22678516" y="25120270"/>
            <a:ext cx="6241193" cy="58471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6. Hill type – Hungduk reservoir</a:t>
            </a:r>
            <a:endParaRPr lang="fr-FR" altLang="ko-KR" sz="2000" b="1" i="1" dirty="0">
              <a:solidFill>
                <a:schemeClr val="accent3"/>
              </a:solidFill>
              <a:latin typeface="Arial" pitchFamily="34" charset="0"/>
              <a:cs typeface="Arial" pitchFamily="34" charset="0"/>
            </a:endParaRPr>
          </a:p>
        </p:txBody>
      </p:sp>
      <p:sp>
        <p:nvSpPr>
          <p:cNvPr id="56" name="Rectangle 9"/>
          <p:cNvSpPr/>
          <p:nvPr/>
        </p:nvSpPr>
        <p:spPr>
          <a:xfrm>
            <a:off x="16013370" y="30127412"/>
            <a:ext cx="6241193" cy="58471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dirty="0" smtClean="0">
                <a:solidFill>
                  <a:schemeClr val="accent3"/>
                </a:solidFill>
                <a:latin typeface="Arial" pitchFamily="34" charset="0"/>
                <a:cs typeface="Arial" pitchFamily="34" charset="0"/>
              </a:rPr>
              <a:t>Fig  7. Gorge-Hill type – Sansu reservoir</a:t>
            </a:r>
            <a:endParaRPr lang="fr-FR" altLang="ko-KR" sz="2000" dirty="0">
              <a:solidFill>
                <a:schemeClr val="accent3"/>
              </a:solidFill>
              <a:latin typeface="Arial" pitchFamily="34" charset="0"/>
              <a:cs typeface="Arial" pitchFamily="34" charset="0"/>
            </a:endParaRPr>
          </a:p>
        </p:txBody>
      </p:sp>
      <p:sp>
        <p:nvSpPr>
          <p:cNvPr id="57" name="Rectangle 9"/>
          <p:cNvSpPr/>
          <p:nvPr/>
        </p:nvSpPr>
        <p:spPr>
          <a:xfrm>
            <a:off x="22640836" y="30070753"/>
            <a:ext cx="6241193" cy="58471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ltLang="ko-KR" sz="2000" b="1" i="1" dirty="0" smtClean="0">
                <a:solidFill>
                  <a:schemeClr val="accent3"/>
                </a:solidFill>
                <a:latin typeface="Arial" pitchFamily="34" charset="0"/>
                <a:cs typeface="Arial" pitchFamily="34" charset="0"/>
              </a:rPr>
              <a:t>Fig 8. Gorge type – Okgae reservoir</a:t>
            </a:r>
            <a:endParaRPr lang="fr-FR" altLang="ko-KR" sz="2000" b="1" i="1" dirty="0">
              <a:solidFill>
                <a:schemeClr val="accent3"/>
              </a:solidFill>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Thème Office">
  <a:themeElements>
    <a:clrScheme name="ICID2015">
      <a:dk1>
        <a:srgbClr val="3996C1"/>
      </a:dk1>
      <a:lt1>
        <a:srgbClr val="007146"/>
      </a:lt1>
      <a:dk2>
        <a:srgbClr val="94C120"/>
      </a:dk2>
      <a:lt2>
        <a:srgbClr val="02290C"/>
      </a:lt2>
      <a:accent1>
        <a:srgbClr val="007146"/>
      </a:accent1>
      <a:accent2>
        <a:srgbClr val="080808"/>
      </a:accent2>
      <a:accent3>
        <a:srgbClr val="080808"/>
      </a:accent3>
      <a:accent4>
        <a:srgbClr val="080808"/>
      </a:accent4>
      <a:accent5>
        <a:srgbClr val="FFFFFF"/>
      </a:accent5>
      <a:accent6>
        <a:srgbClr val="FFFFFF"/>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TotalTime>
  <Words>852</Words>
  <Application>Microsoft Office PowerPoint</Application>
  <PresentationFormat>사용자 지정</PresentationFormat>
  <Paragraphs>167</Paragraphs>
  <Slides>1</Slides>
  <Notes>0</Notes>
  <HiddenSlides>0</HiddenSlides>
  <MMClips>0</MMClips>
  <ScaleCrop>false</ScaleCrop>
  <HeadingPairs>
    <vt:vector size="8" baseType="variant">
      <vt:variant>
        <vt:lpstr>사용한 글꼴</vt:lpstr>
      </vt:variant>
      <vt:variant>
        <vt:i4>4</vt:i4>
      </vt:variant>
      <vt:variant>
        <vt:lpstr>테마</vt:lpstr>
      </vt:variant>
      <vt:variant>
        <vt:i4>1</vt:i4>
      </vt:variant>
      <vt:variant>
        <vt:lpstr>포함된 OLE 서버</vt:lpstr>
      </vt:variant>
      <vt:variant>
        <vt:i4>1</vt:i4>
      </vt:variant>
      <vt:variant>
        <vt:lpstr>슬라이드 제목</vt:lpstr>
      </vt:variant>
      <vt:variant>
        <vt:i4>1</vt:i4>
      </vt:variant>
    </vt:vector>
  </HeadingPairs>
  <TitlesOfParts>
    <vt:vector size="7" baseType="lpstr">
      <vt:lpstr>Arial Unicode MS</vt:lpstr>
      <vt:lpstr>맑은 고딕</vt:lpstr>
      <vt:lpstr>Arial</vt:lpstr>
      <vt:lpstr>Calibri</vt:lpstr>
      <vt:lpstr>Thème Office</vt:lpstr>
      <vt:lpstr>Adobe Photoshop Image</vt:lpstr>
      <vt:lpstr>PowerPoint 프레젠테이션</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AFEID</dc:creator>
  <cp:lastModifiedBy>sunghack.lee</cp:lastModifiedBy>
  <cp:revision>40</cp:revision>
  <dcterms:created xsi:type="dcterms:W3CDTF">2015-04-22T13:30:26Z</dcterms:created>
  <dcterms:modified xsi:type="dcterms:W3CDTF">2015-09-22T19:18:47Z</dcterms:modified>
</cp:coreProperties>
</file>