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3"/>
  </p:handoutMasterIdLst>
  <p:sldIdLst>
    <p:sldId id="256" r:id="rId2"/>
  </p:sldIdLst>
  <p:sldSz cx="30279975" cy="42808525"/>
  <p:notesSz cx="9926638" cy="14355763"/>
  <p:defaultTextStyle>
    <a:defPPr>
      <a:defRPr lang="fr-FR"/>
    </a:defPPr>
    <a:lvl1pPr marL="0" algn="l" defTabSz="4402754" rtl="0" eaLnBrk="1" latinLnBrk="0" hangingPunct="1">
      <a:defRPr sz="8700" kern="1200">
        <a:solidFill>
          <a:schemeClr val="tx1"/>
        </a:solidFill>
        <a:latin typeface="+mn-lt"/>
        <a:ea typeface="+mn-ea"/>
        <a:cs typeface="+mn-cs"/>
      </a:defRPr>
    </a:lvl1pPr>
    <a:lvl2pPr marL="2201377" algn="l" defTabSz="4402754" rtl="0" eaLnBrk="1" latinLnBrk="0" hangingPunct="1">
      <a:defRPr sz="8700" kern="1200">
        <a:solidFill>
          <a:schemeClr val="tx1"/>
        </a:solidFill>
        <a:latin typeface="+mn-lt"/>
        <a:ea typeface="+mn-ea"/>
        <a:cs typeface="+mn-cs"/>
      </a:defRPr>
    </a:lvl2pPr>
    <a:lvl3pPr marL="4402754" algn="l" defTabSz="4402754" rtl="0" eaLnBrk="1" latinLnBrk="0" hangingPunct="1">
      <a:defRPr sz="8700" kern="1200">
        <a:solidFill>
          <a:schemeClr val="tx1"/>
        </a:solidFill>
        <a:latin typeface="+mn-lt"/>
        <a:ea typeface="+mn-ea"/>
        <a:cs typeface="+mn-cs"/>
      </a:defRPr>
    </a:lvl3pPr>
    <a:lvl4pPr marL="6604131" algn="l" defTabSz="4402754" rtl="0" eaLnBrk="1" latinLnBrk="0" hangingPunct="1">
      <a:defRPr sz="8700" kern="1200">
        <a:solidFill>
          <a:schemeClr val="tx1"/>
        </a:solidFill>
        <a:latin typeface="+mn-lt"/>
        <a:ea typeface="+mn-ea"/>
        <a:cs typeface="+mn-cs"/>
      </a:defRPr>
    </a:lvl4pPr>
    <a:lvl5pPr marL="8805507" algn="l" defTabSz="4402754" rtl="0" eaLnBrk="1" latinLnBrk="0" hangingPunct="1">
      <a:defRPr sz="8700" kern="1200">
        <a:solidFill>
          <a:schemeClr val="tx1"/>
        </a:solidFill>
        <a:latin typeface="+mn-lt"/>
        <a:ea typeface="+mn-ea"/>
        <a:cs typeface="+mn-cs"/>
      </a:defRPr>
    </a:lvl5pPr>
    <a:lvl6pPr marL="11006884" algn="l" defTabSz="4402754" rtl="0" eaLnBrk="1" latinLnBrk="0" hangingPunct="1">
      <a:defRPr sz="8700" kern="1200">
        <a:solidFill>
          <a:schemeClr val="tx1"/>
        </a:solidFill>
        <a:latin typeface="+mn-lt"/>
        <a:ea typeface="+mn-ea"/>
        <a:cs typeface="+mn-cs"/>
      </a:defRPr>
    </a:lvl6pPr>
    <a:lvl7pPr marL="13208261" algn="l" defTabSz="4402754" rtl="0" eaLnBrk="1" latinLnBrk="0" hangingPunct="1">
      <a:defRPr sz="8700" kern="1200">
        <a:solidFill>
          <a:schemeClr val="tx1"/>
        </a:solidFill>
        <a:latin typeface="+mn-lt"/>
        <a:ea typeface="+mn-ea"/>
        <a:cs typeface="+mn-cs"/>
      </a:defRPr>
    </a:lvl7pPr>
    <a:lvl8pPr marL="15409638" algn="l" defTabSz="4402754" rtl="0" eaLnBrk="1" latinLnBrk="0" hangingPunct="1">
      <a:defRPr sz="8700" kern="1200">
        <a:solidFill>
          <a:schemeClr val="tx1"/>
        </a:solidFill>
        <a:latin typeface="+mn-lt"/>
        <a:ea typeface="+mn-ea"/>
        <a:cs typeface="+mn-cs"/>
      </a:defRPr>
    </a:lvl8pPr>
    <a:lvl9pPr marL="17611015" algn="l" defTabSz="4402754" rtl="0" eaLnBrk="1" latinLnBrk="0" hangingPunct="1">
      <a:defRPr sz="87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483">
          <p15:clr>
            <a:srgbClr val="A4A3A4"/>
          </p15:clr>
        </p15:guide>
        <p15:guide id="2" pos="953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77" autoAdjust="0"/>
    <p:restoredTop sz="93898" autoAdjust="0"/>
  </p:normalViewPr>
  <p:slideViewPr>
    <p:cSldViewPr>
      <p:cViewPr varScale="1">
        <p:scale>
          <a:sx n="11" d="100"/>
          <a:sy n="11" d="100"/>
        </p:scale>
        <p:origin x="2592" y="24"/>
      </p:cViewPr>
      <p:guideLst>
        <p:guide orient="horz" pos="13483"/>
        <p:guide pos="9537"/>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handoutMaster" Target="handoutMasters/handout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4302125" cy="71755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5622925" y="0"/>
            <a:ext cx="4302125" cy="717550"/>
          </a:xfrm>
          <a:prstGeom prst="rect">
            <a:avLst/>
          </a:prstGeom>
        </p:spPr>
        <p:txBody>
          <a:bodyPr vert="horz" lIns="91440" tIns="45720" rIns="91440" bIns="45720" rtlCol="0"/>
          <a:lstStyle>
            <a:lvl1pPr algn="r">
              <a:defRPr sz="1200"/>
            </a:lvl1pPr>
          </a:lstStyle>
          <a:p>
            <a:fld id="{BD2802D3-BE7F-4D5A-8F77-D35F8D9152C1}" type="datetimeFigureOut">
              <a:rPr lang="fr-FR" smtClean="0"/>
              <a:pPr/>
              <a:t>25/09/2015</a:t>
            </a:fld>
            <a:endParaRPr lang="fr-FR"/>
          </a:p>
        </p:txBody>
      </p:sp>
      <p:sp>
        <p:nvSpPr>
          <p:cNvPr id="4" name="Espace réservé du pied de page 3"/>
          <p:cNvSpPr>
            <a:spLocks noGrp="1"/>
          </p:cNvSpPr>
          <p:nvPr>
            <p:ph type="ftr" sz="quarter" idx="2"/>
          </p:nvPr>
        </p:nvSpPr>
        <p:spPr>
          <a:xfrm>
            <a:off x="0" y="13635038"/>
            <a:ext cx="4302125" cy="71755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5622925" y="13635038"/>
            <a:ext cx="4302125" cy="717550"/>
          </a:xfrm>
          <a:prstGeom prst="rect">
            <a:avLst/>
          </a:prstGeom>
        </p:spPr>
        <p:txBody>
          <a:bodyPr vert="horz" lIns="91440" tIns="45720" rIns="91440" bIns="45720" rtlCol="0" anchor="b"/>
          <a:lstStyle>
            <a:lvl1pPr algn="r">
              <a:defRPr sz="1200"/>
            </a:lvl1pPr>
          </a:lstStyle>
          <a:p>
            <a:fld id="{4BD1350F-7B58-4670-89E1-2AA663496AC6}" type="slidenum">
              <a:rPr lang="fr-FR" smtClean="0"/>
              <a:pPr/>
              <a:t>‹#›</a:t>
            </a:fld>
            <a:endParaRPr lang="fr-FR"/>
          </a:p>
        </p:txBody>
      </p:sp>
    </p:spTree>
    <p:extLst>
      <p:ext uri="{BB962C8B-B14F-4D97-AF65-F5344CB8AC3E}">
        <p14:creationId xmlns:p14="http://schemas.microsoft.com/office/powerpoint/2010/main" val="365892467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2270999" y="13298398"/>
            <a:ext cx="25737979" cy="917608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4541998" y="24258164"/>
            <a:ext cx="21195983" cy="10939957"/>
          </a:xfrm>
        </p:spPr>
        <p:txBody>
          <a:bodyPr/>
          <a:lstStyle>
            <a:lvl1pPr marL="0" indent="0" algn="ctr">
              <a:buNone/>
              <a:defRPr>
                <a:solidFill>
                  <a:schemeClr val="tx1">
                    <a:tint val="75000"/>
                  </a:schemeClr>
                </a:solidFill>
              </a:defRPr>
            </a:lvl1pPr>
            <a:lvl2pPr marL="2201377" indent="0" algn="ctr">
              <a:buNone/>
              <a:defRPr>
                <a:solidFill>
                  <a:schemeClr val="tx1">
                    <a:tint val="75000"/>
                  </a:schemeClr>
                </a:solidFill>
              </a:defRPr>
            </a:lvl2pPr>
            <a:lvl3pPr marL="4402754" indent="0" algn="ctr">
              <a:buNone/>
              <a:defRPr>
                <a:solidFill>
                  <a:schemeClr val="tx1">
                    <a:tint val="75000"/>
                  </a:schemeClr>
                </a:solidFill>
              </a:defRPr>
            </a:lvl3pPr>
            <a:lvl4pPr marL="6604131" indent="0" algn="ctr">
              <a:buNone/>
              <a:defRPr>
                <a:solidFill>
                  <a:schemeClr val="tx1">
                    <a:tint val="75000"/>
                  </a:schemeClr>
                </a:solidFill>
              </a:defRPr>
            </a:lvl4pPr>
            <a:lvl5pPr marL="8805507" indent="0" algn="ctr">
              <a:buNone/>
              <a:defRPr>
                <a:solidFill>
                  <a:schemeClr val="tx1">
                    <a:tint val="75000"/>
                  </a:schemeClr>
                </a:solidFill>
              </a:defRPr>
            </a:lvl5pPr>
            <a:lvl6pPr marL="11006884" indent="0" algn="ctr">
              <a:buNone/>
              <a:defRPr>
                <a:solidFill>
                  <a:schemeClr val="tx1">
                    <a:tint val="75000"/>
                  </a:schemeClr>
                </a:solidFill>
              </a:defRPr>
            </a:lvl6pPr>
            <a:lvl7pPr marL="13208261" indent="0" algn="ctr">
              <a:buNone/>
              <a:defRPr>
                <a:solidFill>
                  <a:schemeClr val="tx1">
                    <a:tint val="75000"/>
                  </a:schemeClr>
                </a:solidFill>
              </a:defRPr>
            </a:lvl7pPr>
            <a:lvl8pPr marL="15409638" indent="0" algn="ctr">
              <a:buNone/>
              <a:defRPr>
                <a:solidFill>
                  <a:schemeClr val="tx1">
                    <a:tint val="75000"/>
                  </a:schemeClr>
                </a:solidFill>
              </a:defRPr>
            </a:lvl8pPr>
            <a:lvl9pPr marL="17611015"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854B10C9-F583-4CEC-8562-454BBB3151C7}" type="datetimeFigureOut">
              <a:rPr lang="fr-FR" smtClean="0"/>
              <a:pPr/>
              <a:t>25/09/2015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911DAB2-0B76-4099-944F-4E7BCB9942AA}" type="slidenum">
              <a:rPr lang="fr-FR" smtClean="0"/>
              <a:pPr/>
              <a:t>‹#›</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54B10C9-F583-4CEC-8562-454BBB3151C7}" type="datetimeFigureOut">
              <a:rPr lang="fr-FR" smtClean="0"/>
              <a:pPr/>
              <a:t>25/09/2015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911DAB2-0B76-4099-944F-4E7BCB9942AA}" type="slidenum">
              <a:rPr lang="fr-FR" smtClean="0"/>
              <a:pPr/>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16464735" y="2289072"/>
            <a:ext cx="5109748" cy="48694697"/>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1135502" y="2289072"/>
            <a:ext cx="14824573" cy="48694697"/>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54B10C9-F583-4CEC-8562-454BBB3151C7}" type="datetimeFigureOut">
              <a:rPr lang="fr-FR" smtClean="0"/>
              <a:pPr/>
              <a:t>25/09/2015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911DAB2-0B76-4099-944F-4E7BCB9942AA}" type="slidenum">
              <a:rPr lang="fr-FR" smtClean="0"/>
              <a:pPr/>
              <a:t>‹#›</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54B10C9-F583-4CEC-8562-454BBB3151C7}" type="datetimeFigureOut">
              <a:rPr lang="fr-FR" smtClean="0"/>
              <a:pPr/>
              <a:t>25/09/2015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911DAB2-0B76-4099-944F-4E7BCB9942AA}" type="slidenum">
              <a:rPr lang="fr-FR" smtClean="0"/>
              <a:pPr/>
              <a:t>‹#›</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2391911" y="27508443"/>
            <a:ext cx="25737979" cy="8502249"/>
          </a:xfrm>
        </p:spPr>
        <p:txBody>
          <a:bodyPr anchor="t"/>
          <a:lstStyle>
            <a:lvl1pPr algn="l">
              <a:defRPr sz="193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2391911" y="18144086"/>
            <a:ext cx="25737979" cy="9364359"/>
          </a:xfrm>
        </p:spPr>
        <p:txBody>
          <a:bodyPr anchor="b"/>
          <a:lstStyle>
            <a:lvl1pPr marL="0" indent="0">
              <a:buNone/>
              <a:defRPr sz="9700">
                <a:solidFill>
                  <a:schemeClr val="tx1">
                    <a:tint val="75000"/>
                  </a:schemeClr>
                </a:solidFill>
              </a:defRPr>
            </a:lvl1pPr>
            <a:lvl2pPr marL="2201377" indent="0">
              <a:buNone/>
              <a:defRPr sz="8700">
                <a:solidFill>
                  <a:schemeClr val="tx1">
                    <a:tint val="75000"/>
                  </a:schemeClr>
                </a:solidFill>
              </a:defRPr>
            </a:lvl2pPr>
            <a:lvl3pPr marL="4402754" indent="0">
              <a:buNone/>
              <a:defRPr sz="7700">
                <a:solidFill>
                  <a:schemeClr val="tx1">
                    <a:tint val="75000"/>
                  </a:schemeClr>
                </a:solidFill>
              </a:defRPr>
            </a:lvl3pPr>
            <a:lvl4pPr marL="6604131" indent="0">
              <a:buNone/>
              <a:defRPr sz="6800">
                <a:solidFill>
                  <a:schemeClr val="tx1">
                    <a:tint val="75000"/>
                  </a:schemeClr>
                </a:solidFill>
              </a:defRPr>
            </a:lvl4pPr>
            <a:lvl5pPr marL="8805507" indent="0">
              <a:buNone/>
              <a:defRPr sz="6800">
                <a:solidFill>
                  <a:schemeClr val="tx1">
                    <a:tint val="75000"/>
                  </a:schemeClr>
                </a:solidFill>
              </a:defRPr>
            </a:lvl5pPr>
            <a:lvl6pPr marL="11006884" indent="0">
              <a:buNone/>
              <a:defRPr sz="6800">
                <a:solidFill>
                  <a:schemeClr val="tx1">
                    <a:tint val="75000"/>
                  </a:schemeClr>
                </a:solidFill>
              </a:defRPr>
            </a:lvl6pPr>
            <a:lvl7pPr marL="13208261" indent="0">
              <a:buNone/>
              <a:defRPr sz="6800">
                <a:solidFill>
                  <a:schemeClr val="tx1">
                    <a:tint val="75000"/>
                  </a:schemeClr>
                </a:solidFill>
              </a:defRPr>
            </a:lvl7pPr>
            <a:lvl8pPr marL="15409638" indent="0">
              <a:buNone/>
              <a:defRPr sz="6800">
                <a:solidFill>
                  <a:schemeClr val="tx1">
                    <a:tint val="75000"/>
                  </a:schemeClr>
                </a:solidFill>
              </a:defRPr>
            </a:lvl8pPr>
            <a:lvl9pPr marL="17611015" indent="0">
              <a:buNone/>
              <a:defRPr sz="68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854B10C9-F583-4CEC-8562-454BBB3151C7}" type="datetimeFigureOut">
              <a:rPr lang="fr-FR" smtClean="0"/>
              <a:pPr/>
              <a:t>25/09/2015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911DAB2-0B76-4099-944F-4E7BCB9942AA}" type="slidenum">
              <a:rPr lang="fr-FR" smtClean="0"/>
              <a:pPr/>
              <a:t>‹#›</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1135502" y="13318210"/>
            <a:ext cx="9967159" cy="37665561"/>
          </a:xfrm>
        </p:spPr>
        <p:txBody>
          <a:bodyPr/>
          <a:lstStyle>
            <a:lvl1pPr>
              <a:defRPr sz="13500"/>
            </a:lvl1pPr>
            <a:lvl2pPr>
              <a:defRPr sz="11600"/>
            </a:lvl2pPr>
            <a:lvl3pPr>
              <a:defRPr sz="9700"/>
            </a:lvl3pPr>
            <a:lvl4pPr>
              <a:defRPr sz="8700"/>
            </a:lvl4pPr>
            <a:lvl5pPr>
              <a:defRPr sz="8700"/>
            </a:lvl5pPr>
            <a:lvl6pPr>
              <a:defRPr sz="8700"/>
            </a:lvl6pPr>
            <a:lvl7pPr>
              <a:defRPr sz="8700"/>
            </a:lvl7pPr>
            <a:lvl8pPr>
              <a:defRPr sz="8700"/>
            </a:lvl8pPr>
            <a:lvl9pPr>
              <a:defRPr sz="87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11607327" y="13318210"/>
            <a:ext cx="9967159" cy="37665561"/>
          </a:xfrm>
        </p:spPr>
        <p:txBody>
          <a:bodyPr/>
          <a:lstStyle>
            <a:lvl1pPr>
              <a:defRPr sz="13500"/>
            </a:lvl1pPr>
            <a:lvl2pPr>
              <a:defRPr sz="11600"/>
            </a:lvl2pPr>
            <a:lvl3pPr>
              <a:defRPr sz="9700"/>
            </a:lvl3pPr>
            <a:lvl4pPr>
              <a:defRPr sz="8700"/>
            </a:lvl4pPr>
            <a:lvl5pPr>
              <a:defRPr sz="8700"/>
            </a:lvl5pPr>
            <a:lvl6pPr>
              <a:defRPr sz="8700"/>
            </a:lvl6pPr>
            <a:lvl7pPr>
              <a:defRPr sz="8700"/>
            </a:lvl7pPr>
            <a:lvl8pPr>
              <a:defRPr sz="8700"/>
            </a:lvl8pPr>
            <a:lvl9pPr>
              <a:defRPr sz="87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854B10C9-F583-4CEC-8562-454BBB3151C7}" type="datetimeFigureOut">
              <a:rPr lang="fr-FR" smtClean="0"/>
              <a:pPr/>
              <a:t>25/09/2015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911DAB2-0B76-4099-944F-4E7BCB9942AA}" type="slidenum">
              <a:rPr lang="fr-FR" smtClean="0"/>
              <a:pPr/>
              <a:t>‹#›</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1514000" y="1714328"/>
            <a:ext cx="27251977" cy="7134754"/>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1514001" y="9582374"/>
            <a:ext cx="13378914" cy="3993478"/>
          </a:xfrm>
        </p:spPr>
        <p:txBody>
          <a:bodyPr anchor="b"/>
          <a:lstStyle>
            <a:lvl1pPr marL="0" indent="0">
              <a:buNone/>
              <a:defRPr sz="11600" b="1"/>
            </a:lvl1pPr>
            <a:lvl2pPr marL="2201377" indent="0">
              <a:buNone/>
              <a:defRPr sz="9700" b="1"/>
            </a:lvl2pPr>
            <a:lvl3pPr marL="4402754" indent="0">
              <a:buNone/>
              <a:defRPr sz="8700" b="1"/>
            </a:lvl3pPr>
            <a:lvl4pPr marL="6604131" indent="0">
              <a:buNone/>
              <a:defRPr sz="7700" b="1"/>
            </a:lvl4pPr>
            <a:lvl5pPr marL="8805507" indent="0">
              <a:buNone/>
              <a:defRPr sz="7700" b="1"/>
            </a:lvl5pPr>
            <a:lvl6pPr marL="11006884" indent="0">
              <a:buNone/>
              <a:defRPr sz="7700" b="1"/>
            </a:lvl6pPr>
            <a:lvl7pPr marL="13208261" indent="0">
              <a:buNone/>
              <a:defRPr sz="7700" b="1"/>
            </a:lvl7pPr>
            <a:lvl8pPr marL="15409638" indent="0">
              <a:buNone/>
              <a:defRPr sz="7700" b="1"/>
            </a:lvl8pPr>
            <a:lvl9pPr marL="17611015" indent="0">
              <a:buNone/>
              <a:defRPr sz="77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1514001" y="13575850"/>
            <a:ext cx="13378914" cy="24664452"/>
          </a:xfrm>
        </p:spPr>
        <p:txBody>
          <a:bodyPr/>
          <a:lstStyle>
            <a:lvl1pPr>
              <a:defRPr sz="11600"/>
            </a:lvl1pPr>
            <a:lvl2pPr>
              <a:defRPr sz="9700"/>
            </a:lvl2pPr>
            <a:lvl3pPr>
              <a:defRPr sz="8700"/>
            </a:lvl3pPr>
            <a:lvl4pPr>
              <a:defRPr sz="7700"/>
            </a:lvl4pPr>
            <a:lvl5pPr>
              <a:defRPr sz="7700"/>
            </a:lvl5pPr>
            <a:lvl6pPr>
              <a:defRPr sz="7700"/>
            </a:lvl6pPr>
            <a:lvl7pPr>
              <a:defRPr sz="7700"/>
            </a:lvl7pPr>
            <a:lvl8pPr>
              <a:defRPr sz="7700"/>
            </a:lvl8pPr>
            <a:lvl9pPr>
              <a:defRPr sz="77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15381811" y="9582374"/>
            <a:ext cx="13384168" cy="3993478"/>
          </a:xfrm>
        </p:spPr>
        <p:txBody>
          <a:bodyPr anchor="b"/>
          <a:lstStyle>
            <a:lvl1pPr marL="0" indent="0">
              <a:buNone/>
              <a:defRPr sz="11600" b="1"/>
            </a:lvl1pPr>
            <a:lvl2pPr marL="2201377" indent="0">
              <a:buNone/>
              <a:defRPr sz="9700" b="1"/>
            </a:lvl2pPr>
            <a:lvl3pPr marL="4402754" indent="0">
              <a:buNone/>
              <a:defRPr sz="8700" b="1"/>
            </a:lvl3pPr>
            <a:lvl4pPr marL="6604131" indent="0">
              <a:buNone/>
              <a:defRPr sz="7700" b="1"/>
            </a:lvl4pPr>
            <a:lvl5pPr marL="8805507" indent="0">
              <a:buNone/>
              <a:defRPr sz="7700" b="1"/>
            </a:lvl5pPr>
            <a:lvl6pPr marL="11006884" indent="0">
              <a:buNone/>
              <a:defRPr sz="7700" b="1"/>
            </a:lvl6pPr>
            <a:lvl7pPr marL="13208261" indent="0">
              <a:buNone/>
              <a:defRPr sz="7700" b="1"/>
            </a:lvl7pPr>
            <a:lvl8pPr marL="15409638" indent="0">
              <a:buNone/>
              <a:defRPr sz="7700" b="1"/>
            </a:lvl8pPr>
            <a:lvl9pPr marL="17611015" indent="0">
              <a:buNone/>
              <a:defRPr sz="77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15381811" y="13575850"/>
            <a:ext cx="13384168" cy="24664452"/>
          </a:xfrm>
        </p:spPr>
        <p:txBody>
          <a:bodyPr/>
          <a:lstStyle>
            <a:lvl1pPr>
              <a:defRPr sz="11600"/>
            </a:lvl1pPr>
            <a:lvl2pPr>
              <a:defRPr sz="9700"/>
            </a:lvl2pPr>
            <a:lvl3pPr>
              <a:defRPr sz="8700"/>
            </a:lvl3pPr>
            <a:lvl4pPr>
              <a:defRPr sz="7700"/>
            </a:lvl4pPr>
            <a:lvl5pPr>
              <a:defRPr sz="7700"/>
            </a:lvl5pPr>
            <a:lvl6pPr>
              <a:defRPr sz="7700"/>
            </a:lvl6pPr>
            <a:lvl7pPr>
              <a:defRPr sz="7700"/>
            </a:lvl7pPr>
            <a:lvl8pPr>
              <a:defRPr sz="7700"/>
            </a:lvl8pPr>
            <a:lvl9pPr>
              <a:defRPr sz="77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854B10C9-F583-4CEC-8562-454BBB3151C7}" type="datetimeFigureOut">
              <a:rPr lang="fr-FR" smtClean="0"/>
              <a:pPr/>
              <a:t>25/09/2015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2911DAB2-0B76-4099-944F-4E7BCB9942AA}" type="slidenum">
              <a:rPr lang="fr-FR" smtClean="0"/>
              <a:pPr/>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854B10C9-F583-4CEC-8562-454BBB3151C7}" type="datetimeFigureOut">
              <a:rPr lang="fr-FR" smtClean="0"/>
              <a:pPr/>
              <a:t>25/09/2015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2911DAB2-0B76-4099-944F-4E7BCB9942AA}" type="slidenum">
              <a:rPr lang="fr-FR" smtClean="0"/>
              <a:pPr/>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854B10C9-F583-4CEC-8562-454BBB3151C7}" type="datetimeFigureOut">
              <a:rPr lang="fr-FR" smtClean="0"/>
              <a:pPr/>
              <a:t>25/09/2015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911DAB2-0B76-4099-944F-4E7BCB9942AA}" type="slidenum">
              <a:rPr lang="fr-FR" smtClean="0"/>
              <a:pPr/>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514001" y="1704416"/>
            <a:ext cx="9961905" cy="7253668"/>
          </a:xfrm>
        </p:spPr>
        <p:txBody>
          <a:bodyPr anchor="b"/>
          <a:lstStyle>
            <a:lvl1pPr algn="l">
              <a:defRPr sz="9700" b="1"/>
            </a:lvl1pPr>
          </a:lstStyle>
          <a:p>
            <a:r>
              <a:rPr lang="fr-FR" smtClean="0"/>
              <a:t>Cliquez pour modifier le style du titre</a:t>
            </a:r>
            <a:endParaRPr lang="fr-FR"/>
          </a:p>
        </p:txBody>
      </p:sp>
      <p:sp>
        <p:nvSpPr>
          <p:cNvPr id="3" name="Espace réservé du contenu 2"/>
          <p:cNvSpPr>
            <a:spLocks noGrp="1"/>
          </p:cNvSpPr>
          <p:nvPr>
            <p:ph idx="1"/>
          </p:nvPr>
        </p:nvSpPr>
        <p:spPr>
          <a:xfrm>
            <a:off x="11838629" y="1704419"/>
            <a:ext cx="16927350" cy="36535892"/>
          </a:xfrm>
        </p:spPr>
        <p:txBody>
          <a:bodyPr/>
          <a:lstStyle>
            <a:lvl1pPr>
              <a:defRPr sz="15400"/>
            </a:lvl1pPr>
            <a:lvl2pPr>
              <a:defRPr sz="13500"/>
            </a:lvl2pPr>
            <a:lvl3pPr>
              <a:defRPr sz="11600"/>
            </a:lvl3pPr>
            <a:lvl4pPr>
              <a:defRPr sz="9700"/>
            </a:lvl4pPr>
            <a:lvl5pPr>
              <a:defRPr sz="9700"/>
            </a:lvl5pPr>
            <a:lvl6pPr>
              <a:defRPr sz="9700"/>
            </a:lvl6pPr>
            <a:lvl7pPr>
              <a:defRPr sz="9700"/>
            </a:lvl7pPr>
            <a:lvl8pPr>
              <a:defRPr sz="9700"/>
            </a:lvl8pPr>
            <a:lvl9pPr>
              <a:defRPr sz="97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1514001" y="8958084"/>
            <a:ext cx="9961905" cy="29282224"/>
          </a:xfrm>
        </p:spPr>
        <p:txBody>
          <a:bodyPr/>
          <a:lstStyle>
            <a:lvl1pPr marL="0" indent="0">
              <a:buNone/>
              <a:defRPr sz="6800"/>
            </a:lvl1pPr>
            <a:lvl2pPr marL="2201377" indent="0">
              <a:buNone/>
              <a:defRPr sz="5800"/>
            </a:lvl2pPr>
            <a:lvl3pPr marL="4402754" indent="0">
              <a:buNone/>
              <a:defRPr sz="4800"/>
            </a:lvl3pPr>
            <a:lvl4pPr marL="6604131" indent="0">
              <a:buNone/>
              <a:defRPr sz="4300"/>
            </a:lvl4pPr>
            <a:lvl5pPr marL="8805507" indent="0">
              <a:buNone/>
              <a:defRPr sz="4300"/>
            </a:lvl5pPr>
            <a:lvl6pPr marL="11006884" indent="0">
              <a:buNone/>
              <a:defRPr sz="4300"/>
            </a:lvl6pPr>
            <a:lvl7pPr marL="13208261" indent="0">
              <a:buNone/>
              <a:defRPr sz="4300"/>
            </a:lvl7pPr>
            <a:lvl8pPr marL="15409638" indent="0">
              <a:buNone/>
              <a:defRPr sz="4300"/>
            </a:lvl8pPr>
            <a:lvl9pPr marL="17611015" indent="0">
              <a:buNone/>
              <a:defRPr sz="43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854B10C9-F583-4CEC-8562-454BBB3151C7}" type="datetimeFigureOut">
              <a:rPr lang="fr-FR" smtClean="0"/>
              <a:pPr/>
              <a:t>25/09/2015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911DAB2-0B76-4099-944F-4E7BCB9942AA}" type="slidenum">
              <a:rPr lang="fr-FR" smtClean="0"/>
              <a:pPr/>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935088" y="29965970"/>
            <a:ext cx="18167985" cy="3537654"/>
          </a:xfrm>
        </p:spPr>
        <p:txBody>
          <a:bodyPr anchor="b"/>
          <a:lstStyle>
            <a:lvl1pPr algn="l">
              <a:defRPr sz="97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5935088" y="3825019"/>
            <a:ext cx="18167985" cy="25685115"/>
          </a:xfrm>
        </p:spPr>
        <p:txBody>
          <a:bodyPr/>
          <a:lstStyle>
            <a:lvl1pPr marL="0" indent="0">
              <a:buNone/>
              <a:defRPr sz="15400"/>
            </a:lvl1pPr>
            <a:lvl2pPr marL="2201377" indent="0">
              <a:buNone/>
              <a:defRPr sz="13500"/>
            </a:lvl2pPr>
            <a:lvl3pPr marL="4402754" indent="0">
              <a:buNone/>
              <a:defRPr sz="11600"/>
            </a:lvl3pPr>
            <a:lvl4pPr marL="6604131" indent="0">
              <a:buNone/>
              <a:defRPr sz="9700"/>
            </a:lvl4pPr>
            <a:lvl5pPr marL="8805507" indent="0">
              <a:buNone/>
              <a:defRPr sz="9700"/>
            </a:lvl5pPr>
            <a:lvl6pPr marL="11006884" indent="0">
              <a:buNone/>
              <a:defRPr sz="9700"/>
            </a:lvl6pPr>
            <a:lvl7pPr marL="13208261" indent="0">
              <a:buNone/>
              <a:defRPr sz="9700"/>
            </a:lvl7pPr>
            <a:lvl8pPr marL="15409638" indent="0">
              <a:buNone/>
              <a:defRPr sz="9700"/>
            </a:lvl8pPr>
            <a:lvl9pPr marL="17611015" indent="0">
              <a:buNone/>
              <a:defRPr sz="9700"/>
            </a:lvl9pPr>
          </a:lstStyle>
          <a:p>
            <a:endParaRPr lang="fr-FR"/>
          </a:p>
        </p:txBody>
      </p:sp>
      <p:sp>
        <p:nvSpPr>
          <p:cNvPr id="4" name="Espace réservé du texte 3"/>
          <p:cNvSpPr>
            <a:spLocks noGrp="1"/>
          </p:cNvSpPr>
          <p:nvPr>
            <p:ph type="body" sz="half" idx="2"/>
          </p:nvPr>
        </p:nvSpPr>
        <p:spPr>
          <a:xfrm>
            <a:off x="5935088" y="33503624"/>
            <a:ext cx="18167985" cy="5024051"/>
          </a:xfrm>
        </p:spPr>
        <p:txBody>
          <a:bodyPr/>
          <a:lstStyle>
            <a:lvl1pPr marL="0" indent="0">
              <a:buNone/>
              <a:defRPr sz="6800"/>
            </a:lvl1pPr>
            <a:lvl2pPr marL="2201377" indent="0">
              <a:buNone/>
              <a:defRPr sz="5800"/>
            </a:lvl2pPr>
            <a:lvl3pPr marL="4402754" indent="0">
              <a:buNone/>
              <a:defRPr sz="4800"/>
            </a:lvl3pPr>
            <a:lvl4pPr marL="6604131" indent="0">
              <a:buNone/>
              <a:defRPr sz="4300"/>
            </a:lvl4pPr>
            <a:lvl5pPr marL="8805507" indent="0">
              <a:buNone/>
              <a:defRPr sz="4300"/>
            </a:lvl5pPr>
            <a:lvl6pPr marL="11006884" indent="0">
              <a:buNone/>
              <a:defRPr sz="4300"/>
            </a:lvl6pPr>
            <a:lvl7pPr marL="13208261" indent="0">
              <a:buNone/>
              <a:defRPr sz="4300"/>
            </a:lvl7pPr>
            <a:lvl8pPr marL="15409638" indent="0">
              <a:buNone/>
              <a:defRPr sz="4300"/>
            </a:lvl8pPr>
            <a:lvl9pPr marL="17611015" indent="0">
              <a:buNone/>
              <a:defRPr sz="43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854B10C9-F583-4CEC-8562-454BBB3151C7}" type="datetimeFigureOut">
              <a:rPr lang="fr-FR" smtClean="0"/>
              <a:pPr/>
              <a:t>25/09/2015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911DAB2-0B76-4099-944F-4E7BCB9942AA}" type="slidenum">
              <a:rPr lang="fr-FR" smtClean="0"/>
              <a:pPr/>
              <a:t>‹#›</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1514000" y="1714328"/>
            <a:ext cx="27251977" cy="7134754"/>
          </a:xfrm>
          <a:prstGeom prst="rect">
            <a:avLst/>
          </a:prstGeom>
        </p:spPr>
        <p:txBody>
          <a:bodyPr vert="horz" lIns="440275" tIns="220138" rIns="440275" bIns="220138"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1514000" y="9988663"/>
            <a:ext cx="27251977" cy="28251646"/>
          </a:xfrm>
          <a:prstGeom prst="rect">
            <a:avLst/>
          </a:prstGeom>
        </p:spPr>
        <p:txBody>
          <a:bodyPr vert="horz" lIns="440275" tIns="220138" rIns="440275" bIns="220138"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1514000" y="39677167"/>
            <a:ext cx="7065327" cy="2279156"/>
          </a:xfrm>
          <a:prstGeom prst="rect">
            <a:avLst/>
          </a:prstGeom>
        </p:spPr>
        <p:txBody>
          <a:bodyPr vert="horz" lIns="440275" tIns="220138" rIns="440275" bIns="220138" rtlCol="0" anchor="ctr"/>
          <a:lstStyle>
            <a:lvl1pPr algn="l">
              <a:defRPr sz="5800">
                <a:solidFill>
                  <a:schemeClr val="tx1">
                    <a:tint val="75000"/>
                  </a:schemeClr>
                </a:solidFill>
              </a:defRPr>
            </a:lvl1pPr>
          </a:lstStyle>
          <a:p>
            <a:fld id="{854B10C9-F583-4CEC-8562-454BBB3151C7}" type="datetimeFigureOut">
              <a:rPr lang="fr-FR" smtClean="0"/>
              <a:pPr/>
              <a:t>25/09/2015</a:t>
            </a:fld>
            <a:endParaRPr lang="fr-FR"/>
          </a:p>
        </p:txBody>
      </p:sp>
      <p:sp>
        <p:nvSpPr>
          <p:cNvPr id="5" name="Espace réservé du pied de page 4"/>
          <p:cNvSpPr>
            <a:spLocks noGrp="1"/>
          </p:cNvSpPr>
          <p:nvPr>
            <p:ph type="ftr" sz="quarter" idx="3"/>
          </p:nvPr>
        </p:nvSpPr>
        <p:spPr>
          <a:xfrm>
            <a:off x="10345659" y="39677167"/>
            <a:ext cx="9588659" cy="2279156"/>
          </a:xfrm>
          <a:prstGeom prst="rect">
            <a:avLst/>
          </a:prstGeom>
        </p:spPr>
        <p:txBody>
          <a:bodyPr vert="horz" lIns="440275" tIns="220138" rIns="440275" bIns="220138" rtlCol="0" anchor="ctr"/>
          <a:lstStyle>
            <a:lvl1pPr algn="ctr">
              <a:defRPr sz="58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21700650" y="39677167"/>
            <a:ext cx="7065327" cy="2279156"/>
          </a:xfrm>
          <a:prstGeom prst="rect">
            <a:avLst/>
          </a:prstGeom>
        </p:spPr>
        <p:txBody>
          <a:bodyPr vert="horz" lIns="440275" tIns="220138" rIns="440275" bIns="220138" rtlCol="0" anchor="ctr"/>
          <a:lstStyle>
            <a:lvl1pPr algn="r">
              <a:defRPr sz="5800">
                <a:solidFill>
                  <a:schemeClr val="tx1">
                    <a:tint val="75000"/>
                  </a:schemeClr>
                </a:solidFill>
              </a:defRPr>
            </a:lvl1pPr>
          </a:lstStyle>
          <a:p>
            <a:fld id="{2911DAB2-0B76-4099-944F-4E7BCB9942AA}" type="slidenum">
              <a:rPr lang="fr-FR" smtClean="0"/>
              <a:pPr/>
              <a:t>‹#›</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402754" rtl="0" eaLnBrk="1" latinLnBrk="0" hangingPunct="1">
        <a:spcBef>
          <a:spcPct val="0"/>
        </a:spcBef>
        <a:buNone/>
        <a:defRPr sz="21100" kern="1200">
          <a:solidFill>
            <a:schemeClr val="tx1"/>
          </a:solidFill>
          <a:latin typeface="+mj-lt"/>
          <a:ea typeface="+mj-ea"/>
          <a:cs typeface="+mj-cs"/>
        </a:defRPr>
      </a:lvl1pPr>
    </p:titleStyle>
    <p:bodyStyle>
      <a:lvl1pPr marL="1651033" indent="-1651033" algn="l" defTabSz="4402754"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77238" indent="-1375861" algn="l" defTabSz="4402754"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503442" indent="-1100688" algn="l" defTabSz="4402754"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704819" indent="-1100688" algn="l" defTabSz="4402754" rtl="0" eaLnBrk="1" latinLnBrk="0" hangingPunct="1">
        <a:spcBef>
          <a:spcPct val="20000"/>
        </a:spcBef>
        <a:buFont typeface="Arial" pitchFamily="34" charset="0"/>
        <a:buChar char="–"/>
        <a:defRPr sz="9700" kern="1200">
          <a:solidFill>
            <a:schemeClr val="tx1"/>
          </a:solidFill>
          <a:latin typeface="+mn-lt"/>
          <a:ea typeface="+mn-ea"/>
          <a:cs typeface="+mn-cs"/>
        </a:defRPr>
      </a:lvl4pPr>
      <a:lvl5pPr marL="9906196" indent="-1100688" algn="l" defTabSz="4402754" rtl="0" eaLnBrk="1" latinLnBrk="0" hangingPunct="1">
        <a:spcBef>
          <a:spcPct val="20000"/>
        </a:spcBef>
        <a:buFont typeface="Arial" pitchFamily="34" charset="0"/>
        <a:buChar char="»"/>
        <a:defRPr sz="9700" kern="1200">
          <a:solidFill>
            <a:schemeClr val="tx1"/>
          </a:solidFill>
          <a:latin typeface="+mn-lt"/>
          <a:ea typeface="+mn-ea"/>
          <a:cs typeface="+mn-cs"/>
        </a:defRPr>
      </a:lvl5pPr>
      <a:lvl6pPr marL="12107573" indent="-1100688" algn="l" defTabSz="4402754" rtl="0" eaLnBrk="1" latinLnBrk="0" hangingPunct="1">
        <a:spcBef>
          <a:spcPct val="20000"/>
        </a:spcBef>
        <a:buFont typeface="Arial" pitchFamily="34" charset="0"/>
        <a:buChar char="•"/>
        <a:defRPr sz="9700" kern="1200">
          <a:solidFill>
            <a:schemeClr val="tx1"/>
          </a:solidFill>
          <a:latin typeface="+mn-lt"/>
          <a:ea typeface="+mn-ea"/>
          <a:cs typeface="+mn-cs"/>
        </a:defRPr>
      </a:lvl6pPr>
      <a:lvl7pPr marL="14308950" indent="-1100688" algn="l" defTabSz="4402754" rtl="0" eaLnBrk="1" latinLnBrk="0" hangingPunct="1">
        <a:spcBef>
          <a:spcPct val="20000"/>
        </a:spcBef>
        <a:buFont typeface="Arial" pitchFamily="34" charset="0"/>
        <a:buChar char="•"/>
        <a:defRPr sz="9700" kern="1200">
          <a:solidFill>
            <a:schemeClr val="tx1"/>
          </a:solidFill>
          <a:latin typeface="+mn-lt"/>
          <a:ea typeface="+mn-ea"/>
          <a:cs typeface="+mn-cs"/>
        </a:defRPr>
      </a:lvl7pPr>
      <a:lvl8pPr marL="16510326" indent="-1100688" algn="l" defTabSz="4402754" rtl="0" eaLnBrk="1" latinLnBrk="0" hangingPunct="1">
        <a:spcBef>
          <a:spcPct val="20000"/>
        </a:spcBef>
        <a:buFont typeface="Arial" pitchFamily="34" charset="0"/>
        <a:buChar char="•"/>
        <a:defRPr sz="9700" kern="1200">
          <a:solidFill>
            <a:schemeClr val="tx1"/>
          </a:solidFill>
          <a:latin typeface="+mn-lt"/>
          <a:ea typeface="+mn-ea"/>
          <a:cs typeface="+mn-cs"/>
        </a:defRPr>
      </a:lvl8pPr>
      <a:lvl9pPr marL="18711703" indent="-1100688" algn="l" defTabSz="4402754" rtl="0" eaLnBrk="1" latinLnBrk="0" hangingPunct="1">
        <a:spcBef>
          <a:spcPct val="20000"/>
        </a:spcBef>
        <a:buFont typeface="Arial" pitchFamily="34" charset="0"/>
        <a:buChar char="•"/>
        <a:defRPr sz="9700" kern="1200">
          <a:solidFill>
            <a:schemeClr val="tx1"/>
          </a:solidFill>
          <a:latin typeface="+mn-lt"/>
          <a:ea typeface="+mn-ea"/>
          <a:cs typeface="+mn-cs"/>
        </a:defRPr>
      </a:lvl9pPr>
    </p:bodyStyle>
    <p:otherStyle>
      <a:defPPr>
        <a:defRPr lang="fr-FR"/>
      </a:defPPr>
      <a:lvl1pPr marL="0" algn="l" defTabSz="4402754" rtl="0" eaLnBrk="1" latinLnBrk="0" hangingPunct="1">
        <a:defRPr sz="8700" kern="1200">
          <a:solidFill>
            <a:schemeClr val="tx1"/>
          </a:solidFill>
          <a:latin typeface="+mn-lt"/>
          <a:ea typeface="+mn-ea"/>
          <a:cs typeface="+mn-cs"/>
        </a:defRPr>
      </a:lvl1pPr>
      <a:lvl2pPr marL="2201377" algn="l" defTabSz="4402754" rtl="0" eaLnBrk="1" latinLnBrk="0" hangingPunct="1">
        <a:defRPr sz="8700" kern="1200">
          <a:solidFill>
            <a:schemeClr val="tx1"/>
          </a:solidFill>
          <a:latin typeface="+mn-lt"/>
          <a:ea typeface="+mn-ea"/>
          <a:cs typeface="+mn-cs"/>
        </a:defRPr>
      </a:lvl2pPr>
      <a:lvl3pPr marL="4402754" algn="l" defTabSz="4402754" rtl="0" eaLnBrk="1" latinLnBrk="0" hangingPunct="1">
        <a:defRPr sz="8700" kern="1200">
          <a:solidFill>
            <a:schemeClr val="tx1"/>
          </a:solidFill>
          <a:latin typeface="+mn-lt"/>
          <a:ea typeface="+mn-ea"/>
          <a:cs typeface="+mn-cs"/>
        </a:defRPr>
      </a:lvl3pPr>
      <a:lvl4pPr marL="6604131" algn="l" defTabSz="4402754" rtl="0" eaLnBrk="1" latinLnBrk="0" hangingPunct="1">
        <a:defRPr sz="8700" kern="1200">
          <a:solidFill>
            <a:schemeClr val="tx1"/>
          </a:solidFill>
          <a:latin typeface="+mn-lt"/>
          <a:ea typeface="+mn-ea"/>
          <a:cs typeface="+mn-cs"/>
        </a:defRPr>
      </a:lvl4pPr>
      <a:lvl5pPr marL="8805507" algn="l" defTabSz="4402754" rtl="0" eaLnBrk="1" latinLnBrk="0" hangingPunct="1">
        <a:defRPr sz="8700" kern="1200">
          <a:solidFill>
            <a:schemeClr val="tx1"/>
          </a:solidFill>
          <a:latin typeface="+mn-lt"/>
          <a:ea typeface="+mn-ea"/>
          <a:cs typeface="+mn-cs"/>
        </a:defRPr>
      </a:lvl5pPr>
      <a:lvl6pPr marL="11006884" algn="l" defTabSz="4402754" rtl="0" eaLnBrk="1" latinLnBrk="0" hangingPunct="1">
        <a:defRPr sz="8700" kern="1200">
          <a:solidFill>
            <a:schemeClr val="tx1"/>
          </a:solidFill>
          <a:latin typeface="+mn-lt"/>
          <a:ea typeface="+mn-ea"/>
          <a:cs typeface="+mn-cs"/>
        </a:defRPr>
      </a:lvl6pPr>
      <a:lvl7pPr marL="13208261" algn="l" defTabSz="4402754" rtl="0" eaLnBrk="1" latinLnBrk="0" hangingPunct="1">
        <a:defRPr sz="8700" kern="1200">
          <a:solidFill>
            <a:schemeClr val="tx1"/>
          </a:solidFill>
          <a:latin typeface="+mn-lt"/>
          <a:ea typeface="+mn-ea"/>
          <a:cs typeface="+mn-cs"/>
        </a:defRPr>
      </a:lvl7pPr>
      <a:lvl8pPr marL="15409638" algn="l" defTabSz="4402754" rtl="0" eaLnBrk="1" latinLnBrk="0" hangingPunct="1">
        <a:defRPr sz="8700" kern="1200">
          <a:solidFill>
            <a:schemeClr val="tx1"/>
          </a:solidFill>
          <a:latin typeface="+mn-lt"/>
          <a:ea typeface="+mn-ea"/>
          <a:cs typeface="+mn-cs"/>
        </a:defRPr>
      </a:lvl8pPr>
      <a:lvl9pPr marL="17611015" algn="l" defTabSz="4402754" rtl="0" eaLnBrk="1" latinLnBrk="0" hangingPunct="1">
        <a:defRPr sz="8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sciencedirect.com/science/article/pii/S0022169412003952" TargetMode="External"/><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w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r="74970"/>
          <a:stretch>
            <a:fillRect/>
          </a:stretch>
        </p:blipFill>
        <p:spPr bwMode="auto">
          <a:xfrm>
            <a:off x="-1" y="1"/>
            <a:ext cx="7579148" cy="6057435"/>
          </a:xfrm>
          <a:prstGeom prst="rect">
            <a:avLst/>
          </a:prstGeom>
          <a:noFill/>
          <a:ln w="9525">
            <a:noFill/>
            <a:miter lim="800000"/>
            <a:headEnd/>
            <a:tailEnd/>
          </a:ln>
        </p:spPr>
      </p:pic>
      <p:sp>
        <p:nvSpPr>
          <p:cNvPr id="8" name="Rectangle 7"/>
          <p:cNvSpPr/>
          <p:nvPr/>
        </p:nvSpPr>
        <p:spPr>
          <a:xfrm>
            <a:off x="7438257" y="401230"/>
            <a:ext cx="22844844" cy="5656206"/>
          </a:xfrm>
          <a:prstGeom prst="rect">
            <a:avLst/>
          </a:prstGeom>
        </p:spPr>
        <p:txBody>
          <a:bodyPr wrap="square" lIns="115105" tIns="57552" rIns="115105" bIns="57552">
            <a:spAutoFit/>
          </a:bodyPr>
          <a:lstStyle/>
          <a:p>
            <a:pPr lvl="0" algn="ctr">
              <a:spcBef>
                <a:spcPct val="0"/>
              </a:spcBef>
              <a:defRPr/>
            </a:pPr>
            <a:r>
              <a:rPr lang="en-US" sz="8400" b="1" dirty="0" smtClean="0">
                <a:solidFill>
                  <a:schemeClr val="bg1"/>
                </a:solidFill>
                <a:latin typeface="Arial" pitchFamily="34" charset="0"/>
                <a:cs typeface="Arial" pitchFamily="34" charset="0"/>
              </a:rPr>
              <a:t>A </a:t>
            </a:r>
            <a:r>
              <a:rPr lang="en-US" sz="8400" b="1" dirty="0">
                <a:solidFill>
                  <a:schemeClr val="bg1"/>
                </a:solidFill>
                <a:latin typeface="Arial" pitchFamily="34" charset="0"/>
                <a:cs typeface="Arial" pitchFamily="34" charset="0"/>
              </a:rPr>
              <a:t>method to map flooding-prone areas in Iran using Landsat satellite images and </a:t>
            </a:r>
            <a:r>
              <a:rPr lang="en-US" sz="8400" b="1" dirty="0" smtClean="0">
                <a:solidFill>
                  <a:schemeClr val="bg1"/>
                </a:solidFill>
                <a:latin typeface="Arial" pitchFamily="34" charset="0"/>
                <a:cs typeface="Arial" pitchFamily="34" charset="0"/>
              </a:rPr>
              <a:t>GIS</a:t>
            </a:r>
          </a:p>
          <a:p>
            <a:pPr lvl="0" algn="ctr">
              <a:spcBef>
                <a:spcPct val="0"/>
              </a:spcBef>
              <a:defRPr/>
            </a:pPr>
            <a:endParaRPr lang="en-IN" sz="6000" dirty="0" smtClean="0">
              <a:latin typeface="Arial" pitchFamily="34" charset="0"/>
              <a:cs typeface="Arial" pitchFamily="34" charset="0"/>
            </a:endParaRPr>
          </a:p>
          <a:p>
            <a:pPr lvl="0" algn="ctr">
              <a:spcBef>
                <a:spcPct val="0"/>
              </a:spcBef>
              <a:defRPr/>
            </a:pPr>
            <a:r>
              <a:rPr lang="en-IN" sz="4400" dirty="0" smtClean="0">
                <a:latin typeface="Arial" pitchFamily="34" charset="0"/>
                <a:cs typeface="Arial" pitchFamily="34" charset="0"/>
              </a:rPr>
              <a:t>Ali </a:t>
            </a:r>
            <a:r>
              <a:rPr lang="en-IN" sz="4400" dirty="0" err="1" smtClean="0">
                <a:latin typeface="Arial" pitchFamily="34" charset="0"/>
                <a:cs typeface="Arial" pitchFamily="34" charset="0"/>
              </a:rPr>
              <a:t>Bozorgi</a:t>
            </a:r>
            <a:r>
              <a:rPr lang="en-IN" sz="4400" dirty="0" smtClean="0">
                <a:latin typeface="Arial" pitchFamily="34" charset="0"/>
                <a:cs typeface="Arial" pitchFamily="34" charset="0"/>
              </a:rPr>
              <a:t>, </a:t>
            </a:r>
            <a:r>
              <a:rPr lang="en-US" sz="4400" dirty="0" smtClean="0"/>
              <a:t>Iran Water Resources Management Company, bozorgi.ali@gmail.com</a:t>
            </a:r>
            <a:endParaRPr lang="en-IN" sz="4400" dirty="0"/>
          </a:p>
          <a:p>
            <a:pPr algn="ctr">
              <a:spcBef>
                <a:spcPct val="0"/>
              </a:spcBef>
              <a:defRPr/>
            </a:pPr>
            <a:r>
              <a:rPr lang="en-IN" sz="4400" dirty="0" err="1">
                <a:latin typeface="Arial" pitchFamily="34" charset="0"/>
                <a:cs typeface="Arial" pitchFamily="34" charset="0"/>
              </a:rPr>
              <a:t>Kowsar</a:t>
            </a:r>
            <a:r>
              <a:rPr lang="en-IN" sz="4400" dirty="0">
                <a:latin typeface="Arial" pitchFamily="34" charset="0"/>
                <a:cs typeface="Arial" pitchFamily="34" charset="0"/>
              </a:rPr>
              <a:t> </a:t>
            </a:r>
            <a:r>
              <a:rPr lang="en-IN" sz="4400" dirty="0" err="1">
                <a:latin typeface="Arial" pitchFamily="34" charset="0"/>
                <a:cs typeface="Arial" pitchFamily="34" charset="0"/>
              </a:rPr>
              <a:t>Assari</a:t>
            </a:r>
            <a:r>
              <a:rPr lang="en-IN" sz="4400" dirty="0">
                <a:latin typeface="Arial" pitchFamily="34" charset="0"/>
                <a:cs typeface="Arial" pitchFamily="34" charset="0"/>
              </a:rPr>
              <a:t> </a:t>
            </a:r>
            <a:r>
              <a:rPr lang="en-IN" sz="4400" dirty="0" err="1" smtClean="0">
                <a:latin typeface="Arial" pitchFamily="34" charset="0"/>
                <a:cs typeface="Arial" pitchFamily="34" charset="0"/>
              </a:rPr>
              <a:t>Arani</a:t>
            </a:r>
            <a:r>
              <a:rPr lang="en-IN" sz="4400" dirty="0" smtClean="0"/>
              <a:t>, kowsar.assari@gmail.com</a:t>
            </a:r>
            <a:endParaRPr lang="en-IN" sz="4400" dirty="0"/>
          </a:p>
          <a:p>
            <a:pPr algn="ctr">
              <a:spcBef>
                <a:spcPct val="0"/>
              </a:spcBef>
              <a:defRPr/>
            </a:pPr>
            <a:r>
              <a:rPr lang="en-US" sz="4400" dirty="0">
                <a:latin typeface="Arial" pitchFamily="34" charset="0"/>
                <a:cs typeface="Arial" pitchFamily="34" charset="0"/>
              </a:rPr>
              <a:t>Hamid </a:t>
            </a:r>
            <a:r>
              <a:rPr lang="en-US" sz="4400" dirty="0" err="1">
                <a:latin typeface="Arial" pitchFamily="34" charset="0"/>
                <a:cs typeface="Arial" pitchFamily="34" charset="0"/>
              </a:rPr>
              <a:t>Salehi</a:t>
            </a:r>
            <a:r>
              <a:rPr lang="en-US" sz="4400" dirty="0">
                <a:latin typeface="Arial" pitchFamily="34" charset="0"/>
                <a:cs typeface="Arial" pitchFamily="34" charset="0"/>
              </a:rPr>
              <a:t> </a:t>
            </a:r>
            <a:r>
              <a:rPr lang="en-US" sz="4400" dirty="0" err="1">
                <a:latin typeface="Arial" pitchFamily="34" charset="0"/>
                <a:cs typeface="Arial" pitchFamily="34" charset="0"/>
              </a:rPr>
              <a:t>Shahrabi</a:t>
            </a:r>
            <a:r>
              <a:rPr lang="en-US" sz="4000" dirty="0" smtClean="0"/>
              <a:t>, Iran </a:t>
            </a:r>
            <a:r>
              <a:rPr lang="en-US" sz="4000" dirty="0"/>
              <a:t>Water Resources Management Company, hamidsalehi2007@gmail.com</a:t>
            </a:r>
            <a:endParaRPr lang="en-IN" sz="4000" dirty="0"/>
          </a:p>
        </p:txBody>
      </p:sp>
      <p:sp>
        <p:nvSpPr>
          <p:cNvPr id="9" name="Rectangle 8"/>
          <p:cNvSpPr/>
          <p:nvPr/>
        </p:nvSpPr>
        <p:spPr>
          <a:xfrm>
            <a:off x="432776" y="8298806"/>
            <a:ext cx="29327911" cy="311794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15105" tIns="57552" rIns="115105" bIns="57552" numCol="2" spcCol="906336" rtlCol="0" anchor="ctr"/>
          <a:lstStyle/>
          <a:p>
            <a:r>
              <a:rPr lang="en-US" sz="3800" b="1" dirty="0" smtClean="0">
                <a:latin typeface="Arial" panose="020B0604020202020204" pitchFamily="34" charset="0"/>
                <a:cs typeface="Arial" panose="020B0604020202020204" pitchFamily="34" charset="0"/>
              </a:rPr>
              <a:t>Abstract</a:t>
            </a:r>
          </a:p>
          <a:p>
            <a:endParaRPr lang="en-US" sz="3800" dirty="0" smtClean="0">
              <a:solidFill>
                <a:schemeClr val="accent3"/>
              </a:solidFill>
              <a:latin typeface="Arial" pitchFamily="34" charset="0"/>
              <a:cs typeface="Arial" pitchFamily="34" charset="0"/>
            </a:endParaRPr>
          </a:p>
          <a:p>
            <a:pPr algn="just" fontAlgn="t"/>
            <a:r>
              <a:rPr lang="en-US" sz="2400" dirty="0" smtClean="0">
                <a:latin typeface="Arial" panose="020B0604020202020204" pitchFamily="34" charset="0"/>
                <a:cs typeface="Arial" panose="020B0604020202020204" pitchFamily="34" charset="0"/>
              </a:rPr>
              <a:t>  the </a:t>
            </a:r>
            <a:r>
              <a:rPr lang="en-US" sz="2400" dirty="0">
                <a:latin typeface="Arial" panose="020B0604020202020204" pitchFamily="34" charset="0"/>
                <a:cs typeface="Arial" panose="020B0604020202020204" pitchFamily="34" charset="0"/>
              </a:rPr>
              <a:t>aim of this study was to make a method to map flooding-prone areas along with introducing a novel method for rating them. With the aid of this method, new areas would be identified using geological and topographic maps and the data can be used for decision making and prioritization by Multi-spectral satellite imagery.</a:t>
            </a:r>
          </a:p>
          <a:p>
            <a:pPr algn="just" fontAlgn="t"/>
            <a:r>
              <a:rPr lang="en-US" sz="2400" dirty="0" smtClean="0">
                <a:latin typeface="Arial" panose="020B0604020202020204" pitchFamily="34" charset="0"/>
                <a:cs typeface="Arial" panose="020B0604020202020204" pitchFamily="34" charset="0"/>
              </a:rPr>
              <a:t>  The </a:t>
            </a:r>
            <a:r>
              <a:rPr lang="en-US" sz="2400" dirty="0">
                <a:latin typeface="Arial" panose="020B0604020202020204" pitchFamily="34" charset="0"/>
                <a:cs typeface="Arial" panose="020B0604020202020204" pitchFamily="34" charset="0"/>
              </a:rPr>
              <a:t>first step in the development and operation of new flooding projects considering </a:t>
            </a:r>
            <a:r>
              <a:rPr lang="en-US" sz="2400" dirty="0">
                <a:latin typeface="Arial" panose="020B0604020202020204" pitchFamily="34" charset="0"/>
                <a:cs typeface="Arial" panose="020B0604020202020204" pitchFamily="34" charset="0"/>
                <a:hlinkClick r:id="rId3"/>
              </a:rPr>
              <a:t>artificial recharge </a:t>
            </a:r>
            <a:r>
              <a:rPr lang="en-US" sz="2400" dirty="0">
                <a:latin typeface="Arial" panose="020B0604020202020204" pitchFamily="34" charset="0"/>
                <a:cs typeface="Arial" panose="020B0604020202020204" pitchFamily="34" charset="0"/>
              </a:rPr>
              <a:t>is the identification of susceptible and prone areas. It is evident that in the Quaternary deposits, alluvial fan which is consisted of upper basin and coarse alluvium has a special potential for Flooding. It is worthwhile to remind that in order to identify the alluvial fan in the Quaternary deposits, geological, topographic, slope and aspect maps should be used.</a:t>
            </a:r>
          </a:p>
          <a:p>
            <a:pPr algn="just" fontAlgn="t"/>
            <a:r>
              <a:rPr lang="en-US" sz="2400" dirty="0" smtClean="0">
                <a:latin typeface="Arial" panose="020B0604020202020204" pitchFamily="34" charset="0"/>
                <a:cs typeface="Arial" panose="020B0604020202020204" pitchFamily="34" charset="0"/>
              </a:rPr>
              <a:t>  Multi-spectral </a:t>
            </a:r>
            <a:r>
              <a:rPr lang="en-US" sz="2400" dirty="0">
                <a:latin typeface="Arial" panose="020B0604020202020204" pitchFamily="34" charset="0"/>
                <a:cs typeface="Arial" panose="020B0604020202020204" pitchFamily="34" charset="0"/>
              </a:rPr>
              <a:t>satellite images not only share spatial data and alluvial fan areas, but also provide a broad descriptive information. This kind of information can be used for classifying in terms of alluvial fan priority for flooding. Therefore, considering this attitude, alluvial fans are considered as the unit of studying for Flooding and aquifer management. In order to choose the type of false color images, various combinations of multi-spectral satellite images were created according to minimum correlation between bands. However, based on the objectives of this project, the band combination of 1, 4, 7, or RGB 741, was found suitable for interpretation. This combination of false color has some benefits. For instance, the vegetation and water colors in the image appear the same as their original color. Moreover, soil and rock specifications would be more apparent due to the existence of the 7 band in the color combinations. Besides, in the visual interpretation of images, the interpreter is able to map easily the boundary of alluvial fans according to the pattern and shape of them. In other words, the Interpreter can consider the agricultural lands and urban areas while separating the units on the satellite images. Thus, the upstream of those quaternary sediments with potential water resources and no agricultural activities would be identified. </a:t>
            </a:r>
          </a:p>
          <a:p>
            <a:pPr algn="just" fontAlgn="t"/>
            <a:r>
              <a:rPr lang="en-US" sz="2400" dirty="0" smtClean="0">
                <a:latin typeface="Arial" panose="020B0604020202020204" pitchFamily="34" charset="0"/>
                <a:cs typeface="Arial" panose="020B0604020202020204" pitchFamily="34" charset="0"/>
              </a:rPr>
              <a:t>  In </a:t>
            </a:r>
            <a:r>
              <a:rPr lang="en-US" sz="2400" dirty="0">
                <a:latin typeface="Arial" panose="020B0604020202020204" pitchFamily="34" charset="0"/>
                <a:cs typeface="Arial" panose="020B0604020202020204" pitchFamily="34" charset="0"/>
              </a:rPr>
              <a:t>essence, the aim of this study was to investigate 21 parameters for identifying the flooding-prone areas in the alluvial fans of Iran. As a result, 2450 points of studied areas (with a 9640000 ha area) were found susceptible to flooding. </a:t>
            </a:r>
          </a:p>
          <a:p>
            <a:pPr algn="just"/>
            <a:r>
              <a:rPr lang="en-US" sz="2400" dirty="0">
                <a:latin typeface="Arial" panose="020B0604020202020204" pitchFamily="34" charset="0"/>
                <a:cs typeface="Arial" panose="020B0604020202020204" pitchFamily="34" charset="0"/>
              </a:rPr>
              <a:t> </a:t>
            </a:r>
          </a:p>
          <a:p>
            <a:pPr algn="just" fontAlgn="t"/>
            <a:r>
              <a:rPr lang="en-US" sz="2800" b="1" dirty="0">
                <a:latin typeface="Arial" panose="020B0604020202020204" pitchFamily="34" charset="0"/>
                <a:cs typeface="Arial" panose="020B0604020202020204" pitchFamily="34" charset="0"/>
              </a:rPr>
              <a:t>Keywords</a:t>
            </a:r>
            <a:r>
              <a:rPr lang="en-US" sz="2400" dirty="0">
                <a:latin typeface="Arial" panose="020B0604020202020204" pitchFamily="34" charset="0"/>
                <a:cs typeface="Arial" panose="020B0604020202020204" pitchFamily="34" charset="0"/>
              </a:rPr>
              <a:t>— Flood mapping, Flood management, Satellite images, GIS</a:t>
            </a:r>
            <a:r>
              <a:rPr lang="en-US" sz="2400" dirty="0" smtClean="0">
                <a:latin typeface="Arial" panose="020B0604020202020204" pitchFamily="34" charset="0"/>
                <a:cs typeface="Arial" panose="020B0604020202020204" pitchFamily="34" charset="0"/>
              </a:rPr>
              <a:t>.</a:t>
            </a:r>
            <a:endParaRPr lang="fr-FR" sz="5700" dirty="0" smtClean="0">
              <a:solidFill>
                <a:schemeClr val="accent3"/>
              </a:solidFill>
              <a:latin typeface="Arial" pitchFamily="34" charset="0"/>
              <a:cs typeface="Arial" pitchFamily="34" charset="0"/>
            </a:endParaRPr>
          </a:p>
          <a:p>
            <a:pPr algn="just"/>
            <a:endParaRPr lang="fr-FR" sz="5700" b="1" dirty="0" smtClean="0">
              <a:solidFill>
                <a:schemeClr val="accent3"/>
              </a:solidFill>
              <a:latin typeface="Arial" pitchFamily="34" charset="0"/>
              <a:cs typeface="Arial" pitchFamily="34" charset="0"/>
            </a:endParaRPr>
          </a:p>
          <a:p>
            <a:pPr algn="just"/>
            <a:endParaRPr lang="fr-FR" sz="5700" b="1" dirty="0" smtClean="0">
              <a:solidFill>
                <a:schemeClr val="accent3"/>
              </a:solidFill>
              <a:latin typeface="Arial" pitchFamily="34" charset="0"/>
              <a:cs typeface="Arial" pitchFamily="34" charset="0"/>
            </a:endParaRPr>
          </a:p>
          <a:p>
            <a:pPr algn="just"/>
            <a:endParaRPr lang="fr-FR" sz="5700" b="1" dirty="0" smtClean="0">
              <a:solidFill>
                <a:schemeClr val="accent3"/>
              </a:solidFill>
              <a:latin typeface="Arial" pitchFamily="34" charset="0"/>
              <a:cs typeface="Arial" pitchFamily="34" charset="0"/>
            </a:endParaRPr>
          </a:p>
          <a:p>
            <a:pPr algn="just"/>
            <a:r>
              <a:rPr lang="en-GB" sz="3800" b="1" dirty="0">
                <a:latin typeface="Arial" panose="020B0604020202020204" pitchFamily="34" charset="0"/>
                <a:cs typeface="Arial" panose="020B0604020202020204" pitchFamily="34" charset="0"/>
              </a:rPr>
              <a:t>Introduction</a:t>
            </a:r>
          </a:p>
          <a:p>
            <a:pPr algn="just"/>
            <a:endParaRPr lang="en-GB" sz="3800" b="1" dirty="0" smtClean="0">
              <a:solidFill>
                <a:schemeClr val="accent3"/>
              </a:solidFill>
              <a:latin typeface="Arial" pitchFamily="34" charset="0"/>
              <a:cs typeface="Arial" pitchFamily="34" charset="0"/>
            </a:endParaRPr>
          </a:p>
          <a:p>
            <a:pPr marL="571500" lvl="0" indent="-571500" algn="just" fontAlgn="base">
              <a:buFont typeface="+mj-lt"/>
              <a:buAutoNum type="romanUcPeriod"/>
            </a:pPr>
            <a:r>
              <a:rPr lang="en-US" sz="3200" b="1" dirty="0" smtClean="0">
                <a:latin typeface="Arial" panose="020B0604020202020204" pitchFamily="34" charset="0"/>
                <a:cs typeface="Arial" panose="020B0604020202020204" pitchFamily="34" charset="0"/>
              </a:rPr>
              <a:t>Methodology</a:t>
            </a:r>
          </a:p>
          <a:p>
            <a:pPr lvl="0" algn="just" fontAlgn="base"/>
            <a:endParaRPr lang="en-US" sz="2400" b="1" dirty="0">
              <a:latin typeface="Arial" panose="020B0604020202020204" pitchFamily="34" charset="0"/>
              <a:cs typeface="Arial" panose="020B0604020202020204" pitchFamily="34" charset="0"/>
            </a:endParaRPr>
          </a:p>
          <a:p>
            <a:pPr algn="just" fontAlgn="t"/>
            <a:r>
              <a:rPr lang="en-US" sz="2400" dirty="0" smtClean="0">
                <a:latin typeface="Arial" panose="020B0604020202020204" pitchFamily="34" charset="0"/>
                <a:cs typeface="Arial" panose="020B0604020202020204" pitchFamily="34" charset="0"/>
              </a:rPr>
              <a:t>  Using </a:t>
            </a:r>
            <a:r>
              <a:rPr lang="en-US" sz="2400" dirty="0">
                <a:latin typeface="Arial" panose="020B0604020202020204" pitchFamily="34" charset="0"/>
                <a:cs typeface="Arial" panose="020B0604020202020204" pitchFamily="34" charset="0"/>
              </a:rPr>
              <a:t>satellite images and geographic information systems as a cheap source for determining flooding prone areas and mapping them in the shortest time is the purpose of this study. We have described the steps and a summary of research methodology in the following</a:t>
            </a:r>
          </a:p>
          <a:p>
            <a:pPr algn="just"/>
            <a:endParaRPr lang="fr-FR" sz="3500" dirty="0">
              <a:solidFill>
                <a:schemeClr val="accent3"/>
              </a:solidFill>
              <a:latin typeface="Arial" pitchFamily="34" charset="0"/>
              <a:cs typeface="Arial" pitchFamily="34" charset="0"/>
            </a:endParaRPr>
          </a:p>
          <a:p>
            <a:pPr marL="571500" lvl="0" indent="-571500" algn="just" fontAlgn="base">
              <a:buFont typeface="+mj-lt"/>
              <a:buAutoNum type="romanUcPeriod" startAt="2"/>
            </a:pPr>
            <a:r>
              <a:rPr lang="en-US" sz="3200" b="1" dirty="0">
                <a:latin typeface="Arial" panose="020B0604020202020204" pitchFamily="34" charset="0"/>
                <a:cs typeface="Arial" panose="020B0604020202020204" pitchFamily="34" charset="0"/>
              </a:rPr>
              <a:t>Case study</a:t>
            </a:r>
          </a:p>
          <a:p>
            <a:pPr lvl="0" algn="just" fontAlgn="base"/>
            <a:endParaRPr lang="en-US" sz="3200" b="1" dirty="0">
              <a:latin typeface="Arial" panose="020B0604020202020204" pitchFamily="34" charset="0"/>
              <a:cs typeface="Arial" panose="020B0604020202020204" pitchFamily="34" charset="0"/>
            </a:endParaRPr>
          </a:p>
          <a:p>
            <a:pPr algn="just" fontAlgn="t"/>
            <a:r>
              <a:rPr lang="en-US" sz="2400" dirty="0" smtClean="0">
                <a:latin typeface="Arial" panose="020B0604020202020204" pitchFamily="34" charset="0"/>
                <a:cs typeface="Arial" panose="020B0604020202020204" pitchFamily="34" charset="0"/>
              </a:rPr>
              <a:t>  Iran </a:t>
            </a:r>
            <a:r>
              <a:rPr lang="en-US" sz="2400" dirty="0">
                <a:latin typeface="Arial" panose="020B0604020202020204" pitchFamily="34" charset="0"/>
                <a:cs typeface="Arial" panose="020B0604020202020204" pitchFamily="34" charset="0"/>
              </a:rPr>
              <a:t>country as The Studied area that covers over 1,648,195 Km2 is located in Middle East. Iran is located 44° to 64 ° east longitudes and 25 °  to 40 ° north latitude. Iran region is one of dry parts of World with water scarcity for agricultural purposes which is showed in fig1.</a:t>
            </a:r>
          </a:p>
          <a:p>
            <a:pPr lvl="0" algn="just" fontAlgn="base"/>
            <a:endParaRPr lang="en-US" sz="2400" b="1" dirty="0" smtClean="0">
              <a:latin typeface="Arial" panose="020B0604020202020204" pitchFamily="34" charset="0"/>
              <a:cs typeface="Arial" panose="020B0604020202020204" pitchFamily="34" charset="0"/>
            </a:endParaRPr>
          </a:p>
          <a:p>
            <a:pPr algn="just" fontAlgn="base"/>
            <a:endParaRPr lang="en-US" sz="3200" b="1" dirty="0" smtClean="0">
              <a:latin typeface="Arial" panose="020B0604020202020204" pitchFamily="34" charset="0"/>
              <a:cs typeface="Arial" panose="020B0604020202020204" pitchFamily="34" charset="0"/>
            </a:endParaRPr>
          </a:p>
          <a:p>
            <a:pPr algn="just" fontAlgn="base"/>
            <a:endParaRPr lang="en-US" sz="3200" b="1" dirty="0">
              <a:latin typeface="Arial" panose="020B0604020202020204" pitchFamily="34" charset="0"/>
              <a:cs typeface="Arial" panose="020B0604020202020204" pitchFamily="34" charset="0"/>
            </a:endParaRPr>
          </a:p>
          <a:p>
            <a:pPr algn="just" fontAlgn="base"/>
            <a:endParaRPr lang="en-US" sz="3200" b="1" dirty="0" smtClean="0">
              <a:latin typeface="Arial" panose="020B0604020202020204" pitchFamily="34" charset="0"/>
              <a:cs typeface="Arial" panose="020B0604020202020204" pitchFamily="34" charset="0"/>
            </a:endParaRPr>
          </a:p>
          <a:p>
            <a:pPr algn="just" fontAlgn="base"/>
            <a:endParaRPr lang="en-US" sz="3200" b="1" dirty="0">
              <a:latin typeface="Arial" panose="020B0604020202020204" pitchFamily="34" charset="0"/>
              <a:cs typeface="Arial" panose="020B0604020202020204" pitchFamily="34" charset="0"/>
            </a:endParaRPr>
          </a:p>
          <a:p>
            <a:pPr algn="just" fontAlgn="base"/>
            <a:endParaRPr lang="en-US" sz="3200" b="1" dirty="0" smtClean="0">
              <a:latin typeface="Arial" panose="020B0604020202020204" pitchFamily="34" charset="0"/>
              <a:cs typeface="Arial" panose="020B0604020202020204" pitchFamily="34" charset="0"/>
            </a:endParaRPr>
          </a:p>
          <a:p>
            <a:pPr algn="just" fontAlgn="base"/>
            <a:endParaRPr lang="en-US" sz="3200" b="1" dirty="0">
              <a:latin typeface="Arial" panose="020B0604020202020204" pitchFamily="34" charset="0"/>
              <a:cs typeface="Arial" panose="020B0604020202020204" pitchFamily="34" charset="0"/>
            </a:endParaRPr>
          </a:p>
          <a:p>
            <a:pPr algn="just" fontAlgn="base"/>
            <a:endParaRPr lang="en-US" sz="3200" b="1" dirty="0" smtClean="0">
              <a:latin typeface="Arial" panose="020B0604020202020204" pitchFamily="34" charset="0"/>
              <a:cs typeface="Arial" panose="020B0604020202020204" pitchFamily="34" charset="0"/>
            </a:endParaRPr>
          </a:p>
          <a:p>
            <a:pPr algn="just" fontAlgn="base"/>
            <a:endParaRPr lang="en-US" sz="3200" b="1" dirty="0">
              <a:latin typeface="Arial" panose="020B0604020202020204" pitchFamily="34" charset="0"/>
              <a:cs typeface="Arial" panose="020B0604020202020204" pitchFamily="34" charset="0"/>
            </a:endParaRPr>
          </a:p>
          <a:p>
            <a:pPr algn="just" fontAlgn="base"/>
            <a:endParaRPr lang="en-US" sz="3200" b="1" dirty="0" smtClean="0">
              <a:latin typeface="Arial" panose="020B0604020202020204" pitchFamily="34" charset="0"/>
              <a:cs typeface="Arial" panose="020B0604020202020204" pitchFamily="34" charset="0"/>
            </a:endParaRPr>
          </a:p>
          <a:p>
            <a:pPr algn="just" fontAlgn="base"/>
            <a:endParaRPr lang="en-US" sz="3200" b="1" dirty="0">
              <a:latin typeface="Arial" panose="020B0604020202020204" pitchFamily="34" charset="0"/>
              <a:cs typeface="Arial" panose="020B0604020202020204" pitchFamily="34" charset="0"/>
            </a:endParaRPr>
          </a:p>
          <a:p>
            <a:pPr algn="just" fontAlgn="base"/>
            <a:endParaRPr lang="en-US" sz="3200" b="1" dirty="0" smtClean="0">
              <a:latin typeface="Arial" panose="020B0604020202020204" pitchFamily="34" charset="0"/>
              <a:cs typeface="Arial" panose="020B0604020202020204" pitchFamily="34" charset="0"/>
            </a:endParaRPr>
          </a:p>
          <a:p>
            <a:pPr algn="just" fontAlgn="base"/>
            <a:endParaRPr lang="en-US" sz="3200" b="1" dirty="0">
              <a:latin typeface="Arial" panose="020B0604020202020204" pitchFamily="34" charset="0"/>
              <a:cs typeface="Arial" panose="020B0604020202020204" pitchFamily="34" charset="0"/>
            </a:endParaRPr>
          </a:p>
          <a:p>
            <a:pPr algn="just" fontAlgn="base"/>
            <a:endParaRPr lang="en-US" sz="3200" b="1" dirty="0" smtClean="0">
              <a:latin typeface="Arial" panose="020B0604020202020204" pitchFamily="34" charset="0"/>
              <a:cs typeface="Arial" panose="020B0604020202020204" pitchFamily="34" charset="0"/>
            </a:endParaRPr>
          </a:p>
          <a:p>
            <a:pPr algn="just" fontAlgn="base"/>
            <a:endParaRPr lang="en-US" sz="3200" b="1" dirty="0">
              <a:latin typeface="Arial" panose="020B0604020202020204" pitchFamily="34" charset="0"/>
              <a:cs typeface="Arial" panose="020B0604020202020204" pitchFamily="34" charset="0"/>
            </a:endParaRPr>
          </a:p>
          <a:p>
            <a:pPr algn="just" fontAlgn="base"/>
            <a:endParaRPr lang="en-US" sz="3200" b="1" dirty="0" smtClean="0">
              <a:latin typeface="Arial" panose="020B0604020202020204" pitchFamily="34" charset="0"/>
              <a:cs typeface="Arial" panose="020B0604020202020204" pitchFamily="34" charset="0"/>
            </a:endParaRPr>
          </a:p>
          <a:p>
            <a:pPr algn="just" fontAlgn="base"/>
            <a:endParaRPr lang="en-US" sz="3200" b="1" dirty="0">
              <a:latin typeface="Arial" panose="020B0604020202020204" pitchFamily="34" charset="0"/>
              <a:cs typeface="Arial" panose="020B0604020202020204" pitchFamily="34" charset="0"/>
            </a:endParaRPr>
          </a:p>
          <a:p>
            <a:pPr algn="just" fontAlgn="base"/>
            <a:endParaRPr lang="en-US" sz="3200" b="1" dirty="0" smtClean="0">
              <a:latin typeface="Arial" panose="020B0604020202020204" pitchFamily="34" charset="0"/>
              <a:cs typeface="Arial" panose="020B0604020202020204" pitchFamily="34" charset="0"/>
            </a:endParaRPr>
          </a:p>
          <a:p>
            <a:pPr algn="just" fontAlgn="base"/>
            <a:endParaRPr lang="en-US" sz="3200" b="1" dirty="0">
              <a:latin typeface="Arial" panose="020B0604020202020204" pitchFamily="34" charset="0"/>
              <a:cs typeface="Arial" panose="020B0604020202020204" pitchFamily="34" charset="0"/>
            </a:endParaRPr>
          </a:p>
          <a:p>
            <a:pPr algn="just" fontAlgn="base"/>
            <a:endParaRPr lang="en-US" sz="3200" b="1" dirty="0" smtClean="0">
              <a:latin typeface="Arial" panose="020B0604020202020204" pitchFamily="34" charset="0"/>
              <a:cs typeface="Arial" panose="020B0604020202020204" pitchFamily="34" charset="0"/>
            </a:endParaRPr>
          </a:p>
          <a:p>
            <a:pPr algn="just" fontAlgn="base"/>
            <a:endParaRPr lang="en-US" sz="3200" b="1" dirty="0">
              <a:latin typeface="Arial" panose="020B0604020202020204" pitchFamily="34" charset="0"/>
              <a:cs typeface="Arial" panose="020B0604020202020204" pitchFamily="34" charset="0"/>
            </a:endParaRPr>
          </a:p>
          <a:p>
            <a:pPr algn="just" fontAlgn="base"/>
            <a:endParaRPr lang="en-US" sz="3200" b="1" dirty="0" smtClean="0">
              <a:latin typeface="Arial" panose="020B0604020202020204" pitchFamily="34" charset="0"/>
              <a:cs typeface="Arial" panose="020B0604020202020204" pitchFamily="34" charset="0"/>
            </a:endParaRPr>
          </a:p>
          <a:p>
            <a:pPr algn="just" fontAlgn="base"/>
            <a:endParaRPr lang="en-US" sz="3200" b="1" dirty="0">
              <a:latin typeface="Arial" panose="020B0604020202020204" pitchFamily="34" charset="0"/>
              <a:cs typeface="Arial" panose="020B0604020202020204" pitchFamily="34" charset="0"/>
            </a:endParaRPr>
          </a:p>
          <a:p>
            <a:pPr algn="just" fontAlgn="base"/>
            <a:endParaRPr lang="en-US" sz="3200" b="1" dirty="0" smtClean="0">
              <a:latin typeface="Arial" panose="020B0604020202020204" pitchFamily="34" charset="0"/>
              <a:cs typeface="Arial" panose="020B0604020202020204" pitchFamily="34" charset="0"/>
            </a:endParaRPr>
          </a:p>
          <a:p>
            <a:pPr algn="just" fontAlgn="base"/>
            <a:endParaRPr lang="en-US" sz="3200" b="1" dirty="0" smtClean="0">
              <a:latin typeface="Arial" panose="020B0604020202020204" pitchFamily="34" charset="0"/>
              <a:cs typeface="Arial" panose="020B0604020202020204" pitchFamily="34" charset="0"/>
            </a:endParaRPr>
          </a:p>
          <a:p>
            <a:pPr marL="571500" indent="-571500" algn="just" fontAlgn="base">
              <a:buFont typeface="+mj-lt"/>
              <a:buAutoNum type="romanUcPeriod" startAt="3"/>
            </a:pPr>
            <a:r>
              <a:rPr lang="en-US" sz="3200" b="1" dirty="0" smtClean="0">
                <a:latin typeface="Arial" panose="020B0604020202020204" pitchFamily="34" charset="0"/>
                <a:cs typeface="Arial" panose="020B0604020202020204" pitchFamily="34" charset="0"/>
              </a:rPr>
              <a:t>Results </a:t>
            </a:r>
            <a:r>
              <a:rPr lang="en-US" sz="3200" b="1" dirty="0">
                <a:latin typeface="Arial" panose="020B0604020202020204" pitchFamily="34" charset="0"/>
                <a:cs typeface="Arial" panose="020B0604020202020204" pitchFamily="34" charset="0"/>
              </a:rPr>
              <a:t>and </a:t>
            </a:r>
            <a:r>
              <a:rPr lang="en-US" sz="3200" b="1" dirty="0" smtClean="0">
                <a:latin typeface="Arial" panose="020B0604020202020204" pitchFamily="34" charset="0"/>
                <a:cs typeface="Arial" panose="020B0604020202020204" pitchFamily="34" charset="0"/>
              </a:rPr>
              <a:t>discussion</a:t>
            </a:r>
          </a:p>
          <a:p>
            <a:pPr algn="just" fontAlgn="base"/>
            <a:endParaRPr lang="en-US" sz="3200" b="1" dirty="0">
              <a:latin typeface="Arial" panose="020B0604020202020204" pitchFamily="34" charset="0"/>
              <a:cs typeface="Arial" panose="020B0604020202020204" pitchFamily="34" charset="0"/>
            </a:endParaRPr>
          </a:p>
          <a:p>
            <a:pPr algn="just" fontAlgn="t"/>
            <a:r>
              <a:rPr lang="en-US" sz="2400" dirty="0">
                <a:latin typeface="Arial" panose="020B0604020202020204" pitchFamily="34" charset="0"/>
                <a:cs typeface="Arial" panose="020B0604020202020204" pitchFamily="34" charset="0"/>
              </a:rPr>
              <a:t> Considering the extensive range of study and work scale (1:250000), It is evident that identifying appropriate locations for water prone flooding areas and aquifer management would take a considerable time. If we have used other methods, we could not investigate the results in a short time.</a:t>
            </a:r>
          </a:p>
          <a:p>
            <a:pPr algn="just"/>
            <a:r>
              <a:rPr lang="en-US" sz="2400" dirty="0">
                <a:latin typeface="Arial" panose="020B0604020202020204" pitchFamily="34" charset="0"/>
                <a:cs typeface="Arial" panose="020B0604020202020204" pitchFamily="34" charset="0"/>
              </a:rPr>
              <a:t> Therefore, it seems that the used method which is based on visual interpretation of satellite imagery and deployment of digital data in GIS is considered as a fast and reliable method. In addition to the quickly procedure for mapping the flooding prone areas, some investigation also are done on the successful projects. They indicate that the mentioned method is reliable. In this initial stage, all talents for flooding and aquifer management are identified and they are mapped. We also have prepared the characteristics of alluvial fan which contains about ten parameters for each of them through interpretation of satellite images.  Flood Area locations along the upstream catchment area and runoff coefficient was transferred to the database In order to estimate the amount of flood in each unit. Total area of each vegetation and land use sites (especially agriculture) which are obtained in the interpretation of satellite images also were identified. In essence, the aim of this study was to investigate 21 parameters for identifying the flooding-prone areas in the alluvial fans of Iran. As a result, 1450 points of studied areas (with a 9640000 ha area) were found susceptible to flooding. That is shown in fig.2</a:t>
            </a:r>
          </a:p>
          <a:p>
            <a:pPr algn="just"/>
            <a:endParaRPr lang="en-US" sz="2400" dirty="0">
              <a:latin typeface="Arial" panose="020B0604020202020204" pitchFamily="34" charset="0"/>
              <a:cs typeface="Arial" panose="020B0604020202020204" pitchFamily="34" charset="0"/>
            </a:endParaRPr>
          </a:p>
          <a:p>
            <a:pPr algn="just"/>
            <a:endParaRPr lang="en-US" sz="2400" dirty="0">
              <a:latin typeface="Arial" panose="020B0604020202020204" pitchFamily="34" charset="0"/>
              <a:cs typeface="Arial" panose="020B0604020202020204" pitchFamily="34" charset="0"/>
            </a:endParaRPr>
          </a:p>
          <a:p>
            <a:pPr algn="just"/>
            <a:endParaRPr lang="en-US" sz="3600" dirty="0" smtClean="0"/>
          </a:p>
          <a:p>
            <a:pPr algn="just"/>
            <a:endParaRPr lang="en-US" sz="3600" dirty="0" smtClean="0"/>
          </a:p>
          <a:p>
            <a:pPr algn="just"/>
            <a:endParaRPr lang="en-US" sz="3600" dirty="0"/>
          </a:p>
          <a:p>
            <a:pPr algn="just"/>
            <a:endParaRPr lang="en-US" sz="3600" dirty="0" smtClean="0"/>
          </a:p>
          <a:p>
            <a:pPr algn="just"/>
            <a:endParaRPr lang="en-US" sz="3600" dirty="0"/>
          </a:p>
          <a:p>
            <a:pPr algn="just"/>
            <a:endParaRPr lang="en-US" sz="3600" dirty="0" smtClean="0"/>
          </a:p>
          <a:p>
            <a:pPr algn="just"/>
            <a:endParaRPr lang="en-US" sz="3600" dirty="0"/>
          </a:p>
          <a:p>
            <a:pPr algn="just"/>
            <a:endParaRPr lang="en-US" sz="3600" dirty="0" smtClean="0"/>
          </a:p>
          <a:p>
            <a:pPr algn="just"/>
            <a:endParaRPr lang="en-US" sz="3600" dirty="0"/>
          </a:p>
          <a:p>
            <a:pPr algn="just"/>
            <a:endParaRPr lang="en-US" sz="3600" dirty="0" smtClean="0"/>
          </a:p>
          <a:p>
            <a:pPr algn="just"/>
            <a:endParaRPr lang="en-US" sz="3600" dirty="0"/>
          </a:p>
          <a:p>
            <a:pPr algn="just"/>
            <a:endParaRPr lang="en-US" sz="3600" dirty="0" smtClean="0"/>
          </a:p>
          <a:p>
            <a:pPr algn="just"/>
            <a:endParaRPr lang="en-US" sz="3600" dirty="0"/>
          </a:p>
          <a:p>
            <a:pPr algn="just"/>
            <a:endParaRPr lang="en-US" sz="3600" dirty="0" smtClean="0"/>
          </a:p>
          <a:p>
            <a:pPr algn="just"/>
            <a:endParaRPr lang="en-US" sz="3600" dirty="0"/>
          </a:p>
          <a:p>
            <a:pPr algn="just"/>
            <a:endParaRPr lang="en-US" sz="3600" dirty="0" smtClean="0"/>
          </a:p>
          <a:p>
            <a:pPr algn="just"/>
            <a:endParaRPr lang="en-US" sz="3600" dirty="0" smtClean="0"/>
          </a:p>
          <a:p>
            <a:pPr algn="just"/>
            <a:endParaRPr lang="en-US" sz="2400" dirty="0">
              <a:latin typeface="Arial" panose="020B0604020202020204" pitchFamily="34" charset="0"/>
              <a:cs typeface="Arial" panose="020B0604020202020204" pitchFamily="34" charset="0"/>
            </a:endParaRPr>
          </a:p>
          <a:p>
            <a:pPr algn="just"/>
            <a:endParaRPr lang="en-US" sz="2400" dirty="0">
              <a:latin typeface="Arial" panose="020B0604020202020204" pitchFamily="34" charset="0"/>
              <a:cs typeface="Arial" panose="020B0604020202020204" pitchFamily="34" charset="0"/>
            </a:endParaRPr>
          </a:p>
          <a:p>
            <a:pPr algn="just" fontAlgn="t"/>
            <a:endParaRPr lang="en-US" sz="2400" dirty="0" smtClean="0">
              <a:latin typeface="Arial" panose="020B0604020202020204" pitchFamily="34" charset="0"/>
              <a:cs typeface="Arial" panose="020B0604020202020204" pitchFamily="34" charset="0"/>
            </a:endParaRPr>
          </a:p>
          <a:p>
            <a:pPr algn="just" fontAlgn="t"/>
            <a:endParaRPr lang="en-US" sz="2400" dirty="0">
              <a:latin typeface="Arial" panose="020B0604020202020204" pitchFamily="34" charset="0"/>
              <a:cs typeface="Arial" panose="020B0604020202020204" pitchFamily="34" charset="0"/>
            </a:endParaRPr>
          </a:p>
          <a:p>
            <a:pPr algn="just" fontAlgn="t"/>
            <a:endParaRPr lang="en-US" sz="2400" dirty="0" smtClean="0">
              <a:latin typeface="Arial" panose="020B0604020202020204" pitchFamily="34" charset="0"/>
              <a:cs typeface="Arial" panose="020B0604020202020204" pitchFamily="34" charset="0"/>
            </a:endParaRPr>
          </a:p>
          <a:p>
            <a:pPr algn="just" fontAlgn="t"/>
            <a:endParaRPr lang="en-US" sz="2400" dirty="0">
              <a:latin typeface="Arial" panose="020B0604020202020204" pitchFamily="34" charset="0"/>
              <a:cs typeface="Arial" panose="020B0604020202020204" pitchFamily="34" charset="0"/>
            </a:endParaRPr>
          </a:p>
          <a:p>
            <a:pPr algn="just" fontAlgn="t"/>
            <a:r>
              <a:rPr lang="en-US" sz="2400" dirty="0" smtClean="0">
                <a:latin typeface="Arial" panose="020B0604020202020204" pitchFamily="34" charset="0"/>
                <a:cs typeface="Arial" panose="020B0604020202020204" pitchFamily="34" charset="0"/>
              </a:rPr>
              <a:t>Prioritization </a:t>
            </a:r>
            <a:r>
              <a:rPr lang="en-US" sz="2400" dirty="0">
                <a:latin typeface="Arial" panose="020B0604020202020204" pitchFamily="34" charset="0"/>
                <a:cs typeface="Arial" panose="020B0604020202020204" pitchFamily="34" charset="0"/>
              </a:rPr>
              <a:t>criteria for determining Flooding prone areas and the aquifer management</a:t>
            </a:r>
          </a:p>
          <a:p>
            <a:pPr algn="just" fontAlgn="t"/>
            <a:r>
              <a:rPr lang="en-US" sz="2400" dirty="0">
                <a:latin typeface="Arial" panose="020B0604020202020204" pitchFamily="34" charset="0"/>
                <a:cs typeface="Arial" panose="020B0604020202020204" pitchFamily="34" charset="0"/>
              </a:rPr>
              <a:t>   With the terms of existing data in the database, the parameters in the decision phase are prioritized into the main and tributary.</a:t>
            </a:r>
          </a:p>
          <a:p>
            <a:pPr algn="just" fontAlgn="t"/>
            <a:r>
              <a:rPr lang="en-US" sz="2400" dirty="0">
                <a:latin typeface="Arial" panose="020B0604020202020204" pitchFamily="34" charset="0"/>
                <a:cs typeface="Arial" panose="020B0604020202020204" pitchFamily="34" charset="0"/>
              </a:rPr>
              <a:t>The main parameters in determining the appropriate Flooding prone areas</a:t>
            </a:r>
          </a:p>
          <a:p>
            <a:r>
              <a:rPr lang="en-US" sz="2400" dirty="0" smtClean="0">
                <a:latin typeface="Arial" panose="020B0604020202020204" pitchFamily="34" charset="0"/>
                <a:cs typeface="Arial" panose="020B0604020202020204" pitchFamily="34" charset="0"/>
              </a:rPr>
              <a:t>These parameters include: </a:t>
            </a:r>
            <a:br>
              <a:rPr lang="en-US" sz="2400" dirty="0" smtClean="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A: There are alluvial fan or alluvial deposits and deposits coarse </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B</a:t>
            </a:r>
            <a:r>
              <a:rPr lang="en-US" sz="2400" dirty="0" smtClean="0">
                <a:latin typeface="Arial" panose="020B0604020202020204" pitchFamily="34" charset="0"/>
                <a:cs typeface="Arial" panose="020B0604020202020204" pitchFamily="34" charset="0"/>
              </a:rPr>
              <a:t>: slope </a:t>
            </a:r>
            <a:r>
              <a:rPr lang="en-US" sz="2400" dirty="0">
                <a:latin typeface="Arial" panose="020B0604020202020204" pitchFamily="34" charset="0"/>
                <a:cs typeface="Arial" panose="020B0604020202020204" pitchFamily="34" charset="0"/>
              </a:rPr>
              <a:t>and limitations of it</a:t>
            </a:r>
            <a:br>
              <a:rPr lang="en-US" sz="2400" dirty="0">
                <a:latin typeface="Arial" panose="020B0604020202020204" pitchFamily="34" charset="0"/>
                <a:cs typeface="Arial" panose="020B0604020202020204" pitchFamily="34" charset="0"/>
              </a:rPr>
            </a:br>
            <a:r>
              <a:rPr lang="en-US" sz="2400" dirty="0" smtClean="0">
                <a:latin typeface="Arial" panose="020B0604020202020204" pitchFamily="34" charset="0"/>
                <a:cs typeface="Arial" panose="020B0604020202020204" pitchFamily="34" charset="0"/>
              </a:rPr>
              <a:t>C: The distance from the villages or village boundary </a:t>
            </a:r>
          </a:p>
          <a:p>
            <a:pPr algn="just"/>
            <a:endParaRPr lang="en-US" sz="2400" dirty="0" smtClean="0">
              <a:latin typeface="Arial" panose="020B0604020202020204" pitchFamily="34" charset="0"/>
              <a:cs typeface="Arial" panose="020B0604020202020204" pitchFamily="34" charset="0"/>
            </a:endParaRPr>
          </a:p>
          <a:p>
            <a:pPr algn="just"/>
            <a:endParaRPr lang="en-US" sz="2400" dirty="0" smtClean="0">
              <a:latin typeface="Arial" panose="020B0604020202020204" pitchFamily="34" charset="0"/>
              <a:cs typeface="Arial" panose="020B0604020202020204" pitchFamily="34" charset="0"/>
            </a:endParaRPr>
          </a:p>
          <a:p>
            <a:pPr lvl="0" algn="just" fontAlgn="base"/>
            <a:endParaRPr lang="en-US" sz="3800" b="1" dirty="0" smtClean="0">
              <a:latin typeface="Arial" panose="020B0604020202020204" pitchFamily="34" charset="0"/>
              <a:cs typeface="Arial" panose="020B0604020202020204" pitchFamily="34" charset="0"/>
            </a:endParaRPr>
          </a:p>
          <a:p>
            <a:pPr lvl="0" algn="just" fontAlgn="base"/>
            <a:r>
              <a:rPr lang="en-US" sz="3800" b="1" dirty="0" smtClean="0">
                <a:latin typeface="Arial" panose="020B0604020202020204" pitchFamily="34" charset="0"/>
                <a:cs typeface="Arial" panose="020B0604020202020204" pitchFamily="34" charset="0"/>
              </a:rPr>
              <a:t>Conclusion</a:t>
            </a:r>
          </a:p>
          <a:p>
            <a:pPr lvl="0" algn="just" fontAlgn="base"/>
            <a:endParaRPr lang="en-US" sz="3800" b="1" dirty="0">
              <a:latin typeface="Arial" panose="020B0604020202020204" pitchFamily="34" charset="0"/>
              <a:cs typeface="Arial" panose="020B0604020202020204" pitchFamily="34" charset="0"/>
            </a:endParaRPr>
          </a:p>
          <a:p>
            <a:pPr algn="just" fontAlgn="t"/>
            <a:r>
              <a:rPr lang="en-US" sz="2400" dirty="0" smtClean="0">
                <a:latin typeface="Arial" panose="020B0604020202020204" pitchFamily="34" charset="0"/>
                <a:cs typeface="Arial" panose="020B0604020202020204" pitchFamily="34" charset="0"/>
              </a:rPr>
              <a:t>  The </a:t>
            </a:r>
            <a:r>
              <a:rPr lang="en-US" sz="2400" dirty="0">
                <a:latin typeface="Arial" panose="020B0604020202020204" pitchFamily="34" charset="0"/>
                <a:cs typeface="Arial" panose="020B0604020202020204" pitchFamily="34" charset="0"/>
              </a:rPr>
              <a:t>satellite images were </a:t>
            </a:r>
            <a:r>
              <a:rPr lang="en-US" sz="2400" dirty="0" err="1">
                <a:latin typeface="Arial" panose="020B0604020202020204" pitchFamily="34" charset="0"/>
                <a:cs typeface="Arial" panose="020B0604020202020204" pitchFamily="34" charset="0"/>
              </a:rPr>
              <a:t>georefrenced</a:t>
            </a:r>
            <a:r>
              <a:rPr lang="en-US" sz="2400" dirty="0">
                <a:latin typeface="Arial" panose="020B0604020202020204" pitchFamily="34" charset="0"/>
                <a:cs typeface="Arial" panose="020B0604020202020204" pitchFamily="34" charset="0"/>
              </a:rPr>
              <a:t> and their bands were combined together in order to identify the flooding areas and also preparing the slope layers,  distance from population centers , agricultural lands, distance from rivers and water resources layer based on the mentioned methods. We have found that almost 9640000 ha of the Quaternary deposits of the studied area (165000000ha) that is around 7.6% had the potential for flooding. By overlaying the prepared layers, we have identified the flooding prone areas; consequently about 4.7 % of the whole studied area addition to potential applicability is having the capability for operating flooding systems. </a:t>
            </a:r>
          </a:p>
          <a:p>
            <a:pPr algn="just" fontAlgn="t"/>
            <a:r>
              <a:rPr lang="en-US" sz="2400" dirty="0">
                <a:latin typeface="Arial" panose="020B0604020202020204" pitchFamily="34" charset="0"/>
                <a:cs typeface="Arial" panose="020B0604020202020204" pitchFamily="34" charset="0"/>
              </a:rPr>
              <a:t>The information provided on the maps has accuracy according to 1:100000 and 1:50000 scale.</a:t>
            </a:r>
          </a:p>
          <a:p>
            <a:pPr algn="just" fontAlgn="t"/>
            <a:r>
              <a:rPr lang="en-US" sz="2400" dirty="0">
                <a:latin typeface="Arial" panose="020B0604020202020204" pitchFamily="34" charset="0"/>
                <a:cs typeface="Arial" panose="020B0604020202020204" pitchFamily="34" charset="0"/>
              </a:rPr>
              <a:t>By operating these projects it would be possible to supply large amounts of water in the region. It is also presented the map positions with priority of projects implementation.</a:t>
            </a:r>
          </a:p>
          <a:p>
            <a:pPr algn="just"/>
            <a:endParaRPr lang="en-US" sz="2800" b="1" dirty="0" smtClean="0">
              <a:latin typeface="Arial" panose="020B0604020202020204" pitchFamily="34" charset="0"/>
              <a:cs typeface="Arial" panose="020B0604020202020204" pitchFamily="34" charset="0"/>
            </a:endParaRPr>
          </a:p>
          <a:p>
            <a:pPr algn="just"/>
            <a:r>
              <a:rPr lang="en-US" sz="2400" b="1" dirty="0" smtClean="0">
                <a:latin typeface="Arial" panose="020B0604020202020204" pitchFamily="34" charset="0"/>
                <a:cs typeface="Arial" panose="020B0604020202020204" pitchFamily="34" charset="0"/>
              </a:rPr>
              <a:t>References</a:t>
            </a:r>
            <a:endParaRPr lang="en-US" sz="2400" b="1" dirty="0">
              <a:latin typeface="Arial" panose="020B0604020202020204" pitchFamily="34" charset="0"/>
              <a:cs typeface="Arial" panose="020B0604020202020204" pitchFamily="34" charset="0"/>
            </a:endParaRPr>
          </a:p>
          <a:p>
            <a:pPr lvl="0" algn="just"/>
            <a:r>
              <a:rPr lang="en-US" sz="2000" dirty="0">
                <a:latin typeface="Arial" panose="020B0604020202020204" pitchFamily="34" charset="0"/>
                <a:cs typeface="Arial" panose="020B0604020202020204" pitchFamily="34" charset="0"/>
              </a:rPr>
              <a:t>Abdi </a:t>
            </a:r>
            <a:r>
              <a:rPr lang="en-US" sz="2000" dirty="0" err="1">
                <a:latin typeface="Arial" panose="020B0604020202020204" pitchFamily="34" charset="0"/>
                <a:cs typeface="Arial" panose="020B0604020202020204" pitchFamily="34" charset="0"/>
              </a:rPr>
              <a:t>parviz</a:t>
            </a:r>
            <a:r>
              <a:rPr lang="en-US" sz="2000" dirty="0">
                <a:latin typeface="Arial" panose="020B0604020202020204" pitchFamily="34" charset="0"/>
                <a:cs typeface="Arial" panose="020B0604020202020204" pitchFamily="34" charset="0"/>
              </a:rPr>
              <a:t>, Investigation of the geological characteristics of Quaternary deposits in order to determine the potential for artificial recharge of groundwater in </a:t>
            </a:r>
            <a:r>
              <a:rPr lang="en-US" sz="2000" dirty="0" err="1">
                <a:latin typeface="Arial" panose="020B0604020202020204" pitchFamily="34" charset="0"/>
                <a:cs typeface="Arial" panose="020B0604020202020204" pitchFamily="34" charset="0"/>
              </a:rPr>
              <a:t>Zanjan</a:t>
            </a:r>
            <a:r>
              <a:rPr lang="en-US" sz="2000" dirty="0">
                <a:latin typeface="Arial" panose="020B0604020202020204" pitchFamily="34" charset="0"/>
                <a:cs typeface="Arial" panose="020B0604020202020204" pitchFamily="34" charset="0"/>
              </a:rPr>
              <a:t> Plain,1999</a:t>
            </a:r>
          </a:p>
          <a:p>
            <a:pPr lvl="0" algn="just"/>
            <a:r>
              <a:rPr lang="en-US" sz="2000" dirty="0" err="1">
                <a:latin typeface="Arial" panose="020B0604020202020204" pitchFamily="34" charset="0"/>
                <a:cs typeface="Arial" panose="020B0604020202020204" pitchFamily="34" charset="0"/>
              </a:rPr>
              <a:t>Ghaioomian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parviz</a:t>
            </a:r>
            <a:r>
              <a:rPr lang="en-US" sz="2000" dirty="0">
                <a:latin typeface="Arial" panose="020B0604020202020204" pitchFamily="34" charset="0"/>
                <a:cs typeface="Arial" panose="020B0604020202020204" pitchFamily="34" charset="0"/>
              </a:rPr>
              <a:t>, Prioritizing the quaternary deposits for flooding, Soil Conservation and Watershed Management Research Institute, 2002</a:t>
            </a:r>
          </a:p>
          <a:p>
            <a:pPr lvl="0" algn="just"/>
            <a:r>
              <a:rPr lang="en-US" sz="2000" dirty="0" err="1">
                <a:latin typeface="Arial" panose="020B0604020202020204" pitchFamily="34" charset="0"/>
                <a:cs typeface="Arial" panose="020B0604020202020204" pitchFamily="34" charset="0"/>
              </a:rPr>
              <a:t>Sabinz</a:t>
            </a:r>
            <a:r>
              <a:rPr lang="en-US" sz="2000" dirty="0">
                <a:latin typeface="Arial" panose="020B0604020202020204" pitchFamily="34" charset="0"/>
                <a:cs typeface="Arial" panose="020B0604020202020204" pitchFamily="34" charset="0"/>
              </a:rPr>
              <a:t> JR. Floyd F., remote sensing, Second edition, New York, 1987</a:t>
            </a:r>
          </a:p>
          <a:p>
            <a:pPr lvl="0" algn="just"/>
            <a:r>
              <a:rPr lang="en-US" sz="2000" dirty="0">
                <a:latin typeface="Arial" panose="020B0604020202020204" pitchFamily="34" charset="0"/>
                <a:cs typeface="Arial" panose="020B0604020202020204" pitchFamily="34" charset="0"/>
              </a:rPr>
              <a:t>Soil Conservation and Watershed Management Research Institute, finding suitable locations for flooding,1380</a:t>
            </a:r>
          </a:p>
          <a:p>
            <a:pPr lvl="0" algn="just"/>
            <a:r>
              <a:rPr lang="en-US" sz="2000" dirty="0">
                <a:latin typeface="Arial" panose="020B0604020202020204" pitchFamily="34" charset="0"/>
                <a:cs typeface="Arial" panose="020B0604020202020204" pitchFamily="34" charset="0"/>
              </a:rPr>
              <a:t>Stan </a:t>
            </a:r>
            <a:r>
              <a:rPr lang="en-US" sz="2000" dirty="0" err="1">
                <a:latin typeface="Arial" panose="020B0604020202020204" pitchFamily="34" charset="0"/>
                <a:cs typeface="Arial" panose="020B0604020202020204" pitchFamily="34" charset="0"/>
              </a:rPr>
              <a:t>Aronoff</a:t>
            </a:r>
            <a:r>
              <a:rPr lang="en-US" sz="2000" dirty="0">
                <a:latin typeface="Arial" panose="020B0604020202020204" pitchFamily="34" charset="0"/>
                <a:cs typeface="Arial" panose="020B0604020202020204" pitchFamily="34" charset="0"/>
              </a:rPr>
              <a:t>, Geographic Information Systems: A Management Perspective,1993. </a:t>
            </a:r>
          </a:p>
          <a:p>
            <a:pPr algn="just"/>
            <a:endParaRPr lang="fr-FR" sz="2400" dirty="0">
              <a:latin typeface="Arial" panose="020B0604020202020204" pitchFamily="34" charset="0"/>
              <a:cs typeface="Arial" panose="020B0604020202020204" pitchFamily="34" charset="0"/>
            </a:endParaRPr>
          </a:p>
        </p:txBody>
      </p:sp>
      <p:pic>
        <p:nvPicPr>
          <p:cNvPr id="11" name="Picture 2"/>
          <p:cNvPicPr>
            <a:picLocks noChangeAspect="1" noChangeArrowheads="1"/>
          </p:cNvPicPr>
          <p:nvPr/>
        </p:nvPicPr>
        <p:blipFill>
          <a:blip r:embed="rId2" cstate="print"/>
          <a:srcRect l="44398" b="93110"/>
          <a:stretch>
            <a:fillRect/>
          </a:stretch>
        </p:blipFill>
        <p:spPr bwMode="auto">
          <a:xfrm>
            <a:off x="1" y="41952069"/>
            <a:ext cx="30279976" cy="856456"/>
          </a:xfrm>
          <a:prstGeom prst="rect">
            <a:avLst/>
          </a:prstGeom>
          <a:noFill/>
          <a:ln w="9525">
            <a:noFill/>
            <a:miter lim="800000"/>
            <a:headEnd/>
            <a:tailEnd/>
          </a:ln>
        </p:spPr>
      </p:pic>
      <p:cxnSp>
        <p:nvCxnSpPr>
          <p:cNvPr id="13" name="Connecteur droit 12"/>
          <p:cNvCxnSpPr/>
          <p:nvPr/>
        </p:nvCxnSpPr>
        <p:spPr>
          <a:xfrm>
            <a:off x="-125709" y="6210574"/>
            <a:ext cx="30564000" cy="0"/>
          </a:xfrm>
          <a:prstGeom prst="line">
            <a:avLst/>
          </a:prstGeom>
          <a:ln w="76200"/>
        </p:spPr>
        <p:style>
          <a:lnRef idx="1">
            <a:schemeClr val="accent1"/>
          </a:lnRef>
          <a:fillRef idx="0">
            <a:schemeClr val="accent1"/>
          </a:fillRef>
          <a:effectRef idx="0">
            <a:schemeClr val="accent1"/>
          </a:effectRef>
          <a:fontRef idx="minor">
            <a:schemeClr val="tx1"/>
          </a:fontRef>
        </p:style>
      </p:cxnSp>
      <p:grpSp>
        <p:nvGrpSpPr>
          <p:cNvPr id="15" name="Groupe 14"/>
          <p:cNvGrpSpPr/>
          <p:nvPr/>
        </p:nvGrpSpPr>
        <p:grpSpPr>
          <a:xfrm>
            <a:off x="15399527" y="15787638"/>
            <a:ext cx="14361160" cy="10530751"/>
            <a:chOff x="360215" y="17642210"/>
            <a:chExt cx="11953328" cy="8856984"/>
          </a:xfrm>
        </p:grpSpPr>
        <p:sp>
          <p:nvSpPr>
            <p:cNvPr id="7" name="Rectangle 6"/>
            <p:cNvSpPr/>
            <p:nvPr/>
          </p:nvSpPr>
          <p:spPr>
            <a:xfrm>
              <a:off x="360215" y="18362290"/>
              <a:ext cx="11953328" cy="8136904"/>
            </a:xfrm>
            <a:prstGeom prst="rect">
              <a:avLst/>
            </a:prstGeom>
            <a:solidFill>
              <a:schemeClr val="tx2">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accent2"/>
                </a:solidFill>
              </a:endParaRPr>
            </a:p>
          </p:txBody>
        </p:sp>
        <p:sp>
          <p:nvSpPr>
            <p:cNvPr id="10" name="Rectangle 9"/>
            <p:cNvSpPr/>
            <p:nvPr/>
          </p:nvSpPr>
          <p:spPr>
            <a:xfrm>
              <a:off x="360215" y="17642210"/>
              <a:ext cx="11953328" cy="648072"/>
            </a:xfrm>
            <a:prstGeom prst="rect">
              <a:avLst/>
            </a:prstGeom>
            <a:solidFill>
              <a:schemeClr val="tx2">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t"/>
              <a:r>
                <a:rPr lang="en-US" sz="2000" b="1" i="1" dirty="0">
                  <a:latin typeface="Arial" panose="020B0604020202020204" pitchFamily="34" charset="0"/>
                  <a:cs typeface="Arial" panose="020B0604020202020204" pitchFamily="34" charset="0"/>
                </a:rPr>
                <a:t>Figure2- the identified prone areas for flooding</a:t>
              </a:r>
              <a:endParaRPr lang="en-US" sz="2000" i="1" dirty="0">
                <a:latin typeface="Arial" panose="020B0604020202020204" pitchFamily="34" charset="0"/>
                <a:cs typeface="Arial" panose="020B0604020202020204" pitchFamily="34" charset="0"/>
              </a:endParaRPr>
            </a:p>
          </p:txBody>
        </p:sp>
      </p:grpSp>
      <p:cxnSp>
        <p:nvCxnSpPr>
          <p:cNvPr id="23" name="Connecteur droit 22"/>
          <p:cNvCxnSpPr/>
          <p:nvPr/>
        </p:nvCxnSpPr>
        <p:spPr>
          <a:xfrm>
            <a:off x="0" y="41710518"/>
            <a:ext cx="30564000" cy="0"/>
          </a:xfrm>
          <a:prstGeom prst="line">
            <a:avLst/>
          </a:prstGeom>
          <a:ln w="76200"/>
        </p:spPr>
        <p:style>
          <a:lnRef idx="1">
            <a:schemeClr val="accent1"/>
          </a:lnRef>
          <a:fillRef idx="0">
            <a:schemeClr val="accent1"/>
          </a:fillRef>
          <a:effectRef idx="0">
            <a:schemeClr val="accent1"/>
          </a:effectRef>
          <a:fontRef idx="minor">
            <a:schemeClr val="tx1"/>
          </a:fontRef>
        </p:style>
      </p:cxnSp>
      <p:grpSp>
        <p:nvGrpSpPr>
          <p:cNvPr id="22" name="Groupe 14"/>
          <p:cNvGrpSpPr/>
          <p:nvPr/>
        </p:nvGrpSpPr>
        <p:grpSpPr>
          <a:xfrm>
            <a:off x="432776" y="28245022"/>
            <a:ext cx="14361160" cy="10530751"/>
            <a:chOff x="360215" y="17642210"/>
            <a:chExt cx="11953328" cy="8856984"/>
          </a:xfrm>
        </p:grpSpPr>
        <p:sp>
          <p:nvSpPr>
            <p:cNvPr id="24" name="Rectangle 23"/>
            <p:cNvSpPr/>
            <p:nvPr/>
          </p:nvSpPr>
          <p:spPr>
            <a:xfrm>
              <a:off x="360215" y="18362290"/>
              <a:ext cx="11953328" cy="8136904"/>
            </a:xfrm>
            <a:prstGeom prst="rect">
              <a:avLst/>
            </a:prstGeom>
            <a:solidFill>
              <a:schemeClr val="tx2">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accent2"/>
                </a:solidFill>
              </a:endParaRPr>
            </a:p>
          </p:txBody>
        </p:sp>
        <p:sp>
          <p:nvSpPr>
            <p:cNvPr id="25" name="Rectangle 24"/>
            <p:cNvSpPr/>
            <p:nvPr/>
          </p:nvSpPr>
          <p:spPr>
            <a:xfrm>
              <a:off x="360215" y="17642210"/>
              <a:ext cx="11953328" cy="648072"/>
            </a:xfrm>
            <a:prstGeom prst="rect">
              <a:avLst/>
            </a:prstGeom>
            <a:solidFill>
              <a:schemeClr val="tx2">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t"/>
              <a:r>
                <a:rPr lang="en-US" sz="2000" i="1" dirty="0">
                  <a:latin typeface="Arial" panose="020B0604020202020204" pitchFamily="34" charset="0"/>
                  <a:cs typeface="Arial" panose="020B0604020202020204" pitchFamily="34" charset="0"/>
                </a:rPr>
                <a:t>Figure1- the project map</a:t>
              </a:r>
            </a:p>
          </p:txBody>
        </p:sp>
      </p:grpSp>
      <p:pic>
        <p:nvPicPr>
          <p:cNvPr id="19" name="Picture 18"/>
          <p:cNvPicPr>
            <a:picLocks noGrp="1" noChangeAspect="1" noChangeArrowheads="1"/>
          </p:cNvPicPr>
          <p:nvPr/>
        </p:nvPicPr>
        <p:blipFill>
          <a:blip r:embed="rId4" cstate="print"/>
          <a:srcRect/>
          <a:stretch>
            <a:fillRect/>
          </a:stretch>
        </p:blipFill>
        <p:spPr bwMode="auto">
          <a:xfrm>
            <a:off x="17156211" y="16799732"/>
            <a:ext cx="11161240" cy="9355214"/>
          </a:xfrm>
          <a:prstGeom prst="rect">
            <a:avLst/>
          </a:prstGeom>
          <a:noFill/>
          <a:ln w="9525">
            <a:noFill/>
            <a:miter lim="800000"/>
            <a:headEnd/>
            <a:tailEnd/>
          </a:ln>
          <a:effectLst/>
        </p:spPr>
      </p:pic>
      <p:pic>
        <p:nvPicPr>
          <p:cNvPr id="20" name="Picture 19"/>
          <p:cNvPicPr/>
          <p:nvPr/>
        </p:nvPicPr>
        <p:blipFill>
          <a:blip r:embed="rId5"/>
          <a:srcRect/>
          <a:stretch>
            <a:fillRect/>
          </a:stretch>
        </p:blipFill>
        <p:spPr bwMode="auto">
          <a:xfrm>
            <a:off x="2682603" y="29257114"/>
            <a:ext cx="9793088" cy="937153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ICID2015">
      <a:dk1>
        <a:srgbClr val="3996C1"/>
      </a:dk1>
      <a:lt1>
        <a:srgbClr val="007146"/>
      </a:lt1>
      <a:dk2>
        <a:srgbClr val="94C120"/>
      </a:dk2>
      <a:lt2>
        <a:srgbClr val="02290C"/>
      </a:lt2>
      <a:accent1>
        <a:srgbClr val="007146"/>
      </a:accent1>
      <a:accent2>
        <a:srgbClr val="080808"/>
      </a:accent2>
      <a:accent3>
        <a:srgbClr val="080808"/>
      </a:accent3>
      <a:accent4>
        <a:srgbClr val="080808"/>
      </a:accent4>
      <a:accent5>
        <a:srgbClr val="FFFFFF"/>
      </a:accent5>
      <a:accent6>
        <a:srgbClr val="FFFFFF"/>
      </a:accent6>
      <a:hlink>
        <a:srgbClr val="080808"/>
      </a:hlink>
      <a:folHlink>
        <a:srgbClr val="08080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210</TotalTime>
  <Words>126</Words>
  <Application>Microsoft Office PowerPoint</Application>
  <PresentationFormat>Custom</PresentationFormat>
  <Paragraphs>100</Paragraphs>
  <Slides>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Thème Office</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AFEID</dc:creator>
  <cp:lastModifiedBy>User</cp:lastModifiedBy>
  <cp:revision>25</cp:revision>
  <dcterms:created xsi:type="dcterms:W3CDTF">2015-04-22T13:30:26Z</dcterms:created>
  <dcterms:modified xsi:type="dcterms:W3CDTF">2015-09-25T15:03:55Z</dcterms:modified>
</cp:coreProperties>
</file>