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7" r:id="rId2"/>
    <p:sldId id="256" r:id="rId3"/>
    <p:sldId id="263" r:id="rId4"/>
    <p:sldId id="266" r:id="rId5"/>
    <p:sldId id="258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3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BEE16-373F-4A9F-A969-E6BBA9F316EB}" type="datetimeFigureOut">
              <a:rPr lang="fr-FR" smtClean="0"/>
              <a:pPr/>
              <a:t>08/09/2015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57A84-2C33-40A2-97D2-6E9189690E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4521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57A84-2C33-40A2-97D2-6E9189690ECC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57A84-2C33-40A2-97D2-6E9189690ECC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57A84-2C33-40A2-97D2-6E9189690ECC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57A84-2C33-40A2-97D2-6E9189690ECC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57A84-2C33-40A2-97D2-6E9189690ECC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57A84-2C33-40A2-97D2-6E9189690ECC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BEC7-6FCE-41DB-B3B8-917614DD1CA8}" type="datetime1">
              <a:rPr lang="fr-FR" smtClean="0"/>
              <a:pPr/>
              <a:t>08/09/2015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ICID2015 - NAME OF THE SESSION OR THE WORKSHOP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46F2-39C5-4704-A3B1-1E3179D06B78}" type="datetime1">
              <a:rPr lang="fr-FR" smtClean="0"/>
              <a:pPr/>
              <a:t>08/09/2015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ICID2015 - NAME OF THE SESSION OR THE WORKSHOP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D32E-93ED-4B9F-9DB9-EE6B6B8085AD}" type="datetime1">
              <a:rPr lang="fr-FR" smtClean="0"/>
              <a:pPr/>
              <a:t>08/09/2015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ICID2015 - NAME OF THE SESSION OR THE WORKSHOP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50D9-CAF0-420E-AFEA-7CDB1D1988D9}" type="datetime1">
              <a:rPr lang="fr-FR" smtClean="0"/>
              <a:pPr/>
              <a:t>08/09/2015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ICID2015 - NAME OF THE SESSION OR THE WORKSHOP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628F0-A790-4DFA-8FB7-2ABC2314B925}" type="datetime1">
              <a:rPr lang="fr-FR" smtClean="0"/>
              <a:pPr/>
              <a:t>08/09/2015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ICID2015 - NAME OF THE SESSION OR THE WORKSHOP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28BED-6EC4-46A0-8947-C99D35A0AA0B}" type="datetime1">
              <a:rPr lang="fr-FR" smtClean="0"/>
              <a:pPr/>
              <a:t>08/09/2015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ICID2015 - NAME OF THE SESSION OR THE WORKSHOP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83E8-3B8F-4ED5-A5FB-BF741093484C}" type="datetime1">
              <a:rPr lang="fr-FR" smtClean="0"/>
              <a:pPr/>
              <a:t>08/09/2015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ICID2015 - NAME OF THE SESSION OR THE WORKSHOP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E198-02CF-4379-9BC7-373661DBEDB6}" type="datetime1">
              <a:rPr lang="fr-FR" smtClean="0"/>
              <a:pPr/>
              <a:t>08/09/2015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ICID2015 - NAME OF THE SESSION OR THE WORKSHOP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01075-F322-40E7-B77C-663A43290309}" type="datetime1">
              <a:rPr lang="fr-FR" smtClean="0"/>
              <a:pPr/>
              <a:t>08/09/2015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ICID2015 - NAME OF THE SESSION OR THE WORKSHOP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2413-8382-4885-8482-DD276C096BB5}" type="datetime1">
              <a:rPr lang="fr-FR" smtClean="0"/>
              <a:pPr/>
              <a:t>08/09/2015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ICID2015 - NAME OF THE SESSION OR THE WORKSHOP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5990-C439-4469-8487-CD67C545A401}" type="datetime1">
              <a:rPr lang="fr-FR" smtClean="0"/>
              <a:pPr/>
              <a:t>08/09/2015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ICID2015 - NAME OF THE SESSION OR THE WORKSHOP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3C2CD-8C84-458E-B4CB-FB78464A61BA}" type="datetime1">
              <a:rPr lang="fr-FR" smtClean="0"/>
              <a:pPr/>
              <a:t>08/09/2015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ICID2015 - NAME OF THE SESSION OR THE WORKSHOP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caroline.coulon@irstea.fr" TargetMode="External"/><Relationship Id="rId3" Type="http://schemas.openxmlformats.org/officeDocument/2006/relationships/image" Target="../media/image1.png"/><Relationship Id="rId7" Type="http://schemas.openxmlformats.org/officeDocument/2006/relationships/hyperlink" Target="mailto:platfor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cid2015.sciencesconf.org/resource/page/id/29" TargetMode="External"/><Relationship Id="rId5" Type="http://schemas.openxmlformats.org/officeDocument/2006/relationships/hyperlink" Target="http://icid2015.sciencesconf.org/conference/icid2015/pages/Call_for_Paper_26th_ICID_ERC_Round_Table_REUSE_v2015_vENG.pdf" TargetMode="External"/><Relationship Id="rId4" Type="http://schemas.openxmlformats.org/officeDocument/2006/relationships/image" Target="../media/image2.jpeg"/><Relationship Id="rId9" Type="http://schemas.openxmlformats.org/officeDocument/2006/relationships/hyperlink" Target="mailto:nicolas.condom@ecofilae.f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4398" b="93110"/>
          <a:stretch>
            <a:fillRect/>
          </a:stretch>
        </p:blipFill>
        <p:spPr bwMode="auto">
          <a:xfrm>
            <a:off x="0" y="6596656"/>
            <a:ext cx="9144000" cy="26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820472" y="6597352"/>
            <a:ext cx="323528" cy="260648"/>
          </a:xfrm>
        </p:spPr>
        <p:txBody>
          <a:bodyPr/>
          <a:lstStyle/>
          <a:p>
            <a:fld id="{CF4668DC-857F-487D-BFFA-8C0CA5037977}" type="slidenum">
              <a:rPr lang="fr-BE" b="1" smtClean="0">
                <a:solidFill>
                  <a:schemeClr val="accent2"/>
                </a:solidFill>
              </a:rPr>
              <a:pPr/>
              <a:t>1</a:t>
            </a:fld>
            <a:endParaRPr lang="fr-BE" b="1" dirty="0">
              <a:solidFill>
                <a:schemeClr val="accent2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0" y="6597352"/>
            <a:ext cx="7092280" cy="260648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2"/>
                </a:solidFill>
              </a:rPr>
              <a:t>MULTI STAKEHOLDERS ROUNDTABLE : </a:t>
            </a:r>
            <a:r>
              <a:rPr lang="en-US" b="1" dirty="0" smtClean="0">
                <a:solidFill>
                  <a:schemeClr val="accent2"/>
                </a:solidFill>
              </a:rPr>
              <a:t>WASTE WATER REUSE, TIME FOR SOLUTIONS </a:t>
            </a:r>
            <a:endParaRPr lang="fr-BE" b="1" dirty="0">
              <a:solidFill>
                <a:schemeClr val="accent2"/>
              </a:solidFill>
            </a:endParaRPr>
          </a:p>
        </p:txBody>
      </p:sp>
      <p:pic>
        <p:nvPicPr>
          <p:cNvPr id="9" name="Image 8" descr="Logo_ICID2015_Vertic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1475656" cy="1362143"/>
          </a:xfrm>
          <a:prstGeom prst="rect">
            <a:avLst/>
          </a:prstGeom>
        </p:spPr>
      </p:pic>
      <p:sp>
        <p:nvSpPr>
          <p:cNvPr id="11" name="Titre 10"/>
          <p:cNvSpPr>
            <a:spLocks noGrp="1"/>
          </p:cNvSpPr>
          <p:nvPr>
            <p:ph type="ctrTitle"/>
          </p:nvPr>
        </p:nvSpPr>
        <p:spPr>
          <a:xfrm>
            <a:off x="1691680" y="0"/>
            <a:ext cx="7452320" cy="1470025"/>
          </a:xfrm>
        </p:spPr>
        <p:txBody>
          <a:bodyPr/>
          <a:lstStyle/>
          <a:p>
            <a:r>
              <a:rPr lang="fr-FR" b="1" dirty="0" smtClean="0">
                <a:latin typeface="+mn-lt"/>
              </a:rPr>
              <a:t>Note to </a:t>
            </a:r>
            <a:r>
              <a:rPr lang="fr-FR" b="1" dirty="0" err="1" smtClean="0">
                <a:latin typeface="+mn-lt"/>
              </a:rPr>
              <a:t>authors</a:t>
            </a:r>
            <a:endParaRPr lang="fr-FR" b="1" dirty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5656" y="1196752"/>
            <a:ext cx="7668048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72480" y="1484784"/>
            <a:ext cx="9071224" cy="5516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2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Dear </a:t>
            </a:r>
            <a:r>
              <a:rPr lang="en-US" sz="12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Author</a:t>
            </a:r>
            <a:r>
              <a:rPr lang="en-US" sz="12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,</a:t>
            </a:r>
          </a:p>
          <a:p>
            <a:pPr>
              <a:spcBef>
                <a:spcPts val="300"/>
              </a:spcBef>
            </a:pPr>
            <a:endParaRPr lang="fr-FR" sz="12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300"/>
              </a:spcBef>
            </a:pPr>
            <a:r>
              <a:rPr lang="en-US" sz="12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We would be very pleased to welcome you in Montpellier for this side event.</a:t>
            </a:r>
            <a:endParaRPr lang="fr-FR" sz="12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300"/>
              </a:spcBef>
            </a:pPr>
            <a:r>
              <a:rPr lang="en-US" sz="12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We firmly believe we need to learn from experience to build a framework that can be adapted to different types of water </a:t>
            </a:r>
            <a:r>
              <a:rPr lang="en-US" sz="12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reuse (different sources </a:t>
            </a:r>
            <a:r>
              <a:rPr lang="en-US" sz="120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of water </a:t>
            </a:r>
            <a:r>
              <a:rPr lang="en-US" sz="12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and </a:t>
            </a:r>
            <a:r>
              <a:rPr lang="en-US" sz="1200" dirty="0" err="1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biosolids</a:t>
            </a:r>
            <a:r>
              <a:rPr lang="en-US" sz="12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)</a:t>
            </a:r>
          </a:p>
          <a:p>
            <a:pPr>
              <a:spcBef>
                <a:spcPts val="300"/>
              </a:spcBef>
            </a:pPr>
            <a:r>
              <a:rPr lang="en-US" sz="12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We </a:t>
            </a:r>
            <a:r>
              <a:rPr lang="en-US" sz="12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have three hours to share our experience, discuss, and select promising ideas.</a:t>
            </a:r>
            <a:endParaRPr lang="fr-FR" sz="12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300"/>
              </a:spcBef>
            </a:pPr>
            <a:r>
              <a:rPr lang="en-US" sz="12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We believe the key to success is sharing the widest possible range of experience, which can only be achieved if everyone is brief.</a:t>
            </a:r>
            <a:endParaRPr lang="fr-FR" sz="12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300"/>
              </a:spcBef>
            </a:pPr>
            <a:endParaRPr lang="en-US" sz="1200" dirty="0" smtClean="0">
              <a:solidFill>
                <a:schemeClr val="accent4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300"/>
              </a:spcBef>
            </a:pPr>
            <a:r>
              <a:rPr lang="en-US" sz="12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You </a:t>
            </a:r>
            <a:r>
              <a:rPr lang="en-US" sz="12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have between 5 and 10 minutes to answer one (or both) of the following questions based on your experience: </a:t>
            </a:r>
            <a:endParaRPr lang="en-US" sz="1200" dirty="0" smtClean="0">
              <a:solidFill>
                <a:schemeClr val="accent4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300"/>
              </a:spcBef>
            </a:pPr>
            <a:endParaRPr lang="fr-FR" sz="12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  <a:p>
            <a:pPr lvl="0">
              <a:spcBef>
                <a:spcPts val="300"/>
              </a:spcBef>
            </a:pPr>
            <a:r>
              <a:rPr lang="en-US" sz="1200" b="1" dirty="0">
                <a:solidFill>
                  <a:srgbClr val="0070C0"/>
                </a:solidFill>
              </a:rPr>
              <a:t>Which are the best practices, </a:t>
            </a:r>
            <a:r>
              <a:rPr lang="en-US" sz="1200" b="1" dirty="0" smtClean="0">
                <a:solidFill>
                  <a:srgbClr val="0070C0"/>
                </a:solidFill>
              </a:rPr>
              <a:t>technologies, methodologies and institutional framework </a:t>
            </a:r>
            <a:r>
              <a:rPr lang="en-US" sz="1200" b="1" dirty="0">
                <a:solidFill>
                  <a:srgbClr val="0070C0"/>
                </a:solidFill>
              </a:rPr>
              <a:t>to create effective, safe and cost effective water reuse chains?</a:t>
            </a:r>
            <a:endParaRPr lang="fr-FR" sz="1200" b="1" dirty="0">
              <a:solidFill>
                <a:srgbClr val="0070C0"/>
              </a:solidFill>
            </a:endParaRPr>
          </a:p>
          <a:p>
            <a:pPr>
              <a:spcBef>
                <a:spcPts val="300"/>
              </a:spcBef>
            </a:pPr>
            <a:r>
              <a:rPr lang="fr-FR" sz="12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and/or</a:t>
            </a:r>
          </a:p>
          <a:p>
            <a:pPr lvl="0">
              <a:spcBef>
                <a:spcPts val="300"/>
              </a:spcBef>
            </a:pPr>
            <a:r>
              <a:rPr lang="en-US" sz="1200" b="1" dirty="0">
                <a:solidFill>
                  <a:srgbClr val="0070C0"/>
                </a:solidFill>
              </a:rPr>
              <a:t>Can we successfully reuse raw or low treated waste water?   </a:t>
            </a:r>
            <a:endParaRPr lang="fr-FR" sz="1200" b="1" dirty="0">
              <a:solidFill>
                <a:srgbClr val="0070C0"/>
              </a:solidFill>
            </a:endParaRPr>
          </a:p>
          <a:p>
            <a:pPr>
              <a:spcBef>
                <a:spcPts val="300"/>
              </a:spcBef>
            </a:pPr>
            <a:endParaRPr lang="en-US" sz="1200" dirty="0" smtClean="0">
              <a:solidFill>
                <a:schemeClr val="accent4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300"/>
              </a:spcBef>
            </a:pPr>
            <a:r>
              <a:rPr lang="en-US" sz="12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Would </a:t>
            </a:r>
            <a:r>
              <a:rPr lang="en-US" sz="12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you like to take part? If so, please follow these instructions:</a:t>
            </a:r>
            <a:endParaRPr lang="fr-FR" sz="12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  <a:p>
            <a:pPr marL="171450" lvl="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Read the note on the presentation of the side event (</a:t>
            </a:r>
            <a:r>
              <a:rPr lang="en-US" sz="1200" dirty="0">
                <a:solidFill>
                  <a:schemeClr val="accent4">
                    <a:lumMod val="50000"/>
                    <a:lumOff val="50000"/>
                  </a:schemeClr>
                </a:solidFill>
                <a:hlinkClick r:id="rId5"/>
              </a:rPr>
              <a:t>EN</a:t>
            </a:r>
            <a:r>
              <a:rPr lang="en-US" sz="12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)</a:t>
            </a:r>
            <a:endParaRPr lang="fr-FR" sz="12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  <a:p>
            <a:pPr marL="171450" lvl="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Please use the template, don’t write out the whole presentation, but give concrete examples. (Slide 4 is an example)</a:t>
            </a:r>
            <a:endParaRPr lang="fr-FR" sz="12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  <a:p>
            <a:pPr marL="171450" lvl="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Submit your presentation via </a:t>
            </a:r>
            <a:r>
              <a:rPr lang="en-US" sz="1200" dirty="0">
                <a:solidFill>
                  <a:schemeClr val="accent4">
                    <a:lumMod val="50000"/>
                    <a:lumOff val="50000"/>
                  </a:schemeClr>
                </a:solidFill>
                <a:hlinkClick r:id="rId6"/>
              </a:rPr>
              <a:t>the </a:t>
            </a:r>
            <a:r>
              <a:rPr lang="en-US" sz="1200" dirty="0">
                <a:solidFill>
                  <a:schemeClr val="accent4">
                    <a:lumMod val="50000"/>
                    <a:lumOff val="50000"/>
                  </a:schemeClr>
                </a:solidFill>
                <a:hlinkClick r:id="rId7"/>
              </a:rPr>
              <a:t>platform</a:t>
            </a:r>
            <a:r>
              <a:rPr lang="en-GB" sz="1200" dirty="0">
                <a:solidFill>
                  <a:schemeClr val="accent4">
                    <a:lumMod val="50000"/>
                    <a:lumOff val="50000"/>
                  </a:schemeClr>
                </a:solidFill>
                <a:hlinkClick r:id="rId6"/>
              </a:rPr>
              <a:t> </a:t>
            </a:r>
            <a:r>
              <a:rPr lang="en-US" sz="12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or email it to </a:t>
            </a:r>
            <a:r>
              <a:rPr lang="en-US" sz="1200" dirty="0">
                <a:solidFill>
                  <a:schemeClr val="accent4">
                    <a:lumMod val="50000"/>
                    <a:lumOff val="50000"/>
                  </a:schemeClr>
                </a:solidFill>
                <a:hlinkClick r:id="rId8"/>
              </a:rPr>
              <a:t>caroline.coulon@irstea.fr</a:t>
            </a:r>
            <a:endParaRPr lang="fr-FR" sz="12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We will acknowledge receipt of your</a:t>
            </a:r>
            <a:r>
              <a:rPr lang="fr-FR" sz="12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  </a:t>
            </a:r>
            <a:r>
              <a:rPr lang="en-US" sz="12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contribution</a:t>
            </a:r>
            <a:endParaRPr lang="fr-FR" sz="12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300"/>
              </a:spcBef>
            </a:pPr>
            <a:r>
              <a:rPr lang="en-US" sz="12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Thanks in advance for your collaboration, and we look forward to seeing you soon.</a:t>
            </a:r>
            <a:endParaRPr lang="fr-FR" sz="12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300"/>
              </a:spcBef>
            </a:pPr>
            <a:endParaRPr lang="en-US" sz="1200" dirty="0" smtClean="0">
              <a:solidFill>
                <a:schemeClr val="accent4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300"/>
              </a:spcBef>
            </a:pPr>
            <a:r>
              <a:rPr lang="en-US" sz="1200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Nicolas </a:t>
            </a:r>
            <a:r>
              <a:rPr lang="en-US" sz="12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Condom (PhD), vice chairman (</a:t>
            </a:r>
            <a:r>
              <a:rPr lang="en-US" sz="1200" dirty="0">
                <a:solidFill>
                  <a:schemeClr val="accent4">
                    <a:lumMod val="50000"/>
                    <a:lumOff val="50000"/>
                  </a:schemeClr>
                </a:solidFill>
                <a:hlinkClick r:id="rId9"/>
              </a:rPr>
              <a:t>nicolas.condom@ecofilae.fr</a:t>
            </a:r>
            <a:r>
              <a:rPr lang="en-US" sz="12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accent4">
                    <a:lumMod val="50000"/>
                    <a:lumOff val="50000"/>
                  </a:schemeClr>
                </a:solidFill>
              </a:rPr>
              <a:t>Samia</a:t>
            </a:r>
            <a:r>
              <a:rPr lang="en-US" sz="12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 El </a:t>
            </a:r>
            <a:r>
              <a:rPr lang="en-US" sz="1200" dirty="0" err="1">
                <a:solidFill>
                  <a:schemeClr val="accent4">
                    <a:lumMod val="50000"/>
                    <a:lumOff val="50000"/>
                  </a:schemeClr>
                </a:solidFill>
              </a:rPr>
              <a:t>Gendy</a:t>
            </a:r>
            <a:r>
              <a:rPr lang="en-US" sz="12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 (PhD),, vice chairman  (samia.guindi@gmail.com</a:t>
            </a:r>
            <a:endParaRPr lang="fr-FR" sz="12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  <a:p>
            <a:pPr>
              <a:spcBef>
                <a:spcPts val="300"/>
              </a:spcBef>
            </a:pPr>
            <a:r>
              <a:rPr lang="en-US" sz="120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 </a:t>
            </a:r>
            <a:endParaRPr lang="fr-FR" sz="12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033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4398" b="93110"/>
          <a:stretch>
            <a:fillRect/>
          </a:stretch>
        </p:blipFill>
        <p:spPr bwMode="auto">
          <a:xfrm>
            <a:off x="0" y="6596656"/>
            <a:ext cx="9144000" cy="26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44008" y="3645024"/>
            <a:ext cx="4316016" cy="792088"/>
          </a:xfrm>
        </p:spPr>
        <p:txBody>
          <a:bodyPr>
            <a:noAutofit/>
          </a:bodyPr>
          <a:lstStyle/>
          <a:p>
            <a:pPr algn="r">
              <a:spcAft>
                <a:spcPts val="600"/>
              </a:spcAft>
              <a:tabLst>
                <a:tab pos="1097280" algn="l"/>
                <a:tab pos="3060065" algn="ctr"/>
              </a:tabLst>
            </a:pPr>
            <a:r>
              <a:rPr lang="fr-FR" sz="2400" dirty="0" smtClean="0">
                <a:solidFill>
                  <a:srgbClr val="000000"/>
                </a:solidFill>
                <a:ea typeface="Trebuchet MS"/>
              </a:rPr>
              <a:t/>
            </a:r>
            <a:br>
              <a:rPr lang="fr-FR" sz="2400" dirty="0" smtClean="0">
                <a:solidFill>
                  <a:srgbClr val="000000"/>
                </a:solidFill>
                <a:ea typeface="Trebuchet MS"/>
              </a:rPr>
            </a:br>
            <a:r>
              <a:rPr lang="en-US" sz="2800" b="1" dirty="0" smtClean="0">
                <a:solidFill>
                  <a:srgbClr val="000000"/>
                </a:solidFill>
                <a:ea typeface="Trebuchet MS"/>
              </a:rPr>
              <a:t>Name of the speaker </a:t>
            </a:r>
            <a:br>
              <a:rPr lang="en-US" sz="2800" b="1" dirty="0" smtClean="0">
                <a:solidFill>
                  <a:srgbClr val="000000"/>
                </a:solidFill>
                <a:ea typeface="Trebuchet MS"/>
              </a:rPr>
            </a:br>
            <a:r>
              <a:rPr lang="en-US" sz="1600" dirty="0" err="1" smtClean="0">
                <a:solidFill>
                  <a:srgbClr val="000000"/>
                </a:solidFill>
                <a:ea typeface="Trebuchet MS"/>
              </a:rPr>
              <a:t>Organisation</a:t>
            </a:r>
            <a:r>
              <a:rPr lang="en-US" sz="1600" dirty="0" smtClean="0">
                <a:solidFill>
                  <a:srgbClr val="000000"/>
                </a:solidFill>
                <a:ea typeface="Trebuchet MS"/>
              </a:rPr>
              <a:t>, email</a:t>
            </a:r>
            <a:r>
              <a:rPr lang="fr-FR" sz="2400" dirty="0" smtClean="0">
                <a:solidFill>
                  <a:srgbClr val="000000"/>
                </a:solidFill>
                <a:ea typeface="Trebuchet MS"/>
              </a:rPr>
              <a:t/>
            </a:r>
            <a:br>
              <a:rPr lang="fr-FR" sz="2400" dirty="0" smtClean="0">
                <a:solidFill>
                  <a:srgbClr val="000000"/>
                </a:solidFill>
                <a:ea typeface="Trebuchet MS"/>
              </a:rPr>
            </a:br>
            <a:endParaRPr lang="fr-FR" sz="24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820472" y="6597352"/>
            <a:ext cx="323528" cy="260648"/>
          </a:xfrm>
        </p:spPr>
        <p:txBody>
          <a:bodyPr/>
          <a:lstStyle/>
          <a:p>
            <a:fld id="{CF4668DC-857F-487D-BFFA-8C0CA5037977}" type="slidenum">
              <a:rPr lang="fr-BE" b="1" smtClean="0">
                <a:solidFill>
                  <a:schemeClr val="accent2"/>
                </a:solidFill>
              </a:rPr>
              <a:pPr/>
              <a:t>2</a:t>
            </a:fld>
            <a:endParaRPr lang="fr-BE" b="1" dirty="0">
              <a:solidFill>
                <a:schemeClr val="accent2"/>
              </a:solidFill>
            </a:endParaRPr>
          </a:p>
        </p:txBody>
      </p:sp>
      <p:pic>
        <p:nvPicPr>
          <p:cNvPr id="9" name="Image 8" descr="Logo_ICID2015_Vertic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1835696" cy="16944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71600" y="764704"/>
            <a:ext cx="792088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800" cap="all" dirty="0" smtClean="0">
                <a:solidFill>
                  <a:srgbClr val="3996C1"/>
                </a:solidFill>
                <a:latin typeface="Arial"/>
                <a:ea typeface="Trebuchet MS"/>
                <a:cs typeface="+mj-cs"/>
              </a:rPr>
              <a:t>CASE STUDY NAME</a:t>
            </a:r>
          </a:p>
          <a:p>
            <a:pPr algn="r"/>
            <a:r>
              <a:rPr lang="fr-FR" sz="2800" i="1" dirty="0" smtClean="0">
                <a:solidFill>
                  <a:srgbClr val="3996C1"/>
                </a:solidFill>
                <a:latin typeface="Arial"/>
                <a:cs typeface="+mj-cs"/>
              </a:rPr>
              <a:t>short description</a:t>
            </a:r>
            <a:endParaRPr lang="fr-FR" sz="1100" i="1" dirty="0" smtClean="0"/>
          </a:p>
          <a:p>
            <a:pPr algn="r"/>
            <a:r>
              <a:rPr lang="fr-FR" sz="4800" cap="all" dirty="0" smtClean="0">
                <a:solidFill>
                  <a:srgbClr val="3996C1"/>
                </a:solidFill>
                <a:latin typeface="Arial"/>
                <a:ea typeface="Trebuchet MS"/>
                <a:cs typeface="+mj-cs"/>
              </a:rPr>
              <a:t> </a:t>
            </a:r>
            <a:endParaRPr lang="fr-FR" sz="2000" dirty="0"/>
          </a:p>
        </p:txBody>
      </p:sp>
      <p:sp>
        <p:nvSpPr>
          <p:cNvPr id="11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0" y="6597352"/>
            <a:ext cx="7092280" cy="260648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2"/>
                </a:solidFill>
              </a:rPr>
              <a:t>MULTI STAKEHOLDERS ROUNDTABLE : </a:t>
            </a:r>
            <a:r>
              <a:rPr lang="en-US" b="1" dirty="0" smtClean="0">
                <a:solidFill>
                  <a:schemeClr val="accent2"/>
                </a:solidFill>
              </a:rPr>
              <a:t>WASTE WATER REUSE, TIME FOR SOLUTIONS </a:t>
            </a:r>
            <a:endParaRPr lang="fr-BE" b="1" dirty="0">
              <a:solidFill>
                <a:schemeClr val="accent2"/>
              </a:solidFill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7164288" y="5445224"/>
            <a:ext cx="197971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  <a:tabLst>
                <a:tab pos="1097280" algn="l"/>
                <a:tab pos="3060065" algn="ctr"/>
              </a:tabLst>
            </a:pPr>
            <a:r>
              <a:rPr lang="fr-FR" sz="2400" dirty="0" smtClean="0">
                <a:solidFill>
                  <a:srgbClr val="000000"/>
                </a:solidFill>
                <a:ea typeface="Trebuchet MS"/>
              </a:rPr>
              <a:t/>
            </a:r>
            <a:br>
              <a:rPr lang="fr-FR" sz="2400" dirty="0" smtClean="0">
                <a:solidFill>
                  <a:srgbClr val="000000"/>
                </a:solidFill>
                <a:ea typeface="Trebuchet MS"/>
              </a:rPr>
            </a:br>
            <a:r>
              <a:rPr lang="fr-FR" sz="2800" b="1" dirty="0" smtClean="0">
                <a:solidFill>
                  <a:schemeClr val="accent4">
                    <a:lumMod val="25000"/>
                    <a:lumOff val="75000"/>
                  </a:schemeClr>
                </a:solidFill>
                <a:ea typeface="Trebuchet MS"/>
              </a:rPr>
              <a:t>Logos, Partner</a:t>
            </a:r>
            <a:endParaRPr lang="fr-FR" sz="2400" dirty="0">
              <a:solidFill>
                <a:schemeClr val="accent4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520" y="4005064"/>
            <a:ext cx="3240360" cy="2016224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accent5">
                    <a:lumMod val="50000"/>
                  </a:schemeClr>
                </a:solidFill>
              </a:rPr>
              <a:t>Map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 to localise the </a:t>
            </a:r>
            <a:r>
              <a:rPr lang="fr-FR" dirty="0" err="1" smtClean="0">
                <a:solidFill>
                  <a:schemeClr val="accent5">
                    <a:lumMod val="50000"/>
                  </a:schemeClr>
                </a:solidFill>
              </a:rPr>
              <a:t>project</a:t>
            </a: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4398" b="93110"/>
          <a:stretch>
            <a:fillRect/>
          </a:stretch>
        </p:blipFill>
        <p:spPr bwMode="auto">
          <a:xfrm>
            <a:off x="0" y="6596656"/>
            <a:ext cx="9144000" cy="26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820472" y="6597352"/>
            <a:ext cx="323528" cy="260648"/>
          </a:xfrm>
        </p:spPr>
        <p:txBody>
          <a:bodyPr/>
          <a:lstStyle/>
          <a:p>
            <a:fld id="{CF4668DC-857F-487D-BFFA-8C0CA5037977}" type="slidenum">
              <a:rPr lang="fr-BE" b="1" smtClean="0">
                <a:solidFill>
                  <a:schemeClr val="accent2"/>
                </a:solidFill>
              </a:rPr>
              <a:pPr/>
              <a:t>3</a:t>
            </a:fld>
            <a:endParaRPr lang="fr-BE" b="1" dirty="0">
              <a:solidFill>
                <a:schemeClr val="accent2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0" y="6597352"/>
            <a:ext cx="7092280" cy="260648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2"/>
                </a:solidFill>
              </a:rPr>
              <a:t>MULTI STAKEHOLDERS ROUNDTABLE : </a:t>
            </a:r>
            <a:r>
              <a:rPr lang="en-US" b="1" dirty="0" smtClean="0">
                <a:solidFill>
                  <a:schemeClr val="accent2"/>
                </a:solidFill>
              </a:rPr>
              <a:t>WASTE WATER REUSE, TIME FOR SOLUTIONS </a:t>
            </a:r>
            <a:endParaRPr lang="fr-BE" b="1" dirty="0">
              <a:solidFill>
                <a:schemeClr val="accent2"/>
              </a:solidFill>
            </a:endParaRPr>
          </a:p>
        </p:txBody>
      </p:sp>
      <p:pic>
        <p:nvPicPr>
          <p:cNvPr id="9" name="Image 8" descr="Logo_ICID2015_Vertic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862" y="116632"/>
            <a:ext cx="1027754" cy="948696"/>
          </a:xfrm>
          <a:prstGeom prst="rect">
            <a:avLst/>
          </a:prstGeom>
        </p:spPr>
      </p:pic>
      <p:sp>
        <p:nvSpPr>
          <p:cNvPr id="11" name="Titre 10"/>
          <p:cNvSpPr>
            <a:spLocks noGrp="1"/>
          </p:cNvSpPr>
          <p:nvPr>
            <p:ph type="ctrTitle"/>
          </p:nvPr>
        </p:nvSpPr>
        <p:spPr>
          <a:xfrm>
            <a:off x="1691680" y="1"/>
            <a:ext cx="7452320" cy="764704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latin typeface="+mn-lt"/>
              </a:rPr>
              <a:t>Description of the case </a:t>
            </a:r>
            <a:r>
              <a:rPr lang="fr-FR" sz="3200" b="1" dirty="0" err="1" smtClean="0">
                <a:latin typeface="+mn-lt"/>
              </a:rPr>
              <a:t>study</a:t>
            </a:r>
            <a:endParaRPr lang="fr-FR" sz="3200" b="1" dirty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86000" y="855876"/>
            <a:ext cx="7236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9635805"/>
              </p:ext>
            </p:extLst>
          </p:nvPr>
        </p:nvGraphicFramePr>
        <p:xfrm>
          <a:off x="3923928" y="4774272"/>
          <a:ext cx="5112568" cy="169164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088092"/>
                <a:gridCol w="3024476"/>
              </a:tblGrid>
              <a:tr h="35661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i="0" dirty="0" smtClean="0">
                          <a:solidFill>
                            <a:schemeClr val="bg1"/>
                          </a:solidFill>
                        </a:rPr>
                        <a:t>Water</a:t>
                      </a:r>
                      <a:r>
                        <a:rPr lang="fr-FR" sz="1800" i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1800" i="0" baseline="0" dirty="0" err="1" smtClean="0">
                          <a:solidFill>
                            <a:schemeClr val="bg1"/>
                          </a:solidFill>
                        </a:rPr>
                        <a:t>Reuse</a:t>
                      </a:r>
                      <a:r>
                        <a:rPr lang="fr-FR" sz="1800" i="0" baseline="0" dirty="0" smtClean="0">
                          <a:solidFill>
                            <a:schemeClr val="bg1"/>
                          </a:solidFill>
                        </a:rPr>
                        <a:t> Chain</a:t>
                      </a:r>
                      <a:endParaRPr lang="fr-FR" sz="1800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dirty="0" smtClean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1832">
                <a:tc>
                  <a:txBody>
                    <a:bodyPr/>
                    <a:lstStyle/>
                    <a:p>
                      <a:pPr algn="l"/>
                      <a:r>
                        <a:rPr lang="en-US" sz="1200" b="1" noProof="0" dirty="0" smtClean="0">
                          <a:solidFill>
                            <a:schemeClr val="bg1"/>
                          </a:solidFill>
                        </a:rPr>
                        <a:t>Treatment</a:t>
                      </a:r>
                      <a:endParaRPr lang="en-US" sz="12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i="1" noProof="0" dirty="0" smtClean="0">
                          <a:solidFill>
                            <a:schemeClr val="accent6">
                              <a:lumMod val="65000"/>
                            </a:schemeClr>
                          </a:solidFill>
                        </a:rPr>
                        <a:t>Step 1, step 2Lagoon,</a:t>
                      </a:r>
                      <a:r>
                        <a:rPr lang="en-US" sz="900" i="1" baseline="0" noProof="0" dirty="0" smtClean="0">
                          <a:solidFill>
                            <a:schemeClr val="accent6">
                              <a:lumMod val="65000"/>
                            </a:schemeClr>
                          </a:solidFill>
                        </a:rPr>
                        <a:t> activated sludge, </a:t>
                      </a:r>
                      <a:r>
                        <a:rPr lang="en-US" sz="900" i="1" baseline="0" noProof="0" dirty="0" err="1" smtClean="0">
                          <a:solidFill>
                            <a:schemeClr val="accent6">
                              <a:lumMod val="65000"/>
                            </a:schemeClr>
                          </a:solidFill>
                        </a:rPr>
                        <a:t>biofilter</a:t>
                      </a:r>
                      <a:r>
                        <a:rPr lang="en-US" sz="900" i="1" baseline="0" noProof="0" dirty="0" smtClean="0">
                          <a:solidFill>
                            <a:schemeClr val="accent6">
                              <a:lumMod val="65000"/>
                            </a:schemeClr>
                          </a:solidFill>
                        </a:rPr>
                        <a:t>, MBR</a:t>
                      </a:r>
                    </a:p>
                    <a:p>
                      <a:pPr algn="ctr"/>
                      <a:endParaRPr lang="en-US" sz="900" i="1" baseline="0" noProof="0" dirty="0" smtClean="0">
                        <a:solidFill>
                          <a:schemeClr val="accent6">
                            <a:lumMod val="65000"/>
                          </a:schemeClr>
                        </a:solidFill>
                      </a:endParaRPr>
                    </a:p>
                    <a:p>
                      <a:pPr algn="ctr"/>
                      <a:endParaRPr lang="en-US" sz="900" i="1" noProof="0" dirty="0">
                        <a:solidFill>
                          <a:schemeClr val="accent6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1832">
                <a:tc>
                  <a:txBody>
                    <a:bodyPr/>
                    <a:lstStyle/>
                    <a:p>
                      <a:pPr algn="l"/>
                      <a:r>
                        <a:rPr lang="en-US" sz="1200" b="1" noProof="0" dirty="0" smtClean="0">
                          <a:solidFill>
                            <a:schemeClr val="bg1"/>
                          </a:solidFill>
                        </a:rPr>
                        <a:t>Disinfection</a:t>
                      </a:r>
                      <a:endParaRPr lang="en-US" sz="12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i="1" noProof="0" dirty="0" smtClean="0">
                          <a:solidFill>
                            <a:schemeClr val="accent6">
                              <a:lumMod val="65000"/>
                            </a:schemeClr>
                          </a:solidFill>
                        </a:rPr>
                        <a:t>UV, Chlorination,</a:t>
                      </a:r>
                      <a:r>
                        <a:rPr lang="en-US" sz="1050" i="1" baseline="0" noProof="0" dirty="0" smtClean="0">
                          <a:solidFill>
                            <a:schemeClr val="accent6">
                              <a:lumMod val="65000"/>
                            </a:schemeClr>
                          </a:solidFill>
                        </a:rPr>
                        <a:t> Ozone</a:t>
                      </a:r>
                      <a:endParaRPr lang="en-US" sz="1050" i="1" noProof="0" dirty="0" smtClean="0">
                        <a:solidFill>
                          <a:schemeClr val="accent6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18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dirty="0" smtClean="0">
                          <a:solidFill>
                            <a:schemeClr val="bg1"/>
                          </a:solidFill>
                        </a:rPr>
                        <a:t>Storage Capacity (</a:t>
                      </a:r>
                      <a:r>
                        <a:rPr lang="en-US" sz="1200" b="1" baseline="0" noProof="0" dirty="0" smtClean="0">
                          <a:solidFill>
                            <a:schemeClr val="bg1"/>
                          </a:solidFill>
                        </a:rPr>
                        <a:t>m</a:t>
                      </a:r>
                      <a:r>
                        <a:rPr lang="en-US" sz="1200" b="1" baseline="30000" noProof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en-US" sz="1200" b="1" baseline="0" noProof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i="1" noProof="0" dirty="0" smtClean="0">
                          <a:solidFill>
                            <a:schemeClr val="accent6">
                              <a:lumMod val="65000"/>
                            </a:schemeClr>
                          </a:solidFill>
                        </a:rPr>
                        <a:t>Tank</a:t>
                      </a:r>
                      <a:r>
                        <a:rPr lang="en-US" sz="1050" i="1" baseline="0" noProof="0" dirty="0" smtClean="0">
                          <a:solidFill>
                            <a:schemeClr val="accent6">
                              <a:lumMod val="65000"/>
                            </a:schemeClr>
                          </a:solidFill>
                        </a:rPr>
                        <a:t> (XXX), Lagoon (XXX)</a:t>
                      </a:r>
                      <a:endParaRPr lang="en-US" sz="1050" i="1" noProof="0" dirty="0">
                        <a:solidFill>
                          <a:schemeClr val="accent6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1832">
                <a:tc>
                  <a:txBody>
                    <a:bodyPr/>
                    <a:lstStyle/>
                    <a:p>
                      <a:pPr algn="l"/>
                      <a:r>
                        <a:rPr lang="en-US" sz="1200" b="1" noProof="0" dirty="0" smtClean="0">
                          <a:solidFill>
                            <a:schemeClr val="bg1"/>
                          </a:solidFill>
                        </a:rPr>
                        <a:t>Irrigation</a:t>
                      </a:r>
                      <a:endParaRPr lang="en-US" sz="12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i="1" noProof="0" dirty="0" smtClean="0">
                          <a:solidFill>
                            <a:schemeClr val="accent6">
                              <a:lumMod val="65000"/>
                            </a:schemeClr>
                          </a:solidFill>
                        </a:rPr>
                        <a:t>Sprinkler, Surface</a:t>
                      </a:r>
                      <a:r>
                        <a:rPr lang="en-US" sz="1050" i="1" baseline="0" noProof="0" dirty="0" smtClean="0">
                          <a:solidFill>
                            <a:schemeClr val="accent6">
                              <a:lumMod val="65000"/>
                            </a:schemeClr>
                          </a:solidFill>
                        </a:rPr>
                        <a:t> Irrigation</a:t>
                      </a:r>
                      <a:endParaRPr lang="en-US" sz="1050" i="1" noProof="0" dirty="0" smtClean="0">
                        <a:solidFill>
                          <a:schemeClr val="accent6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35711988"/>
              </p:ext>
            </p:extLst>
          </p:nvPr>
        </p:nvGraphicFramePr>
        <p:xfrm>
          <a:off x="155476" y="1065328"/>
          <a:ext cx="8737003" cy="608442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645702"/>
                <a:gridCol w="987396"/>
                <a:gridCol w="1436213"/>
                <a:gridCol w="1974793"/>
                <a:gridCol w="1436213"/>
                <a:gridCol w="1256686"/>
              </a:tblGrid>
              <a:tr h="35661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err="1" smtClean="0"/>
                        <a:t>Poject’s</a:t>
                      </a:r>
                      <a:r>
                        <a:rPr lang="fr-FR" sz="1000" dirty="0" smtClean="0"/>
                        <a:t> </a:t>
                      </a:r>
                      <a:r>
                        <a:rPr lang="fr-FR" sz="1000" dirty="0" err="1" smtClean="0"/>
                        <a:t>name</a:t>
                      </a:r>
                      <a:endParaRPr lang="fr-FR" sz="10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Country</a:t>
                      </a:r>
                      <a:endParaRPr lang="fr-FR" sz="10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City</a:t>
                      </a:r>
                      <a:endParaRPr lang="fr-FR" sz="10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Start Date-End</a:t>
                      </a:r>
                      <a:r>
                        <a:rPr lang="fr-FR" sz="1000" baseline="0" dirty="0" smtClean="0"/>
                        <a:t> Date</a:t>
                      </a:r>
                      <a:endParaRPr lang="fr-FR" sz="1000" dirty="0" smtClean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Water Sources</a:t>
                      </a:r>
                      <a:endParaRPr lang="fr-FR" sz="10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Uses</a:t>
                      </a:r>
                      <a:endParaRPr lang="fr-FR" sz="1000" dirty="0" smtClean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251832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solidFill>
                            <a:schemeClr val="accent6">
                              <a:lumMod val="65000"/>
                            </a:schemeClr>
                          </a:solidFill>
                        </a:rPr>
                        <a:t>______</a:t>
                      </a:r>
                      <a:endParaRPr lang="fr-FR" sz="1000" dirty="0">
                        <a:solidFill>
                          <a:schemeClr val="accent6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solidFill>
                            <a:schemeClr val="accent6">
                              <a:lumMod val="65000"/>
                            </a:schemeClr>
                          </a:solidFill>
                        </a:rPr>
                        <a:t>_______</a:t>
                      </a:r>
                      <a:endParaRPr lang="fr-FR" sz="1000" dirty="0">
                        <a:solidFill>
                          <a:schemeClr val="accent6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solidFill>
                            <a:schemeClr val="accent6">
                              <a:lumMod val="65000"/>
                            </a:schemeClr>
                          </a:solidFill>
                        </a:rPr>
                        <a:t>________</a:t>
                      </a:r>
                      <a:endParaRPr lang="fr-FR" sz="1000" dirty="0">
                        <a:solidFill>
                          <a:schemeClr val="accent6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solidFill>
                            <a:schemeClr val="accent6">
                              <a:lumMod val="65000"/>
                            </a:schemeClr>
                          </a:solidFill>
                        </a:rPr>
                        <a:t>_______</a:t>
                      </a:r>
                      <a:endParaRPr lang="fr-FR" sz="1000" dirty="0">
                        <a:solidFill>
                          <a:schemeClr val="accent6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solidFill>
                            <a:schemeClr val="accent6">
                              <a:lumMod val="65000"/>
                            </a:schemeClr>
                          </a:solidFill>
                        </a:rPr>
                        <a:t>______</a:t>
                      </a:r>
                      <a:endParaRPr lang="fr-FR" sz="1000" dirty="0">
                        <a:solidFill>
                          <a:schemeClr val="accent6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solidFill>
                            <a:schemeClr val="accent6">
                              <a:lumMod val="65000"/>
                            </a:schemeClr>
                          </a:solidFill>
                        </a:rPr>
                        <a:t>______</a:t>
                      </a:r>
                      <a:endParaRPr lang="fr-FR" sz="1000" dirty="0">
                        <a:solidFill>
                          <a:schemeClr val="accent6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Tableau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81936784"/>
              </p:ext>
            </p:extLst>
          </p:nvPr>
        </p:nvGraphicFramePr>
        <p:xfrm>
          <a:off x="3923928" y="3284984"/>
          <a:ext cx="5112568" cy="118872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386391"/>
                <a:gridCol w="2726177"/>
              </a:tblGrid>
              <a:tr h="35661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bg1"/>
                          </a:solidFill>
                        </a:rPr>
                        <a:t>Uses</a:t>
                      </a:r>
                      <a:endParaRPr lang="fr-FR" sz="1800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dirty="0" smtClean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1832">
                <a:tc>
                  <a:txBody>
                    <a:bodyPr/>
                    <a:lstStyle/>
                    <a:p>
                      <a:pPr algn="l"/>
                      <a:r>
                        <a:rPr lang="en-US" sz="1200" b="1" noProof="0" dirty="0" smtClean="0">
                          <a:solidFill>
                            <a:schemeClr val="bg1"/>
                          </a:solidFill>
                        </a:rPr>
                        <a:t>Crops</a:t>
                      </a:r>
                      <a:endParaRPr lang="en-US" sz="12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i="1" dirty="0" err="1" smtClean="0">
                          <a:solidFill>
                            <a:schemeClr val="accent6">
                              <a:lumMod val="65000"/>
                            </a:schemeClr>
                          </a:solidFill>
                        </a:rPr>
                        <a:t>maize</a:t>
                      </a:r>
                      <a:r>
                        <a:rPr lang="fr-FR" sz="1000" i="1" dirty="0" smtClean="0">
                          <a:solidFill>
                            <a:schemeClr val="accent6">
                              <a:lumMod val="65000"/>
                            </a:schemeClr>
                          </a:solidFill>
                        </a:rPr>
                        <a:t>, </a:t>
                      </a:r>
                      <a:r>
                        <a:rPr lang="fr-FR" sz="1000" i="1" dirty="0" err="1" smtClean="0">
                          <a:solidFill>
                            <a:schemeClr val="accent6">
                              <a:lumMod val="65000"/>
                            </a:schemeClr>
                          </a:solidFill>
                        </a:rPr>
                        <a:t>beetroot</a:t>
                      </a:r>
                      <a:r>
                        <a:rPr lang="fr-FR" sz="1000" i="1" dirty="0" smtClean="0">
                          <a:solidFill>
                            <a:schemeClr val="accent6">
                              <a:lumMod val="65000"/>
                            </a:schemeClr>
                          </a:solidFill>
                        </a:rPr>
                        <a:t>, </a:t>
                      </a:r>
                      <a:r>
                        <a:rPr lang="fr-FR" sz="1000" i="1" dirty="0" err="1" smtClean="0">
                          <a:solidFill>
                            <a:schemeClr val="accent6">
                              <a:lumMod val="65000"/>
                            </a:schemeClr>
                          </a:solidFill>
                        </a:rPr>
                        <a:t>wheat</a:t>
                      </a:r>
                      <a:r>
                        <a:rPr lang="fr-FR" sz="1000" i="1" dirty="0" smtClean="0">
                          <a:solidFill>
                            <a:schemeClr val="accent6">
                              <a:lumMod val="65000"/>
                            </a:schemeClr>
                          </a:solidFill>
                        </a:rPr>
                        <a:t>, </a:t>
                      </a:r>
                      <a:r>
                        <a:rPr lang="fr-FR" sz="1000" i="1" dirty="0" err="1" smtClean="0">
                          <a:solidFill>
                            <a:schemeClr val="accent6">
                              <a:lumMod val="65000"/>
                            </a:schemeClr>
                          </a:solidFill>
                        </a:rPr>
                        <a:t>vegetables</a:t>
                      </a:r>
                      <a:endParaRPr lang="fr-FR" sz="1000" i="1" dirty="0">
                        <a:solidFill>
                          <a:schemeClr val="accent6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1832">
                <a:tc>
                  <a:txBody>
                    <a:bodyPr/>
                    <a:lstStyle/>
                    <a:p>
                      <a:pPr algn="l"/>
                      <a:r>
                        <a:rPr lang="en-US" sz="1200" b="1" noProof="0" dirty="0" smtClean="0">
                          <a:solidFill>
                            <a:schemeClr val="bg1"/>
                          </a:solidFill>
                        </a:rPr>
                        <a:t>Irrigated Area (Ha)</a:t>
                      </a:r>
                      <a:endParaRPr lang="en-US" sz="12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1" noProof="0" dirty="0" smtClean="0">
                          <a:solidFill>
                            <a:schemeClr val="accent6">
                              <a:lumMod val="65000"/>
                            </a:schemeClr>
                          </a:solidFill>
                        </a:rPr>
                        <a:t>______</a:t>
                      </a:r>
                      <a:endParaRPr lang="en-US" sz="1000" i="1" noProof="0" dirty="0">
                        <a:solidFill>
                          <a:schemeClr val="accent6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1832">
                <a:tc>
                  <a:txBody>
                    <a:bodyPr/>
                    <a:lstStyle/>
                    <a:p>
                      <a:pPr algn="l"/>
                      <a:r>
                        <a:rPr lang="en-US" sz="1200" b="1" noProof="0" dirty="0" smtClean="0">
                          <a:solidFill>
                            <a:schemeClr val="bg1"/>
                          </a:solidFill>
                        </a:rPr>
                        <a:t>Cost</a:t>
                      </a:r>
                      <a:r>
                        <a:rPr lang="en-US" sz="1200" b="1" baseline="0" noProof="0" dirty="0" smtClean="0">
                          <a:solidFill>
                            <a:schemeClr val="bg1"/>
                          </a:solidFill>
                        </a:rPr>
                        <a:t> of the Cubic meter (€/m</a:t>
                      </a:r>
                      <a:r>
                        <a:rPr lang="en-US" sz="1200" b="1" baseline="30000" noProof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en-US" sz="1200" b="1" baseline="0" noProof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1200" b="1" baseline="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1" noProof="0" dirty="0" smtClean="0">
                          <a:solidFill>
                            <a:schemeClr val="accent6">
                              <a:lumMod val="65000"/>
                            </a:schemeClr>
                          </a:solidFill>
                        </a:rPr>
                        <a:t>_______</a:t>
                      </a:r>
                      <a:endParaRPr lang="en-US" sz="1000" i="1" noProof="0" dirty="0">
                        <a:solidFill>
                          <a:schemeClr val="accent6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2" name="Rectangle 31"/>
          <p:cNvSpPr/>
          <p:nvPr/>
        </p:nvSpPr>
        <p:spPr>
          <a:xfrm>
            <a:off x="251520" y="1916832"/>
            <a:ext cx="3240360" cy="2016224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Figures (PID, </a:t>
            </a:r>
            <a:r>
              <a:rPr lang="fr-FR" dirty="0" err="1" smtClean="0">
                <a:solidFill>
                  <a:schemeClr val="accent5">
                    <a:lumMod val="50000"/>
                  </a:schemeClr>
                </a:solidFill>
              </a:rPr>
              <a:t>scheme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) </a:t>
            </a: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71030" y="4293096"/>
            <a:ext cx="3229940" cy="2016224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accent5">
                    <a:lumMod val="50000"/>
                  </a:schemeClr>
                </a:solidFill>
              </a:rPr>
              <a:t>Pictures</a:t>
            </a: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53398134"/>
              </p:ext>
            </p:extLst>
          </p:nvPr>
        </p:nvGraphicFramePr>
        <p:xfrm>
          <a:off x="3851920" y="2154560"/>
          <a:ext cx="5184576" cy="91440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537699"/>
                <a:gridCol w="2646877"/>
              </a:tblGrid>
              <a:tr h="35661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bg1"/>
                          </a:solidFill>
                        </a:rPr>
                        <a:t>Sources</a:t>
                      </a:r>
                      <a:endParaRPr lang="fr-FR" sz="1800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dirty="0" smtClean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1832">
                <a:tc>
                  <a:txBody>
                    <a:bodyPr/>
                    <a:lstStyle/>
                    <a:p>
                      <a:pPr algn="l"/>
                      <a:r>
                        <a:rPr lang="en-US" sz="1200" b="1" noProof="0" dirty="0" smtClean="0">
                          <a:solidFill>
                            <a:schemeClr val="bg1"/>
                          </a:solidFill>
                        </a:rPr>
                        <a:t>Origin</a:t>
                      </a:r>
                      <a:endParaRPr lang="en-US" sz="12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1" noProof="0" dirty="0" smtClean="0">
                          <a:solidFill>
                            <a:schemeClr val="accent6">
                              <a:lumMod val="65000"/>
                            </a:schemeClr>
                          </a:solidFill>
                        </a:rPr>
                        <a:t>Industrial, domestic,</a:t>
                      </a:r>
                      <a:r>
                        <a:rPr lang="en-US" sz="1000" i="1" baseline="0" noProof="0" dirty="0" smtClean="0">
                          <a:solidFill>
                            <a:schemeClr val="accent6">
                              <a:lumMod val="65000"/>
                            </a:schemeClr>
                          </a:solidFill>
                        </a:rPr>
                        <a:t> urban</a:t>
                      </a:r>
                      <a:endParaRPr lang="en-US" sz="1000" i="1" noProof="0" dirty="0">
                        <a:solidFill>
                          <a:schemeClr val="accent6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1832">
                <a:tc>
                  <a:txBody>
                    <a:bodyPr/>
                    <a:lstStyle/>
                    <a:p>
                      <a:pPr algn="l"/>
                      <a:r>
                        <a:rPr lang="en-US" sz="1200" b="1" noProof="0" dirty="0" smtClean="0">
                          <a:solidFill>
                            <a:schemeClr val="bg1"/>
                          </a:solidFill>
                        </a:rPr>
                        <a:t>Water</a:t>
                      </a:r>
                      <a:r>
                        <a:rPr lang="en-US" sz="1200" b="1" baseline="0" noProof="0" dirty="0" smtClean="0">
                          <a:solidFill>
                            <a:schemeClr val="bg1"/>
                          </a:solidFill>
                        </a:rPr>
                        <a:t> reused (m</a:t>
                      </a:r>
                      <a:r>
                        <a:rPr lang="en-US" sz="1200" b="1" baseline="30000" noProof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en-US" sz="1200" b="1" baseline="0" noProof="0" dirty="0" smtClean="0">
                          <a:solidFill>
                            <a:schemeClr val="bg1"/>
                          </a:solidFill>
                        </a:rPr>
                        <a:t>/Y)</a:t>
                      </a:r>
                      <a:endParaRPr lang="en-US" sz="12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1" noProof="0" dirty="0" smtClean="0">
                          <a:solidFill>
                            <a:schemeClr val="accent6">
                              <a:lumMod val="65000"/>
                            </a:schemeClr>
                          </a:solidFill>
                        </a:rPr>
                        <a:t>_____</a:t>
                      </a:r>
                      <a:endParaRPr lang="en-US" sz="1000" i="1" noProof="0" dirty="0">
                        <a:solidFill>
                          <a:schemeClr val="accent6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6871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4398" b="93110"/>
          <a:stretch>
            <a:fillRect/>
          </a:stretch>
        </p:blipFill>
        <p:spPr bwMode="auto">
          <a:xfrm>
            <a:off x="0" y="6596656"/>
            <a:ext cx="9144000" cy="26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820472" y="6597352"/>
            <a:ext cx="323528" cy="260648"/>
          </a:xfrm>
        </p:spPr>
        <p:txBody>
          <a:bodyPr/>
          <a:lstStyle/>
          <a:p>
            <a:fld id="{CF4668DC-857F-487D-BFFA-8C0CA5037977}" type="slidenum">
              <a:rPr lang="fr-BE" b="1" smtClean="0">
                <a:solidFill>
                  <a:schemeClr val="accent2"/>
                </a:solidFill>
              </a:rPr>
              <a:pPr/>
              <a:t>4</a:t>
            </a:fld>
            <a:endParaRPr lang="fr-BE" b="1" dirty="0">
              <a:solidFill>
                <a:schemeClr val="accent2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0" y="6597352"/>
            <a:ext cx="7092280" cy="260648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2"/>
                </a:solidFill>
              </a:rPr>
              <a:t>MULTI STAKEHOLDERS ROUNDTABLE : </a:t>
            </a:r>
            <a:r>
              <a:rPr lang="en-US" b="1" dirty="0" smtClean="0">
                <a:solidFill>
                  <a:schemeClr val="accent2"/>
                </a:solidFill>
              </a:rPr>
              <a:t>WASTE WATER REUSE, TIME FOR SOLUTIONS </a:t>
            </a:r>
            <a:endParaRPr lang="fr-BE" b="1" dirty="0">
              <a:solidFill>
                <a:schemeClr val="accent2"/>
              </a:solidFill>
            </a:endParaRPr>
          </a:p>
        </p:txBody>
      </p:sp>
      <p:pic>
        <p:nvPicPr>
          <p:cNvPr id="9" name="Image 8" descr="Logo_ICID2015_Vertic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862" y="116632"/>
            <a:ext cx="1027754" cy="948696"/>
          </a:xfrm>
          <a:prstGeom prst="rect">
            <a:avLst/>
          </a:prstGeom>
        </p:spPr>
      </p:pic>
      <p:sp>
        <p:nvSpPr>
          <p:cNvPr id="11" name="Titre 10"/>
          <p:cNvSpPr>
            <a:spLocks noGrp="1"/>
          </p:cNvSpPr>
          <p:nvPr>
            <p:ph type="ctrTitle"/>
          </p:nvPr>
        </p:nvSpPr>
        <p:spPr>
          <a:xfrm>
            <a:off x="1691680" y="1"/>
            <a:ext cx="7452320" cy="764704"/>
          </a:xfrm>
        </p:spPr>
        <p:txBody>
          <a:bodyPr>
            <a:normAutofit fontScale="90000"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+mn-lt"/>
              </a:rPr>
              <a:t>EXAMPLE</a:t>
            </a:r>
            <a:r>
              <a:rPr lang="fr-FR" sz="3200" b="1" dirty="0" smtClean="0">
                <a:latin typeface="+mn-lt"/>
              </a:rPr>
              <a:t>-Description of the case </a:t>
            </a:r>
            <a:r>
              <a:rPr lang="fr-FR" sz="3200" b="1" dirty="0" err="1" smtClean="0">
                <a:latin typeface="+mn-lt"/>
              </a:rPr>
              <a:t>study</a:t>
            </a:r>
            <a:endParaRPr lang="fr-FR" sz="3200" b="1" dirty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86000" y="855876"/>
            <a:ext cx="7236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03501973"/>
              </p:ext>
            </p:extLst>
          </p:nvPr>
        </p:nvGraphicFramePr>
        <p:xfrm>
          <a:off x="3923928" y="4774272"/>
          <a:ext cx="5112568" cy="146304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088092"/>
                <a:gridCol w="3024476"/>
              </a:tblGrid>
              <a:tr h="35661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i="0" dirty="0" smtClean="0">
                          <a:solidFill>
                            <a:schemeClr val="bg1"/>
                          </a:solidFill>
                        </a:rPr>
                        <a:t>Water</a:t>
                      </a:r>
                      <a:r>
                        <a:rPr lang="fr-FR" sz="1800" i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1800" i="0" baseline="0" dirty="0" err="1" smtClean="0">
                          <a:solidFill>
                            <a:schemeClr val="bg1"/>
                          </a:solidFill>
                        </a:rPr>
                        <a:t>Reuse</a:t>
                      </a:r>
                      <a:r>
                        <a:rPr lang="fr-FR" sz="1800" i="0" baseline="0" dirty="0" smtClean="0">
                          <a:solidFill>
                            <a:schemeClr val="bg1"/>
                          </a:solidFill>
                        </a:rPr>
                        <a:t> Chain</a:t>
                      </a:r>
                      <a:endParaRPr lang="fr-FR" sz="1800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dirty="0" smtClean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1832">
                <a:tc>
                  <a:txBody>
                    <a:bodyPr/>
                    <a:lstStyle/>
                    <a:p>
                      <a:pPr algn="l"/>
                      <a:r>
                        <a:rPr lang="en-US" sz="1200" b="1" noProof="0" dirty="0" smtClean="0">
                          <a:solidFill>
                            <a:schemeClr val="bg1"/>
                          </a:solidFill>
                        </a:rPr>
                        <a:t>Treatment</a:t>
                      </a:r>
                      <a:endParaRPr lang="en-US" sz="12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noProof="0" dirty="0" smtClean="0">
                          <a:solidFill>
                            <a:schemeClr val="tx1"/>
                          </a:solidFill>
                        </a:rPr>
                        <a:t>Lagoon,</a:t>
                      </a:r>
                      <a:r>
                        <a:rPr lang="en-US" sz="1000" i="0" baseline="0" noProof="0" dirty="0" smtClean="0">
                          <a:solidFill>
                            <a:schemeClr val="tx1"/>
                          </a:solidFill>
                        </a:rPr>
                        <a:t> activated sludge</a:t>
                      </a:r>
                      <a:endParaRPr lang="en-US" sz="1000" i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1832">
                <a:tc>
                  <a:txBody>
                    <a:bodyPr/>
                    <a:lstStyle/>
                    <a:p>
                      <a:pPr algn="l"/>
                      <a:r>
                        <a:rPr lang="en-US" sz="1200" b="1" noProof="0" dirty="0" smtClean="0">
                          <a:solidFill>
                            <a:schemeClr val="bg1"/>
                          </a:solidFill>
                        </a:rPr>
                        <a:t>Disinfection</a:t>
                      </a:r>
                      <a:endParaRPr lang="en-US" sz="12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0" noProof="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1832">
                <a:tc>
                  <a:txBody>
                    <a:bodyPr/>
                    <a:lstStyle/>
                    <a:p>
                      <a:pPr algn="l"/>
                      <a:r>
                        <a:rPr lang="en-US" sz="1200" b="1" noProof="0" dirty="0" smtClean="0">
                          <a:solidFill>
                            <a:schemeClr val="bg1"/>
                          </a:solidFill>
                        </a:rPr>
                        <a:t>Irrigation</a:t>
                      </a:r>
                      <a:endParaRPr lang="en-US" sz="12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0" noProof="0" dirty="0" smtClean="0">
                          <a:solidFill>
                            <a:schemeClr val="tx1"/>
                          </a:solidFill>
                        </a:rPr>
                        <a:t>Sprinkler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18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noProof="0" dirty="0" smtClean="0">
                          <a:solidFill>
                            <a:schemeClr val="bg1"/>
                          </a:solidFill>
                        </a:rPr>
                        <a:t>Storage Capacity (</a:t>
                      </a:r>
                      <a:r>
                        <a:rPr lang="en-US" sz="1200" b="1" baseline="0" noProof="0" dirty="0" smtClean="0">
                          <a:solidFill>
                            <a:schemeClr val="bg1"/>
                          </a:solidFill>
                        </a:rPr>
                        <a:t>m</a:t>
                      </a:r>
                      <a:r>
                        <a:rPr lang="en-US" sz="1200" b="1" baseline="30000" noProof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en-US" sz="1200" b="1" baseline="0" noProof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noProof="0" dirty="0" smtClean="0">
                          <a:solidFill>
                            <a:schemeClr val="tx1"/>
                          </a:solidFill>
                        </a:rPr>
                        <a:t>Lagoon</a:t>
                      </a:r>
                      <a:r>
                        <a:rPr lang="en-US" sz="1000" i="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00" i="0" noProof="0" dirty="0" smtClean="0">
                          <a:solidFill>
                            <a:schemeClr val="tx1"/>
                          </a:solidFill>
                        </a:rPr>
                        <a:t> (200 000)</a:t>
                      </a:r>
                      <a:endParaRPr lang="en-US" sz="1000" i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5240328"/>
              </p:ext>
            </p:extLst>
          </p:nvPr>
        </p:nvGraphicFramePr>
        <p:xfrm>
          <a:off x="155476" y="1065328"/>
          <a:ext cx="8737003" cy="608442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645702"/>
                <a:gridCol w="987396"/>
                <a:gridCol w="1436213"/>
                <a:gridCol w="1974793"/>
                <a:gridCol w="1436213"/>
                <a:gridCol w="1256686"/>
              </a:tblGrid>
              <a:tr h="35661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err="1" smtClean="0"/>
                        <a:t>Poject’s</a:t>
                      </a:r>
                      <a:r>
                        <a:rPr lang="fr-FR" sz="1000" dirty="0" smtClean="0"/>
                        <a:t> </a:t>
                      </a:r>
                      <a:r>
                        <a:rPr lang="fr-FR" sz="1000" dirty="0" err="1" smtClean="0"/>
                        <a:t>name</a:t>
                      </a:r>
                      <a:endParaRPr lang="fr-FR" sz="10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Country</a:t>
                      </a:r>
                      <a:endParaRPr lang="fr-FR" sz="10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City</a:t>
                      </a:r>
                      <a:endParaRPr lang="fr-FR" sz="10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Start Date-End</a:t>
                      </a:r>
                      <a:r>
                        <a:rPr lang="fr-FR" sz="1000" baseline="0" dirty="0" smtClean="0"/>
                        <a:t> Date</a:t>
                      </a:r>
                      <a:endParaRPr lang="fr-FR" sz="1000" dirty="0" smtClean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Water Sources</a:t>
                      </a:r>
                      <a:endParaRPr lang="fr-FR" sz="10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Uses</a:t>
                      </a:r>
                      <a:endParaRPr lang="fr-FR" sz="1000" dirty="0" smtClean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251832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ASA</a:t>
                      </a:r>
                      <a:r>
                        <a:rPr lang="fr-FR" sz="1000" baseline="0" dirty="0" smtClean="0"/>
                        <a:t> Limagne Noire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France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Clermont-Ferrand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1996</a:t>
                      </a:r>
                      <a:r>
                        <a:rPr lang="fr-FR" sz="1000" baseline="0" dirty="0" smtClean="0"/>
                        <a:t> - 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Domestic </a:t>
                      </a:r>
                      <a:r>
                        <a:rPr lang="fr-FR" sz="1000" dirty="0" err="1" smtClean="0"/>
                        <a:t>Wastewater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Agriculture</a:t>
                      </a:r>
                      <a:endParaRPr lang="fr-FR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Tableau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9063138"/>
              </p:ext>
            </p:extLst>
          </p:nvPr>
        </p:nvGraphicFramePr>
        <p:xfrm>
          <a:off x="3923928" y="3284984"/>
          <a:ext cx="5112568" cy="118872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386391"/>
                <a:gridCol w="2726177"/>
              </a:tblGrid>
              <a:tr h="35661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bg1"/>
                          </a:solidFill>
                        </a:rPr>
                        <a:t>Uses</a:t>
                      </a:r>
                      <a:endParaRPr lang="fr-FR" sz="1800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dirty="0" smtClean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1832">
                <a:tc>
                  <a:txBody>
                    <a:bodyPr/>
                    <a:lstStyle/>
                    <a:p>
                      <a:pPr algn="l"/>
                      <a:r>
                        <a:rPr lang="en-US" sz="1200" b="1" noProof="0" dirty="0" smtClean="0">
                          <a:solidFill>
                            <a:schemeClr val="bg1"/>
                          </a:solidFill>
                        </a:rPr>
                        <a:t>Crops</a:t>
                      </a:r>
                      <a:endParaRPr lang="en-US" sz="12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noProof="0" dirty="0" smtClean="0">
                          <a:solidFill>
                            <a:schemeClr val="tx1"/>
                          </a:solidFill>
                        </a:rPr>
                        <a:t>Corn, Rice, Grasslands, Wheat, aquaculture</a:t>
                      </a:r>
                      <a:endParaRPr lang="en-US" sz="1000" i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1832">
                <a:tc>
                  <a:txBody>
                    <a:bodyPr/>
                    <a:lstStyle/>
                    <a:p>
                      <a:pPr algn="l"/>
                      <a:r>
                        <a:rPr lang="en-US" sz="1200" b="1" noProof="0" dirty="0" smtClean="0">
                          <a:solidFill>
                            <a:schemeClr val="bg1"/>
                          </a:solidFill>
                        </a:rPr>
                        <a:t>Irrigated Area (Ha)</a:t>
                      </a:r>
                      <a:endParaRPr lang="en-US" sz="12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1400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1832">
                <a:tc>
                  <a:txBody>
                    <a:bodyPr/>
                    <a:lstStyle/>
                    <a:p>
                      <a:pPr algn="l"/>
                      <a:r>
                        <a:rPr lang="en-US" sz="1200" b="1" noProof="0" dirty="0" smtClean="0">
                          <a:solidFill>
                            <a:schemeClr val="bg1"/>
                          </a:solidFill>
                        </a:rPr>
                        <a:t>Cost</a:t>
                      </a:r>
                      <a:r>
                        <a:rPr lang="en-US" sz="1200" b="1" baseline="0" noProof="0" dirty="0" smtClean="0">
                          <a:solidFill>
                            <a:schemeClr val="bg1"/>
                          </a:solidFill>
                        </a:rPr>
                        <a:t> of the Cubic meter (€/m</a:t>
                      </a:r>
                      <a:r>
                        <a:rPr lang="en-US" sz="1200" b="1" baseline="30000" noProof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en-US" sz="1200" b="1" baseline="0" noProof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1200" b="1" baseline="0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0 €</a:t>
                      </a:r>
                      <a:endParaRPr lang="fr-FR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6042930"/>
              </p:ext>
            </p:extLst>
          </p:nvPr>
        </p:nvGraphicFramePr>
        <p:xfrm>
          <a:off x="3851920" y="2154560"/>
          <a:ext cx="5184576" cy="91440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728192"/>
                <a:gridCol w="3456384"/>
              </a:tblGrid>
              <a:tr h="35661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solidFill>
                            <a:schemeClr val="bg1"/>
                          </a:solidFill>
                        </a:rPr>
                        <a:t>Sources</a:t>
                      </a:r>
                      <a:endParaRPr lang="fr-FR" sz="1800" i="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dirty="0" smtClean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1832">
                <a:tc>
                  <a:txBody>
                    <a:bodyPr/>
                    <a:lstStyle/>
                    <a:p>
                      <a:pPr algn="l"/>
                      <a:r>
                        <a:rPr lang="en-US" sz="1200" b="1" noProof="0" dirty="0" smtClean="0">
                          <a:solidFill>
                            <a:schemeClr val="bg1"/>
                          </a:solidFill>
                        </a:rPr>
                        <a:t>Origin</a:t>
                      </a:r>
                      <a:endParaRPr lang="en-US" sz="12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noProof="0" dirty="0" smtClean="0">
                          <a:solidFill>
                            <a:schemeClr val="tx1"/>
                          </a:solidFill>
                        </a:rPr>
                        <a:t>Domestic</a:t>
                      </a:r>
                      <a:r>
                        <a:rPr lang="en-US" sz="1000" i="0" baseline="0" noProof="0" dirty="0" smtClean="0">
                          <a:solidFill>
                            <a:schemeClr val="tx1"/>
                          </a:solidFill>
                        </a:rPr>
                        <a:t> Wastewater</a:t>
                      </a:r>
                      <a:endParaRPr lang="en-US" sz="1000" i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1832">
                <a:tc>
                  <a:txBody>
                    <a:bodyPr/>
                    <a:lstStyle/>
                    <a:p>
                      <a:pPr algn="l"/>
                      <a:r>
                        <a:rPr lang="en-US" sz="1200" b="1" noProof="0" dirty="0" smtClean="0">
                          <a:solidFill>
                            <a:schemeClr val="bg1"/>
                          </a:solidFill>
                        </a:rPr>
                        <a:t>Water</a:t>
                      </a:r>
                      <a:r>
                        <a:rPr lang="en-US" sz="1200" b="1" baseline="0" noProof="0" dirty="0" smtClean="0">
                          <a:solidFill>
                            <a:schemeClr val="bg1"/>
                          </a:solidFill>
                        </a:rPr>
                        <a:t> reused (m</a:t>
                      </a:r>
                      <a:r>
                        <a:rPr lang="en-US" sz="1200" b="1" baseline="30000" noProof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en-US" sz="1200" b="1" baseline="0" noProof="0" dirty="0" smtClean="0">
                          <a:solidFill>
                            <a:schemeClr val="bg1"/>
                          </a:solidFill>
                        </a:rPr>
                        <a:t>/Y)</a:t>
                      </a:r>
                      <a:endParaRPr lang="en-US" sz="12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noProof="0" dirty="0" smtClean="0">
                          <a:solidFill>
                            <a:schemeClr val="tx1"/>
                          </a:solidFill>
                        </a:rPr>
                        <a:t>900</a:t>
                      </a:r>
                      <a:r>
                        <a:rPr lang="en-US" sz="1000" i="0" baseline="0" noProof="0" dirty="0" smtClean="0">
                          <a:solidFill>
                            <a:schemeClr val="tx1"/>
                          </a:solidFill>
                        </a:rPr>
                        <a:t> 000 </a:t>
                      </a:r>
                      <a:endParaRPr lang="en-US" sz="1000" i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 l="35437" t="24363" r="21448" b="13622"/>
          <a:stretch>
            <a:fillRect/>
          </a:stretch>
        </p:blipFill>
        <p:spPr bwMode="auto">
          <a:xfrm>
            <a:off x="395536" y="1844824"/>
            <a:ext cx="2478915" cy="2232248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1" name="Image 2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3392" y="4152491"/>
            <a:ext cx="2038699" cy="2444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45574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4398" b="93110"/>
          <a:stretch>
            <a:fillRect/>
          </a:stretch>
        </p:blipFill>
        <p:spPr bwMode="auto">
          <a:xfrm>
            <a:off x="0" y="6596656"/>
            <a:ext cx="9144000" cy="26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820472" y="6597352"/>
            <a:ext cx="323528" cy="260648"/>
          </a:xfrm>
        </p:spPr>
        <p:txBody>
          <a:bodyPr/>
          <a:lstStyle/>
          <a:p>
            <a:fld id="{CF4668DC-857F-487D-BFFA-8C0CA5037977}" type="slidenum">
              <a:rPr lang="fr-BE" b="1" smtClean="0">
                <a:solidFill>
                  <a:schemeClr val="accent2"/>
                </a:solidFill>
              </a:rPr>
              <a:pPr/>
              <a:t>5</a:t>
            </a:fld>
            <a:endParaRPr lang="fr-BE" b="1" dirty="0">
              <a:solidFill>
                <a:schemeClr val="accent2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0" y="6597352"/>
            <a:ext cx="7092280" cy="260648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2"/>
                </a:solidFill>
              </a:rPr>
              <a:t>MULTI STAKEHOLDERS ROUNDTABLE : </a:t>
            </a:r>
            <a:r>
              <a:rPr lang="en-US" b="1" dirty="0" smtClean="0">
                <a:solidFill>
                  <a:schemeClr val="accent2"/>
                </a:solidFill>
              </a:rPr>
              <a:t>WASTE WATER REUSE, TIME FOR SOLUTIONS </a:t>
            </a:r>
            <a:endParaRPr lang="fr-BE" b="1" dirty="0">
              <a:solidFill>
                <a:schemeClr val="accent2"/>
              </a:solidFill>
            </a:endParaRPr>
          </a:p>
        </p:txBody>
      </p:sp>
      <p:pic>
        <p:nvPicPr>
          <p:cNvPr id="9" name="Image 8" descr="Logo_ICID2015_Vertic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862" y="116632"/>
            <a:ext cx="1315786" cy="1214572"/>
          </a:xfrm>
          <a:prstGeom prst="rect">
            <a:avLst/>
          </a:prstGeom>
        </p:spPr>
      </p:pic>
      <p:sp>
        <p:nvSpPr>
          <p:cNvPr id="11" name="Titre 10"/>
          <p:cNvSpPr>
            <a:spLocks noGrp="1"/>
          </p:cNvSpPr>
          <p:nvPr>
            <p:ph type="ctrTitle"/>
          </p:nvPr>
        </p:nvSpPr>
        <p:spPr>
          <a:xfrm>
            <a:off x="1701754" y="590980"/>
            <a:ext cx="7452320" cy="764704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ts val="300"/>
              </a:spcBef>
            </a:pPr>
            <a:r>
              <a:rPr lang="fr-FR" sz="3100" b="1" dirty="0" smtClean="0">
                <a:latin typeface="+mn-lt"/>
              </a:rPr>
              <a:t>How do I </a:t>
            </a:r>
            <a:r>
              <a:rPr lang="fr-FR" sz="3100" b="1" dirty="0" err="1" smtClean="0">
                <a:latin typeface="+mn-lt"/>
              </a:rPr>
              <a:t>illustrate</a:t>
            </a:r>
            <a:r>
              <a:rPr lang="fr-FR" sz="3100" b="1" dirty="0" smtClean="0">
                <a:latin typeface="+mn-lt"/>
              </a:rPr>
              <a:t> the question:</a:t>
            </a:r>
            <a:r>
              <a:rPr lang="fr-FR" sz="3200" b="1" dirty="0" smtClean="0">
                <a:latin typeface="+mn-lt"/>
              </a:rPr>
              <a:t/>
            </a:r>
            <a:br>
              <a:rPr lang="fr-FR" sz="3200" b="1" dirty="0" smtClean="0">
                <a:latin typeface="+mn-lt"/>
              </a:rPr>
            </a:br>
            <a:r>
              <a:rPr lang="fr-FR" sz="2000" b="1" dirty="0" err="1"/>
              <a:t>Which</a:t>
            </a:r>
            <a:r>
              <a:rPr lang="fr-FR" sz="2000" b="1" dirty="0"/>
              <a:t> </a:t>
            </a:r>
            <a:r>
              <a:rPr lang="fr-FR" sz="2000" b="1" dirty="0" smtClean="0"/>
              <a:t>practices, technologies and </a:t>
            </a:r>
            <a:r>
              <a:rPr lang="fr-FR" sz="2000" b="1" dirty="0" err="1" smtClean="0"/>
              <a:t>institutional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framework</a:t>
            </a:r>
            <a:r>
              <a:rPr lang="fr-FR" sz="2000" b="1" dirty="0" smtClean="0"/>
              <a:t> </a:t>
            </a:r>
            <a:r>
              <a:rPr lang="fr-FR" sz="2000" b="1" dirty="0"/>
              <a:t>to </a:t>
            </a:r>
            <a:r>
              <a:rPr lang="fr-FR" sz="2000" b="1" dirty="0" err="1"/>
              <a:t>create</a:t>
            </a:r>
            <a:r>
              <a:rPr lang="fr-FR" sz="2000" b="1" dirty="0"/>
              <a:t> effective, </a:t>
            </a:r>
            <a:r>
              <a:rPr lang="fr-FR" sz="2000" b="1" dirty="0" err="1"/>
              <a:t>safe</a:t>
            </a:r>
            <a:r>
              <a:rPr lang="fr-FR" sz="2000" b="1" dirty="0"/>
              <a:t> and </a:t>
            </a:r>
            <a:r>
              <a:rPr lang="fr-FR" sz="2000" b="1" dirty="0" err="1"/>
              <a:t>cost</a:t>
            </a:r>
            <a:r>
              <a:rPr lang="fr-FR" sz="2000" b="1" dirty="0"/>
              <a:t> effective water </a:t>
            </a:r>
            <a:r>
              <a:rPr lang="fr-FR" sz="2000" b="1" dirty="0" err="1"/>
              <a:t>reuse</a:t>
            </a:r>
            <a:r>
              <a:rPr lang="fr-FR" sz="2000" b="1" dirty="0"/>
              <a:t> </a:t>
            </a:r>
            <a:r>
              <a:rPr lang="fr-FR" sz="2000" b="1" dirty="0" err="1"/>
              <a:t>chain</a:t>
            </a:r>
            <a:r>
              <a:rPr lang="fr-FR" sz="2000" b="1" dirty="0" smtClean="0"/>
              <a:t>?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3200" b="1" dirty="0" smtClean="0">
                <a:latin typeface="+mn-lt"/>
              </a:rPr>
              <a:t> </a:t>
            </a:r>
            <a:br>
              <a:rPr lang="fr-FR" sz="3200" b="1" dirty="0" smtClean="0">
                <a:latin typeface="+mn-lt"/>
              </a:rPr>
            </a:br>
            <a:endParaRPr lang="fr-FR" sz="3200" b="1" dirty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86000" y="1340768"/>
            <a:ext cx="7236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19089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4398" b="93110"/>
          <a:stretch>
            <a:fillRect/>
          </a:stretch>
        </p:blipFill>
        <p:spPr bwMode="auto">
          <a:xfrm>
            <a:off x="0" y="6596656"/>
            <a:ext cx="9144000" cy="26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820472" y="6597352"/>
            <a:ext cx="323528" cy="260648"/>
          </a:xfrm>
        </p:spPr>
        <p:txBody>
          <a:bodyPr/>
          <a:lstStyle/>
          <a:p>
            <a:fld id="{CF4668DC-857F-487D-BFFA-8C0CA5037977}" type="slidenum">
              <a:rPr lang="fr-BE" b="1" smtClean="0">
                <a:solidFill>
                  <a:schemeClr val="accent2"/>
                </a:solidFill>
              </a:rPr>
              <a:pPr/>
              <a:t>6</a:t>
            </a:fld>
            <a:endParaRPr lang="fr-BE" b="1" dirty="0">
              <a:solidFill>
                <a:schemeClr val="accent2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0" y="6597352"/>
            <a:ext cx="7092280" cy="260648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2"/>
                </a:solidFill>
              </a:rPr>
              <a:t>MULTI STAKEHOLDERS ROUNDTABLE : </a:t>
            </a:r>
            <a:r>
              <a:rPr lang="en-US" b="1" dirty="0" smtClean="0">
                <a:solidFill>
                  <a:schemeClr val="accent2"/>
                </a:solidFill>
              </a:rPr>
              <a:t>WASTE WATER REUSE, TIME FOR SOLUTIONS </a:t>
            </a:r>
            <a:endParaRPr lang="fr-BE" b="1" dirty="0">
              <a:solidFill>
                <a:schemeClr val="accent2"/>
              </a:solidFill>
            </a:endParaRPr>
          </a:p>
        </p:txBody>
      </p:sp>
      <p:pic>
        <p:nvPicPr>
          <p:cNvPr id="9" name="Image 8" descr="Logo_ICID2015_Vertic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862" y="116632"/>
            <a:ext cx="1315786" cy="1214572"/>
          </a:xfrm>
          <a:prstGeom prst="rect">
            <a:avLst/>
          </a:prstGeom>
        </p:spPr>
      </p:pic>
      <p:sp>
        <p:nvSpPr>
          <p:cNvPr id="11" name="Titre 10"/>
          <p:cNvSpPr>
            <a:spLocks noGrp="1"/>
          </p:cNvSpPr>
          <p:nvPr>
            <p:ph type="ctrTitle"/>
          </p:nvPr>
        </p:nvSpPr>
        <p:spPr>
          <a:xfrm>
            <a:off x="1701754" y="590980"/>
            <a:ext cx="7452320" cy="764704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ts val="300"/>
              </a:spcBef>
            </a:pPr>
            <a:r>
              <a:rPr lang="fr-FR" sz="3100" b="1" dirty="0" smtClean="0">
                <a:latin typeface="+mn-lt"/>
              </a:rPr>
              <a:t>How do I </a:t>
            </a:r>
            <a:r>
              <a:rPr lang="fr-FR" sz="3100" b="1" dirty="0" err="1" smtClean="0">
                <a:latin typeface="+mn-lt"/>
              </a:rPr>
              <a:t>illustrate</a:t>
            </a:r>
            <a:r>
              <a:rPr lang="fr-FR" sz="3100" b="1" dirty="0" smtClean="0">
                <a:latin typeface="+mn-lt"/>
              </a:rPr>
              <a:t> the question:</a:t>
            </a:r>
            <a:r>
              <a:rPr lang="fr-FR" sz="3200" b="1" dirty="0" smtClean="0">
                <a:latin typeface="+mn-lt"/>
              </a:rPr>
              <a:t/>
            </a:r>
            <a:br>
              <a:rPr lang="fr-FR" sz="3200" b="1" dirty="0" smtClean="0">
                <a:latin typeface="+mn-lt"/>
              </a:rPr>
            </a:br>
            <a:r>
              <a:rPr lang="en-US" sz="2000" b="1" dirty="0" smtClean="0"/>
              <a:t>Can </a:t>
            </a:r>
            <a:r>
              <a:rPr lang="en-US" sz="2000" b="1" dirty="0"/>
              <a:t>we successfully reuse raw or low treated waste water?   </a:t>
            </a:r>
            <a:br>
              <a:rPr lang="en-US" sz="2000" b="1" dirty="0"/>
            </a:br>
            <a:endParaRPr lang="fr-FR" sz="3200" b="1" dirty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86000" y="1340768"/>
            <a:ext cx="7236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789084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ICID2015">
      <a:dk1>
        <a:srgbClr val="3996C1"/>
      </a:dk1>
      <a:lt1>
        <a:srgbClr val="007146"/>
      </a:lt1>
      <a:dk2>
        <a:srgbClr val="94C120"/>
      </a:dk2>
      <a:lt2>
        <a:srgbClr val="02290C"/>
      </a:lt2>
      <a:accent1>
        <a:srgbClr val="007146"/>
      </a:accent1>
      <a:accent2>
        <a:srgbClr val="080808"/>
      </a:accent2>
      <a:accent3>
        <a:srgbClr val="080808"/>
      </a:accent3>
      <a:accent4>
        <a:srgbClr val="080808"/>
      </a:accent4>
      <a:accent5>
        <a:srgbClr val="FFFFFF"/>
      </a:accent5>
      <a:accent6>
        <a:srgbClr val="FFFFFF"/>
      </a:accent6>
      <a:hlink>
        <a:srgbClr val="080808"/>
      </a:hlink>
      <a:folHlink>
        <a:srgbClr val="080808"/>
      </a:folHlink>
    </a:clrScheme>
    <a:fontScheme name="ICID2015">
      <a:majorFont>
        <a:latin typeface="Trebuchet MS"/>
        <a:ea typeface="Arial Unicode MS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518</Words>
  <Application>Microsoft Office PowerPoint</Application>
  <PresentationFormat>Affichage à l'écran (4:3)</PresentationFormat>
  <Paragraphs>119</Paragraphs>
  <Slides>6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Note to authors</vt:lpstr>
      <vt:lpstr> Name of the speaker  Organisation, email </vt:lpstr>
      <vt:lpstr>Description of the case study</vt:lpstr>
      <vt:lpstr>EXAMPLE-Description of the case study</vt:lpstr>
      <vt:lpstr>How do I illustrate the question: Which practices, technologies and institutional framework to create effective, safe and cost effective water reuse chain?   </vt:lpstr>
      <vt:lpstr>How do I illustrate the question: Can we successfully reuse raw or low treated waste water?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the speaker  email of the speaker</dc:title>
  <dc:creator>AFEID</dc:creator>
  <cp:lastModifiedBy>AFEID</cp:lastModifiedBy>
  <cp:revision>43</cp:revision>
  <dcterms:created xsi:type="dcterms:W3CDTF">2015-04-23T14:06:28Z</dcterms:created>
  <dcterms:modified xsi:type="dcterms:W3CDTF">2015-09-08T15:27:25Z</dcterms:modified>
</cp:coreProperties>
</file>