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EE16-373F-4A9F-A969-E6BBA9F316EB}" type="datetimeFigureOut">
              <a:rPr lang="fr-FR" smtClean="0"/>
              <a:pPr/>
              <a:t>22/06/2015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57A84-2C33-40A2-97D2-6E9189690E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4521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7A84-2C33-40A2-97D2-6E9189690EC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7A84-2C33-40A2-97D2-6E9189690EC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BEC7-6FCE-41DB-B3B8-917614DD1CA8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46F2-39C5-4704-A3B1-1E3179D06B78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D32E-93ED-4B9F-9DB9-EE6B6B8085AD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50D9-CAF0-420E-AFEA-7CDB1D1988D9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28F0-A790-4DFA-8FB7-2ABC2314B925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BED-6EC4-46A0-8947-C99D35A0AA0B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3E8-3B8F-4ED5-A5FB-BF741093484C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198-02CF-4379-9BC7-373661DBEDB6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1075-F322-40E7-B77C-663A43290309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2413-8382-4885-8482-DD276C096BB5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5990-C439-4469-8487-CD67C545A401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C2CD-8C84-458E-B4CB-FB78464A61BA}" type="datetime1">
              <a:rPr lang="fr-FR" smtClean="0"/>
              <a:pPr/>
              <a:t>22/06/2015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ICID2015 - NAME OF THE SESSION OR THE WORKSHOP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44398" b="93110"/>
          <a:stretch>
            <a:fillRect/>
          </a:stretch>
        </p:blipFill>
        <p:spPr bwMode="auto">
          <a:xfrm>
            <a:off x="0" y="6596656"/>
            <a:ext cx="9144000" cy="26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1988840"/>
            <a:ext cx="4316016" cy="792088"/>
          </a:xfrm>
        </p:spPr>
        <p:txBody>
          <a:bodyPr>
            <a:noAutofit/>
          </a:bodyPr>
          <a:lstStyle/>
          <a:p>
            <a:pPr algn="r">
              <a:spcAft>
                <a:spcPts val="600"/>
              </a:spcAft>
              <a:tabLst>
                <a:tab pos="1097280" algn="l"/>
                <a:tab pos="3060065" algn="ctr"/>
              </a:tabLst>
            </a:pPr>
            <a:r>
              <a:rPr lang="fr-FR" sz="2400" dirty="0" smtClean="0">
                <a:solidFill>
                  <a:srgbClr val="000000"/>
                </a:solidFill>
                <a:ea typeface="Trebuchet MS"/>
              </a:rPr>
              <a:t/>
            </a:r>
            <a:br>
              <a:rPr lang="fr-FR" sz="2400" dirty="0" smtClean="0">
                <a:solidFill>
                  <a:srgbClr val="000000"/>
                </a:solidFill>
                <a:ea typeface="Trebuchet MS"/>
              </a:rPr>
            </a:br>
            <a:r>
              <a:rPr lang="en-US" sz="2800" b="1" dirty="0" smtClean="0">
                <a:solidFill>
                  <a:srgbClr val="000000"/>
                </a:solidFill>
                <a:ea typeface="Trebuchet MS"/>
              </a:rPr>
              <a:t>Name of the speaker </a:t>
            </a:r>
            <a:br>
              <a:rPr lang="en-US" sz="2800" b="1" dirty="0" smtClean="0">
                <a:solidFill>
                  <a:srgbClr val="000000"/>
                </a:solidFill>
                <a:ea typeface="Trebuchet MS"/>
              </a:rPr>
            </a:br>
            <a:r>
              <a:rPr lang="en-US" sz="2400" dirty="0" smtClean="0">
                <a:solidFill>
                  <a:srgbClr val="000000"/>
                </a:solidFill>
                <a:ea typeface="Trebuchet MS"/>
              </a:rPr>
              <a:t>email of the speaker</a:t>
            </a:r>
            <a:r>
              <a:rPr lang="fr-FR" sz="2400" dirty="0" smtClean="0">
                <a:solidFill>
                  <a:srgbClr val="000000"/>
                </a:solidFill>
                <a:ea typeface="Trebuchet MS"/>
              </a:rPr>
              <a:t/>
            </a:r>
            <a:br>
              <a:rPr lang="fr-FR" sz="2400" dirty="0" smtClean="0">
                <a:solidFill>
                  <a:srgbClr val="000000"/>
                </a:solidFill>
                <a:ea typeface="Trebuchet MS"/>
              </a:rPr>
            </a:br>
            <a:endParaRPr lang="fr-FR" sz="24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820472" y="6597352"/>
            <a:ext cx="323528" cy="260648"/>
          </a:xfrm>
        </p:spPr>
        <p:txBody>
          <a:bodyPr/>
          <a:lstStyle/>
          <a:p>
            <a:fld id="{CF4668DC-857F-487D-BFFA-8C0CA5037977}" type="slidenum">
              <a:rPr lang="fr-BE" b="1" smtClean="0">
                <a:solidFill>
                  <a:schemeClr val="accent2"/>
                </a:solidFill>
              </a:rPr>
              <a:pPr/>
              <a:t>1</a:t>
            </a:fld>
            <a:endParaRPr lang="fr-BE" b="1" dirty="0">
              <a:solidFill>
                <a:schemeClr val="accent2"/>
              </a:solidFill>
            </a:endParaRPr>
          </a:p>
        </p:txBody>
      </p:sp>
      <p:pic>
        <p:nvPicPr>
          <p:cNvPr id="9" name="Image 8" descr="Logo_ICID2015_Vertic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835696" cy="16944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71600" y="76470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cap="all" dirty="0" smtClean="0">
                <a:solidFill>
                  <a:srgbClr val="3996C1"/>
                </a:solidFill>
                <a:latin typeface="Arial"/>
                <a:ea typeface="Trebuchet MS"/>
                <a:cs typeface="+mj-cs"/>
              </a:rPr>
              <a:t>CASE STUDY NAME</a:t>
            </a:r>
            <a:endParaRPr lang="fr-FR" sz="2000" dirty="0" smtClean="0"/>
          </a:p>
          <a:p>
            <a:pPr algn="r"/>
            <a:r>
              <a:rPr lang="fr-FR" sz="4800" cap="all" dirty="0" smtClean="0">
                <a:solidFill>
                  <a:srgbClr val="3996C1"/>
                </a:solidFill>
                <a:latin typeface="Arial"/>
                <a:ea typeface="Trebuchet MS"/>
                <a:cs typeface="+mj-cs"/>
              </a:rPr>
              <a:t> 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429000"/>
            <a:ext cx="3888432" cy="2736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Map</a:t>
            </a:r>
            <a:r>
              <a:rPr lang="fr-FR" dirty="0" smtClean="0"/>
              <a:t> to localise the </a:t>
            </a:r>
            <a:r>
              <a:rPr lang="fr-FR" dirty="0" err="1" smtClean="0"/>
              <a:t>project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7092280" cy="26064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MULTI STAKEHOLDERS ROUNDTABLE : </a:t>
            </a:r>
            <a:r>
              <a:rPr lang="en-US" b="1" dirty="0" smtClean="0">
                <a:solidFill>
                  <a:schemeClr val="accent2"/>
                </a:solidFill>
              </a:rPr>
              <a:t>WASTE WATER REUSE, TIME FOR SOLUTIONS </a:t>
            </a:r>
            <a:endParaRPr lang="fr-BE" b="1" dirty="0">
              <a:solidFill>
                <a:schemeClr val="accent2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283968" y="3356992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Main characteristics of the case study such as :</a:t>
            </a:r>
          </a:p>
          <a:p>
            <a:r>
              <a:rPr lang="fr-FR" b="1" dirty="0" smtClean="0">
                <a:solidFill>
                  <a:schemeClr val="bg2"/>
                </a:solidFill>
              </a:rPr>
              <a:t>1st </a:t>
            </a:r>
            <a:r>
              <a:rPr lang="fr-FR" b="1" dirty="0" err="1" smtClean="0">
                <a:solidFill>
                  <a:schemeClr val="bg2"/>
                </a:solidFill>
              </a:rPr>
              <a:t>Year</a:t>
            </a:r>
            <a:r>
              <a:rPr lang="fr-FR" b="1" dirty="0" smtClean="0">
                <a:solidFill>
                  <a:schemeClr val="bg2"/>
                </a:solidFill>
              </a:rPr>
              <a:t> of the </a:t>
            </a:r>
            <a:r>
              <a:rPr lang="fr-FR" b="1" dirty="0" err="1" smtClean="0">
                <a:solidFill>
                  <a:schemeClr val="bg2"/>
                </a:solidFill>
              </a:rPr>
              <a:t>reuse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err="1" smtClean="0">
                <a:solidFill>
                  <a:schemeClr val="bg2"/>
                </a:solidFill>
              </a:rPr>
              <a:t>project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smtClean="0">
                <a:solidFill>
                  <a:schemeClr val="bg2"/>
                </a:solidFill>
              </a:rPr>
              <a:t>/ drivers for </a:t>
            </a:r>
            <a:r>
              <a:rPr lang="fr-FR" b="1" dirty="0" err="1" smtClean="0">
                <a:solidFill>
                  <a:schemeClr val="bg2"/>
                </a:solidFill>
              </a:rPr>
              <a:t>this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err="1" smtClean="0">
                <a:solidFill>
                  <a:schemeClr val="bg2"/>
                </a:solidFill>
              </a:rPr>
              <a:t>reuse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err="1" smtClean="0">
                <a:solidFill>
                  <a:schemeClr val="bg2"/>
                </a:solidFill>
              </a:rPr>
              <a:t>project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smtClean="0">
                <a:solidFill>
                  <a:schemeClr val="bg2"/>
                </a:solidFill>
              </a:rPr>
              <a:t>/ </a:t>
            </a:r>
            <a:r>
              <a:rPr lang="fr-FR" b="1" dirty="0" smtClean="0">
                <a:solidFill>
                  <a:schemeClr val="bg2"/>
                </a:solidFill>
              </a:rPr>
              <a:t>objectifs </a:t>
            </a:r>
            <a:r>
              <a:rPr lang="fr-FR" b="1" dirty="0" smtClean="0">
                <a:solidFill>
                  <a:schemeClr val="bg2"/>
                </a:solidFill>
              </a:rPr>
              <a:t>/ </a:t>
            </a:r>
            <a:r>
              <a:rPr lang="fr-FR" b="1" dirty="0" err="1" smtClean="0">
                <a:solidFill>
                  <a:schemeClr val="bg2"/>
                </a:solidFill>
              </a:rPr>
              <a:t>project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err="1" smtClean="0">
                <a:solidFill>
                  <a:schemeClr val="bg2"/>
                </a:solidFill>
              </a:rPr>
              <a:t>stakeholders</a:t>
            </a:r>
            <a:r>
              <a:rPr lang="fr-FR" b="1" dirty="0" smtClean="0">
                <a:solidFill>
                  <a:schemeClr val="bg2"/>
                </a:solidFill>
              </a:rPr>
              <a:t> and </a:t>
            </a:r>
            <a:r>
              <a:rPr lang="fr-FR" b="1" dirty="0" err="1" smtClean="0">
                <a:solidFill>
                  <a:schemeClr val="bg2"/>
                </a:solidFill>
              </a:rPr>
              <a:t>financing</a:t>
            </a:r>
            <a:r>
              <a:rPr lang="fr-FR" b="1" dirty="0" smtClean="0">
                <a:solidFill>
                  <a:schemeClr val="bg2"/>
                </a:solidFill>
              </a:rPr>
              <a:t> / </a:t>
            </a:r>
            <a:r>
              <a:rPr lang="fr-FR" b="1" dirty="0" err="1" smtClean="0">
                <a:solidFill>
                  <a:schemeClr val="bg2"/>
                </a:solidFill>
              </a:rPr>
              <a:t>crops</a:t>
            </a:r>
            <a:r>
              <a:rPr lang="fr-FR" b="1" dirty="0" smtClean="0">
                <a:solidFill>
                  <a:schemeClr val="bg2"/>
                </a:solidFill>
              </a:rPr>
              <a:t> and areas </a:t>
            </a:r>
            <a:r>
              <a:rPr lang="fr-FR" b="1" dirty="0" err="1" smtClean="0">
                <a:solidFill>
                  <a:schemeClr val="bg2"/>
                </a:solidFill>
              </a:rPr>
              <a:t>irrigated</a:t>
            </a:r>
            <a:r>
              <a:rPr lang="fr-FR" b="1" dirty="0" smtClean="0">
                <a:solidFill>
                  <a:schemeClr val="bg2"/>
                </a:solidFill>
              </a:rPr>
              <a:t> / </a:t>
            </a:r>
            <a:r>
              <a:rPr lang="fr-FR" b="1" dirty="0" err="1" smtClean="0">
                <a:solidFill>
                  <a:schemeClr val="bg2"/>
                </a:solidFill>
              </a:rPr>
              <a:t>cost</a:t>
            </a:r>
            <a:r>
              <a:rPr lang="fr-FR" b="1" dirty="0" smtClean="0">
                <a:solidFill>
                  <a:schemeClr val="bg2"/>
                </a:solidFill>
              </a:rPr>
              <a:t> of the </a:t>
            </a:r>
            <a:r>
              <a:rPr lang="fr-FR" b="1" dirty="0" err="1" smtClean="0">
                <a:solidFill>
                  <a:schemeClr val="bg2"/>
                </a:solidFill>
              </a:rPr>
              <a:t>cubic</a:t>
            </a:r>
            <a:r>
              <a:rPr lang="fr-FR" b="1" dirty="0" smtClean="0">
                <a:solidFill>
                  <a:schemeClr val="bg2"/>
                </a:solidFill>
              </a:rPr>
              <a:t> </a:t>
            </a:r>
            <a:r>
              <a:rPr lang="fr-FR" b="1" dirty="0" err="1" smtClean="0">
                <a:solidFill>
                  <a:schemeClr val="bg2"/>
                </a:solidFill>
              </a:rPr>
              <a:t>meter</a:t>
            </a:r>
            <a:r>
              <a:rPr lang="fr-FR" b="1" dirty="0" smtClean="0">
                <a:solidFill>
                  <a:schemeClr val="bg2"/>
                </a:solidFill>
              </a:rPr>
              <a:t> for the </a:t>
            </a:r>
            <a:r>
              <a:rPr lang="fr-FR" b="1" dirty="0" err="1" smtClean="0">
                <a:solidFill>
                  <a:schemeClr val="bg2"/>
                </a:solidFill>
              </a:rPr>
              <a:t>users</a:t>
            </a:r>
            <a:endParaRPr lang="fr-FR" b="1" dirty="0" smtClean="0">
              <a:solidFill>
                <a:schemeClr val="bg2"/>
              </a:solidFill>
            </a:endParaRPr>
          </a:p>
          <a:p>
            <a:r>
              <a:rPr lang="fr-FR" dirty="0" smtClean="0">
                <a:solidFill>
                  <a:schemeClr val="bg2"/>
                </a:solidFill>
              </a:rPr>
              <a:t>	</a:t>
            </a:r>
          </a:p>
          <a:p>
            <a:r>
              <a:rPr lang="fr-FR" b="1" dirty="0" smtClean="0">
                <a:solidFill>
                  <a:schemeClr val="bg2"/>
                </a:solidFill>
              </a:rPr>
              <a:t>	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427984" y="5518973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You will be offered 2-3 min to introduce your case study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44398" b="93110"/>
          <a:stretch>
            <a:fillRect/>
          </a:stretch>
        </p:blipFill>
        <p:spPr bwMode="auto">
          <a:xfrm>
            <a:off x="0" y="6596656"/>
            <a:ext cx="9144000" cy="26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820472" y="6597352"/>
            <a:ext cx="323528" cy="260648"/>
          </a:xfrm>
        </p:spPr>
        <p:txBody>
          <a:bodyPr/>
          <a:lstStyle/>
          <a:p>
            <a:fld id="{CF4668DC-857F-487D-BFFA-8C0CA5037977}" type="slidenum">
              <a:rPr lang="fr-BE" b="1" smtClean="0">
                <a:solidFill>
                  <a:schemeClr val="accent2"/>
                </a:solidFill>
              </a:rPr>
              <a:pPr/>
              <a:t>2</a:t>
            </a:fld>
            <a:endParaRPr lang="fr-BE" b="1" dirty="0">
              <a:solidFill>
                <a:schemeClr val="accent2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7092280" cy="26064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MULTI STAKEHOLDERS ROUNDTABLE : </a:t>
            </a:r>
            <a:r>
              <a:rPr lang="en-US" b="1" dirty="0" smtClean="0">
                <a:solidFill>
                  <a:schemeClr val="accent2"/>
                </a:solidFill>
              </a:rPr>
              <a:t>WASTE WATER REUSE, TIME FOR SOLUTIONS </a:t>
            </a:r>
            <a:endParaRPr lang="fr-BE" b="1" dirty="0">
              <a:solidFill>
                <a:schemeClr val="accent2"/>
              </a:solidFill>
            </a:endParaRPr>
          </a:p>
        </p:txBody>
      </p:sp>
      <p:pic>
        <p:nvPicPr>
          <p:cNvPr id="9" name="Image 8" descr="Logo_ICID2015_Vertic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835696" cy="1694488"/>
          </a:xfrm>
          <a:prstGeom prst="rect">
            <a:avLst/>
          </a:prstGeom>
        </p:spPr>
      </p:pic>
      <p:sp>
        <p:nvSpPr>
          <p:cNvPr id="11" name="Titre 10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1470025"/>
          </a:xfrm>
        </p:spPr>
        <p:txBody>
          <a:bodyPr/>
          <a:lstStyle/>
          <a:p>
            <a:r>
              <a:rPr lang="fr-FR" b="1" dirty="0" smtClean="0">
                <a:latin typeface="+mn-lt"/>
              </a:rPr>
              <a:t>Question </a:t>
            </a:r>
            <a:r>
              <a:rPr lang="fr-FR" b="1" dirty="0" err="1" smtClean="0">
                <a:latin typeface="+mn-lt"/>
              </a:rPr>
              <a:t>answered</a:t>
            </a:r>
            <a:endParaRPr lang="fr-FR" b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7704" y="1196752"/>
            <a:ext cx="7236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51520" y="242088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You will be offered a 5 min presentation to answer one of the two following questions (please write the concerned question in the title of the slide above) :</a:t>
            </a:r>
          </a:p>
          <a:p>
            <a:endParaRPr 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342900" lvl="0" indent="-342900">
              <a:buAutoNum type="arabicPeriod"/>
            </a:pPr>
            <a:r>
              <a:rPr lang="en-US" b="1" dirty="0" smtClean="0"/>
              <a:t>What practices and technologies to create effective, safe and economically viable water </a:t>
            </a:r>
            <a:r>
              <a:rPr lang="en-US" b="1" dirty="0" smtClean="0"/>
              <a:t>reuse chains ?</a:t>
            </a:r>
          </a:p>
          <a:p>
            <a:pPr marL="342900" lvl="0" indent="-342900">
              <a:buAutoNum type="arabicPeriod"/>
            </a:pPr>
            <a:endParaRPr lang="en-US" b="1" dirty="0" smtClean="0"/>
          </a:p>
          <a:p>
            <a:pPr marL="342900" lvl="0" indent="-342900">
              <a:buAutoNum type="arabicPeriod"/>
            </a:pPr>
            <a:r>
              <a:rPr lang="en-US" b="1" dirty="0" smtClean="0"/>
              <a:t>Mastering </a:t>
            </a:r>
            <a:r>
              <a:rPr lang="en-US" b="1" dirty="0" smtClean="0"/>
              <a:t>the direct recovery of raw sewage or poorly treated waste water through the use of </a:t>
            </a:r>
            <a:r>
              <a:rPr lang="en-US" b="1" dirty="0" smtClean="0"/>
              <a:t>good </a:t>
            </a:r>
            <a:r>
              <a:rPr lang="fr-FR" b="1" dirty="0" smtClean="0"/>
              <a:t>practices </a:t>
            </a:r>
            <a:r>
              <a:rPr lang="fr-FR" b="1" dirty="0" smtClean="0"/>
              <a:t>: </a:t>
            </a:r>
            <a:r>
              <a:rPr lang="fr-FR" b="1" dirty="0" err="1" smtClean="0"/>
              <a:t>outrageous</a:t>
            </a:r>
            <a:r>
              <a:rPr lang="fr-FR" b="1" dirty="0" smtClean="0"/>
              <a:t> or </a:t>
            </a:r>
            <a:r>
              <a:rPr lang="fr-FR" b="1" dirty="0" err="1" smtClean="0"/>
              <a:t>righteous</a:t>
            </a:r>
            <a:r>
              <a:rPr lang="fr-FR" b="1" dirty="0" smtClean="0"/>
              <a:t>?</a:t>
            </a:r>
            <a:endParaRPr lang="fr-FR" dirty="0" smtClean="0"/>
          </a:p>
          <a:p>
            <a:endParaRPr 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Your slide should be concise and formulate the key messages (max 2 slides for one question)</a:t>
            </a:r>
          </a:p>
          <a:p>
            <a:endParaRPr 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CID2015">
      <a:dk1>
        <a:srgbClr val="3996C1"/>
      </a:dk1>
      <a:lt1>
        <a:srgbClr val="007146"/>
      </a:lt1>
      <a:dk2>
        <a:srgbClr val="94C120"/>
      </a:dk2>
      <a:lt2>
        <a:srgbClr val="02290C"/>
      </a:lt2>
      <a:accent1>
        <a:srgbClr val="007146"/>
      </a:accent1>
      <a:accent2>
        <a:srgbClr val="080808"/>
      </a:accent2>
      <a:accent3>
        <a:srgbClr val="080808"/>
      </a:accent3>
      <a:accent4>
        <a:srgbClr val="080808"/>
      </a:accent4>
      <a:accent5>
        <a:srgbClr val="FFFFFF"/>
      </a:accent5>
      <a:accent6>
        <a:srgbClr val="FFFFFF"/>
      </a:accent6>
      <a:hlink>
        <a:srgbClr val="080808"/>
      </a:hlink>
      <a:folHlink>
        <a:srgbClr val="080808"/>
      </a:folHlink>
    </a:clrScheme>
    <a:fontScheme name="ICID2015">
      <a:majorFont>
        <a:latin typeface="Trebuchet MS"/>
        <a:ea typeface="Arial Unicode MS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178</Words>
  <Application>Microsoft Office PowerPoint</Application>
  <PresentationFormat>Affichage à l'écran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Name of the speaker  email of the speaker </vt:lpstr>
      <vt:lpstr>Question answered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Name of the speaker  email of the speaker </dc:title>
  <dc:creator>AFEID</dc:creator>
  <cp:lastModifiedBy>AFEID</cp:lastModifiedBy>
  <cp:revision>10</cp:revision>
  <dcterms:created xsi:type="dcterms:W3CDTF">2015-04-23T14:06:28Z</dcterms:created>
  <dcterms:modified xsi:type="dcterms:W3CDTF">2015-06-22T09:53:07Z</dcterms:modified>
</cp:coreProperties>
</file>