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30279975" cy="42808525"/>
  <p:notesSz cx="9926638" cy="14355763"/>
  <p:defaultTextStyle>
    <a:defPPr>
      <a:defRPr lang="fr-FR"/>
    </a:defPPr>
    <a:lvl1pPr marL="0" algn="l" defTabSz="4402754" rtl="0" eaLnBrk="1" latinLnBrk="0" hangingPunct="1">
      <a:defRPr sz="8700" kern="1200">
        <a:solidFill>
          <a:schemeClr val="tx1"/>
        </a:solidFill>
        <a:latin typeface="+mn-lt"/>
        <a:ea typeface="+mn-ea"/>
        <a:cs typeface="+mn-cs"/>
      </a:defRPr>
    </a:lvl1pPr>
    <a:lvl2pPr marL="2201377" algn="l" defTabSz="4402754" rtl="0" eaLnBrk="1" latinLnBrk="0" hangingPunct="1">
      <a:defRPr sz="8700" kern="1200">
        <a:solidFill>
          <a:schemeClr val="tx1"/>
        </a:solidFill>
        <a:latin typeface="+mn-lt"/>
        <a:ea typeface="+mn-ea"/>
        <a:cs typeface="+mn-cs"/>
      </a:defRPr>
    </a:lvl2pPr>
    <a:lvl3pPr marL="4402754" algn="l" defTabSz="4402754" rtl="0" eaLnBrk="1" latinLnBrk="0" hangingPunct="1">
      <a:defRPr sz="8700" kern="1200">
        <a:solidFill>
          <a:schemeClr val="tx1"/>
        </a:solidFill>
        <a:latin typeface="+mn-lt"/>
        <a:ea typeface="+mn-ea"/>
        <a:cs typeface="+mn-cs"/>
      </a:defRPr>
    </a:lvl3pPr>
    <a:lvl4pPr marL="6604131" algn="l" defTabSz="4402754" rtl="0" eaLnBrk="1" latinLnBrk="0" hangingPunct="1">
      <a:defRPr sz="8700" kern="1200">
        <a:solidFill>
          <a:schemeClr val="tx1"/>
        </a:solidFill>
        <a:latin typeface="+mn-lt"/>
        <a:ea typeface="+mn-ea"/>
        <a:cs typeface="+mn-cs"/>
      </a:defRPr>
    </a:lvl4pPr>
    <a:lvl5pPr marL="8805507" algn="l" defTabSz="4402754" rtl="0" eaLnBrk="1" latinLnBrk="0" hangingPunct="1">
      <a:defRPr sz="8700" kern="1200">
        <a:solidFill>
          <a:schemeClr val="tx1"/>
        </a:solidFill>
        <a:latin typeface="+mn-lt"/>
        <a:ea typeface="+mn-ea"/>
        <a:cs typeface="+mn-cs"/>
      </a:defRPr>
    </a:lvl5pPr>
    <a:lvl6pPr marL="11006884" algn="l" defTabSz="4402754" rtl="0" eaLnBrk="1" latinLnBrk="0" hangingPunct="1">
      <a:defRPr sz="8700" kern="1200">
        <a:solidFill>
          <a:schemeClr val="tx1"/>
        </a:solidFill>
        <a:latin typeface="+mn-lt"/>
        <a:ea typeface="+mn-ea"/>
        <a:cs typeface="+mn-cs"/>
      </a:defRPr>
    </a:lvl6pPr>
    <a:lvl7pPr marL="13208261" algn="l" defTabSz="4402754" rtl="0" eaLnBrk="1" latinLnBrk="0" hangingPunct="1">
      <a:defRPr sz="8700" kern="1200">
        <a:solidFill>
          <a:schemeClr val="tx1"/>
        </a:solidFill>
        <a:latin typeface="+mn-lt"/>
        <a:ea typeface="+mn-ea"/>
        <a:cs typeface="+mn-cs"/>
      </a:defRPr>
    </a:lvl7pPr>
    <a:lvl8pPr marL="15409638" algn="l" defTabSz="4402754" rtl="0" eaLnBrk="1" latinLnBrk="0" hangingPunct="1">
      <a:defRPr sz="8700" kern="1200">
        <a:solidFill>
          <a:schemeClr val="tx1"/>
        </a:solidFill>
        <a:latin typeface="+mn-lt"/>
        <a:ea typeface="+mn-ea"/>
        <a:cs typeface="+mn-cs"/>
      </a:defRPr>
    </a:lvl8pPr>
    <a:lvl9pPr marL="17611015" algn="l" defTabSz="4402754" rtl="0" eaLnBrk="1" latinLnBrk="0" hangingPunct="1">
      <a:defRPr sz="8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77" autoAdjust="0"/>
    <p:restoredTop sz="93898" autoAdjust="0"/>
  </p:normalViewPr>
  <p:slideViewPr>
    <p:cSldViewPr>
      <p:cViewPr>
        <p:scale>
          <a:sx n="10" d="100"/>
          <a:sy n="10" d="100"/>
        </p:scale>
        <p:origin x="-2862" y="-456"/>
      </p:cViewPr>
      <p:guideLst>
        <p:guide orient="horz" pos="13483"/>
        <p:guide pos="9537"/>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02125" cy="71755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622925" y="0"/>
            <a:ext cx="4302125" cy="717550"/>
          </a:xfrm>
          <a:prstGeom prst="rect">
            <a:avLst/>
          </a:prstGeom>
        </p:spPr>
        <p:txBody>
          <a:bodyPr vert="horz" lIns="91440" tIns="45720" rIns="91440" bIns="45720" rtlCol="0"/>
          <a:lstStyle>
            <a:lvl1pPr algn="r">
              <a:defRPr sz="1200"/>
            </a:lvl1pPr>
          </a:lstStyle>
          <a:p>
            <a:fld id="{BD2802D3-BE7F-4D5A-8F77-D35F8D9152C1}" type="datetimeFigureOut">
              <a:rPr lang="fr-FR" smtClean="0"/>
              <a:pPr/>
              <a:t>14/08/2015</a:t>
            </a:fld>
            <a:endParaRPr lang="fr-FR"/>
          </a:p>
        </p:txBody>
      </p:sp>
      <p:sp>
        <p:nvSpPr>
          <p:cNvPr id="4" name="Espace réservé du pied de page 3"/>
          <p:cNvSpPr>
            <a:spLocks noGrp="1"/>
          </p:cNvSpPr>
          <p:nvPr>
            <p:ph type="ftr" sz="quarter" idx="2"/>
          </p:nvPr>
        </p:nvSpPr>
        <p:spPr>
          <a:xfrm>
            <a:off x="0" y="13635038"/>
            <a:ext cx="4302125" cy="71755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622925" y="13635038"/>
            <a:ext cx="4302125" cy="717550"/>
          </a:xfrm>
          <a:prstGeom prst="rect">
            <a:avLst/>
          </a:prstGeom>
        </p:spPr>
        <p:txBody>
          <a:bodyPr vert="horz" lIns="91440" tIns="45720" rIns="91440" bIns="45720" rtlCol="0" anchor="b"/>
          <a:lstStyle>
            <a:lvl1pPr algn="r">
              <a:defRPr sz="1200"/>
            </a:lvl1pPr>
          </a:lstStyle>
          <a:p>
            <a:fld id="{4BD1350F-7B58-4670-89E1-2AA663496AC6}"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270999" y="13298398"/>
            <a:ext cx="25737979" cy="917608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4541998" y="24258164"/>
            <a:ext cx="21195983" cy="10939957"/>
          </a:xfrm>
        </p:spPr>
        <p:txBody>
          <a:bodyPr/>
          <a:lstStyle>
            <a:lvl1pPr marL="0" indent="0" algn="ctr">
              <a:buNone/>
              <a:defRPr>
                <a:solidFill>
                  <a:schemeClr val="tx1">
                    <a:tint val="75000"/>
                  </a:schemeClr>
                </a:solidFill>
              </a:defRPr>
            </a:lvl1pPr>
            <a:lvl2pPr marL="2201377" indent="0" algn="ctr">
              <a:buNone/>
              <a:defRPr>
                <a:solidFill>
                  <a:schemeClr val="tx1">
                    <a:tint val="75000"/>
                  </a:schemeClr>
                </a:solidFill>
              </a:defRPr>
            </a:lvl2pPr>
            <a:lvl3pPr marL="4402754" indent="0" algn="ctr">
              <a:buNone/>
              <a:defRPr>
                <a:solidFill>
                  <a:schemeClr val="tx1">
                    <a:tint val="75000"/>
                  </a:schemeClr>
                </a:solidFill>
              </a:defRPr>
            </a:lvl3pPr>
            <a:lvl4pPr marL="6604131" indent="0" algn="ctr">
              <a:buNone/>
              <a:defRPr>
                <a:solidFill>
                  <a:schemeClr val="tx1">
                    <a:tint val="75000"/>
                  </a:schemeClr>
                </a:solidFill>
              </a:defRPr>
            </a:lvl4pPr>
            <a:lvl5pPr marL="8805507" indent="0" algn="ctr">
              <a:buNone/>
              <a:defRPr>
                <a:solidFill>
                  <a:schemeClr val="tx1">
                    <a:tint val="75000"/>
                  </a:schemeClr>
                </a:solidFill>
              </a:defRPr>
            </a:lvl5pPr>
            <a:lvl6pPr marL="11006884" indent="0" algn="ctr">
              <a:buNone/>
              <a:defRPr>
                <a:solidFill>
                  <a:schemeClr val="tx1">
                    <a:tint val="75000"/>
                  </a:schemeClr>
                </a:solidFill>
              </a:defRPr>
            </a:lvl6pPr>
            <a:lvl7pPr marL="13208261" indent="0" algn="ctr">
              <a:buNone/>
              <a:defRPr>
                <a:solidFill>
                  <a:schemeClr val="tx1">
                    <a:tint val="75000"/>
                  </a:schemeClr>
                </a:solidFill>
              </a:defRPr>
            </a:lvl7pPr>
            <a:lvl8pPr marL="15409638" indent="0" algn="ctr">
              <a:buNone/>
              <a:defRPr>
                <a:solidFill>
                  <a:schemeClr val="tx1">
                    <a:tint val="75000"/>
                  </a:schemeClr>
                </a:solidFill>
              </a:defRPr>
            </a:lvl8pPr>
            <a:lvl9pPr marL="17611015"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54B10C9-F583-4CEC-8562-454BBB3151C7}" type="datetimeFigureOut">
              <a:rPr lang="fr-FR" smtClean="0"/>
              <a:pPr/>
              <a:t>14/08/2015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11DAB2-0B76-4099-944F-4E7BCB9942A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54B10C9-F583-4CEC-8562-454BBB3151C7}" type="datetimeFigureOut">
              <a:rPr lang="fr-FR" smtClean="0"/>
              <a:pPr/>
              <a:t>14/08/2015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11DAB2-0B76-4099-944F-4E7BCB9942A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6464735" y="2289072"/>
            <a:ext cx="5109748" cy="48694697"/>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135502" y="2289072"/>
            <a:ext cx="14824573" cy="4869469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54B10C9-F583-4CEC-8562-454BBB3151C7}" type="datetimeFigureOut">
              <a:rPr lang="fr-FR" smtClean="0"/>
              <a:pPr/>
              <a:t>14/08/2015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11DAB2-0B76-4099-944F-4E7BCB9942A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54B10C9-F583-4CEC-8562-454BBB3151C7}" type="datetimeFigureOut">
              <a:rPr lang="fr-FR" smtClean="0"/>
              <a:pPr/>
              <a:t>14/08/2015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11DAB2-0B76-4099-944F-4E7BCB9942A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391911" y="27508443"/>
            <a:ext cx="25737979" cy="8502249"/>
          </a:xfrm>
        </p:spPr>
        <p:txBody>
          <a:bodyPr anchor="t"/>
          <a:lstStyle>
            <a:lvl1pPr algn="l">
              <a:defRPr sz="193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2391911" y="18144086"/>
            <a:ext cx="25737979" cy="9364359"/>
          </a:xfrm>
        </p:spPr>
        <p:txBody>
          <a:bodyPr anchor="b"/>
          <a:lstStyle>
            <a:lvl1pPr marL="0" indent="0">
              <a:buNone/>
              <a:defRPr sz="9700">
                <a:solidFill>
                  <a:schemeClr val="tx1">
                    <a:tint val="75000"/>
                  </a:schemeClr>
                </a:solidFill>
              </a:defRPr>
            </a:lvl1pPr>
            <a:lvl2pPr marL="2201377" indent="0">
              <a:buNone/>
              <a:defRPr sz="8700">
                <a:solidFill>
                  <a:schemeClr val="tx1">
                    <a:tint val="75000"/>
                  </a:schemeClr>
                </a:solidFill>
              </a:defRPr>
            </a:lvl2pPr>
            <a:lvl3pPr marL="4402754" indent="0">
              <a:buNone/>
              <a:defRPr sz="7700">
                <a:solidFill>
                  <a:schemeClr val="tx1">
                    <a:tint val="75000"/>
                  </a:schemeClr>
                </a:solidFill>
              </a:defRPr>
            </a:lvl3pPr>
            <a:lvl4pPr marL="6604131" indent="0">
              <a:buNone/>
              <a:defRPr sz="6800">
                <a:solidFill>
                  <a:schemeClr val="tx1">
                    <a:tint val="75000"/>
                  </a:schemeClr>
                </a:solidFill>
              </a:defRPr>
            </a:lvl4pPr>
            <a:lvl5pPr marL="8805507" indent="0">
              <a:buNone/>
              <a:defRPr sz="6800">
                <a:solidFill>
                  <a:schemeClr val="tx1">
                    <a:tint val="75000"/>
                  </a:schemeClr>
                </a:solidFill>
              </a:defRPr>
            </a:lvl5pPr>
            <a:lvl6pPr marL="11006884" indent="0">
              <a:buNone/>
              <a:defRPr sz="6800">
                <a:solidFill>
                  <a:schemeClr val="tx1">
                    <a:tint val="75000"/>
                  </a:schemeClr>
                </a:solidFill>
              </a:defRPr>
            </a:lvl6pPr>
            <a:lvl7pPr marL="13208261" indent="0">
              <a:buNone/>
              <a:defRPr sz="6800">
                <a:solidFill>
                  <a:schemeClr val="tx1">
                    <a:tint val="75000"/>
                  </a:schemeClr>
                </a:solidFill>
              </a:defRPr>
            </a:lvl7pPr>
            <a:lvl8pPr marL="15409638" indent="0">
              <a:buNone/>
              <a:defRPr sz="6800">
                <a:solidFill>
                  <a:schemeClr val="tx1">
                    <a:tint val="75000"/>
                  </a:schemeClr>
                </a:solidFill>
              </a:defRPr>
            </a:lvl8pPr>
            <a:lvl9pPr marL="17611015" indent="0">
              <a:buNone/>
              <a:defRPr sz="68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54B10C9-F583-4CEC-8562-454BBB3151C7}" type="datetimeFigureOut">
              <a:rPr lang="fr-FR" smtClean="0"/>
              <a:pPr/>
              <a:t>14/08/2015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11DAB2-0B76-4099-944F-4E7BCB9942A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135502" y="13318210"/>
            <a:ext cx="9967159" cy="37665561"/>
          </a:xfrm>
        </p:spPr>
        <p:txBody>
          <a:bodyPr/>
          <a:lstStyle>
            <a:lvl1pPr>
              <a:defRPr sz="13500"/>
            </a:lvl1pPr>
            <a:lvl2pPr>
              <a:defRPr sz="11600"/>
            </a:lvl2pPr>
            <a:lvl3pPr>
              <a:defRPr sz="9700"/>
            </a:lvl3pPr>
            <a:lvl4pPr>
              <a:defRPr sz="8700"/>
            </a:lvl4pPr>
            <a:lvl5pPr>
              <a:defRPr sz="8700"/>
            </a:lvl5pPr>
            <a:lvl6pPr>
              <a:defRPr sz="8700"/>
            </a:lvl6pPr>
            <a:lvl7pPr>
              <a:defRPr sz="8700"/>
            </a:lvl7pPr>
            <a:lvl8pPr>
              <a:defRPr sz="8700"/>
            </a:lvl8pPr>
            <a:lvl9pPr>
              <a:defRPr sz="87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11607327" y="13318210"/>
            <a:ext cx="9967159" cy="37665561"/>
          </a:xfrm>
        </p:spPr>
        <p:txBody>
          <a:bodyPr/>
          <a:lstStyle>
            <a:lvl1pPr>
              <a:defRPr sz="13500"/>
            </a:lvl1pPr>
            <a:lvl2pPr>
              <a:defRPr sz="11600"/>
            </a:lvl2pPr>
            <a:lvl3pPr>
              <a:defRPr sz="9700"/>
            </a:lvl3pPr>
            <a:lvl4pPr>
              <a:defRPr sz="8700"/>
            </a:lvl4pPr>
            <a:lvl5pPr>
              <a:defRPr sz="8700"/>
            </a:lvl5pPr>
            <a:lvl6pPr>
              <a:defRPr sz="8700"/>
            </a:lvl6pPr>
            <a:lvl7pPr>
              <a:defRPr sz="8700"/>
            </a:lvl7pPr>
            <a:lvl8pPr>
              <a:defRPr sz="8700"/>
            </a:lvl8pPr>
            <a:lvl9pPr>
              <a:defRPr sz="87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54B10C9-F583-4CEC-8562-454BBB3151C7}" type="datetimeFigureOut">
              <a:rPr lang="fr-FR" smtClean="0"/>
              <a:pPr/>
              <a:t>14/08/2015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11DAB2-0B76-4099-944F-4E7BCB9942A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514000" y="1714328"/>
            <a:ext cx="27251977" cy="7134754"/>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1514001" y="9582374"/>
            <a:ext cx="13378914" cy="3993478"/>
          </a:xfrm>
        </p:spPr>
        <p:txBody>
          <a:bodyPr anchor="b"/>
          <a:lstStyle>
            <a:lvl1pPr marL="0" indent="0">
              <a:buNone/>
              <a:defRPr sz="11600" b="1"/>
            </a:lvl1pPr>
            <a:lvl2pPr marL="2201377" indent="0">
              <a:buNone/>
              <a:defRPr sz="9700" b="1"/>
            </a:lvl2pPr>
            <a:lvl3pPr marL="4402754" indent="0">
              <a:buNone/>
              <a:defRPr sz="8700" b="1"/>
            </a:lvl3pPr>
            <a:lvl4pPr marL="6604131" indent="0">
              <a:buNone/>
              <a:defRPr sz="7700" b="1"/>
            </a:lvl4pPr>
            <a:lvl5pPr marL="8805507" indent="0">
              <a:buNone/>
              <a:defRPr sz="7700" b="1"/>
            </a:lvl5pPr>
            <a:lvl6pPr marL="11006884" indent="0">
              <a:buNone/>
              <a:defRPr sz="7700" b="1"/>
            </a:lvl6pPr>
            <a:lvl7pPr marL="13208261" indent="0">
              <a:buNone/>
              <a:defRPr sz="7700" b="1"/>
            </a:lvl7pPr>
            <a:lvl8pPr marL="15409638" indent="0">
              <a:buNone/>
              <a:defRPr sz="7700" b="1"/>
            </a:lvl8pPr>
            <a:lvl9pPr marL="17611015" indent="0">
              <a:buNone/>
              <a:defRPr sz="77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514001" y="13575850"/>
            <a:ext cx="13378914" cy="24664452"/>
          </a:xfrm>
        </p:spPr>
        <p:txBody>
          <a:bodyPr/>
          <a:lstStyle>
            <a:lvl1pPr>
              <a:defRPr sz="116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15381811" y="9582374"/>
            <a:ext cx="13384168" cy="3993478"/>
          </a:xfrm>
        </p:spPr>
        <p:txBody>
          <a:bodyPr anchor="b"/>
          <a:lstStyle>
            <a:lvl1pPr marL="0" indent="0">
              <a:buNone/>
              <a:defRPr sz="11600" b="1"/>
            </a:lvl1pPr>
            <a:lvl2pPr marL="2201377" indent="0">
              <a:buNone/>
              <a:defRPr sz="9700" b="1"/>
            </a:lvl2pPr>
            <a:lvl3pPr marL="4402754" indent="0">
              <a:buNone/>
              <a:defRPr sz="8700" b="1"/>
            </a:lvl3pPr>
            <a:lvl4pPr marL="6604131" indent="0">
              <a:buNone/>
              <a:defRPr sz="7700" b="1"/>
            </a:lvl4pPr>
            <a:lvl5pPr marL="8805507" indent="0">
              <a:buNone/>
              <a:defRPr sz="7700" b="1"/>
            </a:lvl5pPr>
            <a:lvl6pPr marL="11006884" indent="0">
              <a:buNone/>
              <a:defRPr sz="7700" b="1"/>
            </a:lvl6pPr>
            <a:lvl7pPr marL="13208261" indent="0">
              <a:buNone/>
              <a:defRPr sz="7700" b="1"/>
            </a:lvl7pPr>
            <a:lvl8pPr marL="15409638" indent="0">
              <a:buNone/>
              <a:defRPr sz="7700" b="1"/>
            </a:lvl8pPr>
            <a:lvl9pPr marL="17611015" indent="0">
              <a:buNone/>
              <a:defRPr sz="77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15381811" y="13575850"/>
            <a:ext cx="13384168" cy="24664452"/>
          </a:xfrm>
        </p:spPr>
        <p:txBody>
          <a:bodyPr/>
          <a:lstStyle>
            <a:lvl1pPr>
              <a:defRPr sz="116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54B10C9-F583-4CEC-8562-454BBB3151C7}" type="datetimeFigureOut">
              <a:rPr lang="fr-FR" smtClean="0"/>
              <a:pPr/>
              <a:t>14/08/2015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911DAB2-0B76-4099-944F-4E7BCB9942A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54B10C9-F583-4CEC-8562-454BBB3151C7}" type="datetimeFigureOut">
              <a:rPr lang="fr-FR" smtClean="0"/>
              <a:pPr/>
              <a:t>14/08/2015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911DAB2-0B76-4099-944F-4E7BCB9942A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54B10C9-F583-4CEC-8562-454BBB3151C7}" type="datetimeFigureOut">
              <a:rPr lang="fr-FR" smtClean="0"/>
              <a:pPr/>
              <a:t>14/08/2015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911DAB2-0B76-4099-944F-4E7BCB9942A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4001" y="1704416"/>
            <a:ext cx="9961905" cy="7253668"/>
          </a:xfrm>
        </p:spPr>
        <p:txBody>
          <a:bodyPr anchor="b"/>
          <a:lstStyle>
            <a:lvl1pPr algn="l">
              <a:defRPr sz="9700" b="1"/>
            </a:lvl1pPr>
          </a:lstStyle>
          <a:p>
            <a:r>
              <a:rPr lang="fr-FR" smtClean="0"/>
              <a:t>Cliquez pour modifier le style du titre</a:t>
            </a:r>
            <a:endParaRPr lang="fr-FR"/>
          </a:p>
        </p:txBody>
      </p:sp>
      <p:sp>
        <p:nvSpPr>
          <p:cNvPr id="3" name="Espace réservé du contenu 2"/>
          <p:cNvSpPr>
            <a:spLocks noGrp="1"/>
          </p:cNvSpPr>
          <p:nvPr>
            <p:ph idx="1"/>
          </p:nvPr>
        </p:nvSpPr>
        <p:spPr>
          <a:xfrm>
            <a:off x="11838629" y="1704419"/>
            <a:ext cx="16927350" cy="36535892"/>
          </a:xfrm>
        </p:spPr>
        <p:txBody>
          <a:bodyPr/>
          <a:lstStyle>
            <a:lvl1pPr>
              <a:defRPr sz="15400"/>
            </a:lvl1pPr>
            <a:lvl2pPr>
              <a:defRPr sz="13500"/>
            </a:lvl2pPr>
            <a:lvl3pPr>
              <a:defRPr sz="11600"/>
            </a:lvl3pPr>
            <a:lvl4pPr>
              <a:defRPr sz="9700"/>
            </a:lvl4pPr>
            <a:lvl5pPr>
              <a:defRPr sz="9700"/>
            </a:lvl5pPr>
            <a:lvl6pPr>
              <a:defRPr sz="9700"/>
            </a:lvl6pPr>
            <a:lvl7pPr>
              <a:defRPr sz="9700"/>
            </a:lvl7pPr>
            <a:lvl8pPr>
              <a:defRPr sz="9700"/>
            </a:lvl8pPr>
            <a:lvl9pPr>
              <a:defRPr sz="97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514001" y="8958084"/>
            <a:ext cx="9961905" cy="29282224"/>
          </a:xfrm>
        </p:spPr>
        <p:txBody>
          <a:bodyPr/>
          <a:lstStyle>
            <a:lvl1pPr marL="0" indent="0">
              <a:buNone/>
              <a:defRPr sz="6800"/>
            </a:lvl1pPr>
            <a:lvl2pPr marL="2201377" indent="0">
              <a:buNone/>
              <a:defRPr sz="5800"/>
            </a:lvl2pPr>
            <a:lvl3pPr marL="4402754" indent="0">
              <a:buNone/>
              <a:defRPr sz="4800"/>
            </a:lvl3pPr>
            <a:lvl4pPr marL="6604131" indent="0">
              <a:buNone/>
              <a:defRPr sz="4300"/>
            </a:lvl4pPr>
            <a:lvl5pPr marL="8805507" indent="0">
              <a:buNone/>
              <a:defRPr sz="4300"/>
            </a:lvl5pPr>
            <a:lvl6pPr marL="11006884" indent="0">
              <a:buNone/>
              <a:defRPr sz="4300"/>
            </a:lvl6pPr>
            <a:lvl7pPr marL="13208261" indent="0">
              <a:buNone/>
              <a:defRPr sz="4300"/>
            </a:lvl7pPr>
            <a:lvl8pPr marL="15409638" indent="0">
              <a:buNone/>
              <a:defRPr sz="4300"/>
            </a:lvl8pPr>
            <a:lvl9pPr marL="17611015" indent="0">
              <a:buNone/>
              <a:defRPr sz="43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54B10C9-F583-4CEC-8562-454BBB3151C7}" type="datetimeFigureOut">
              <a:rPr lang="fr-FR" smtClean="0"/>
              <a:pPr/>
              <a:t>14/08/2015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11DAB2-0B76-4099-944F-4E7BCB9942A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35088" y="29965970"/>
            <a:ext cx="18167985" cy="3537654"/>
          </a:xfrm>
        </p:spPr>
        <p:txBody>
          <a:bodyPr anchor="b"/>
          <a:lstStyle>
            <a:lvl1pPr algn="l">
              <a:defRPr sz="97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5935088" y="3825019"/>
            <a:ext cx="18167985" cy="25685115"/>
          </a:xfrm>
        </p:spPr>
        <p:txBody>
          <a:bodyPr/>
          <a:lstStyle>
            <a:lvl1pPr marL="0" indent="0">
              <a:buNone/>
              <a:defRPr sz="15400"/>
            </a:lvl1pPr>
            <a:lvl2pPr marL="2201377" indent="0">
              <a:buNone/>
              <a:defRPr sz="13500"/>
            </a:lvl2pPr>
            <a:lvl3pPr marL="4402754" indent="0">
              <a:buNone/>
              <a:defRPr sz="11600"/>
            </a:lvl3pPr>
            <a:lvl4pPr marL="6604131" indent="0">
              <a:buNone/>
              <a:defRPr sz="9700"/>
            </a:lvl4pPr>
            <a:lvl5pPr marL="8805507" indent="0">
              <a:buNone/>
              <a:defRPr sz="9700"/>
            </a:lvl5pPr>
            <a:lvl6pPr marL="11006884" indent="0">
              <a:buNone/>
              <a:defRPr sz="9700"/>
            </a:lvl6pPr>
            <a:lvl7pPr marL="13208261" indent="0">
              <a:buNone/>
              <a:defRPr sz="9700"/>
            </a:lvl7pPr>
            <a:lvl8pPr marL="15409638" indent="0">
              <a:buNone/>
              <a:defRPr sz="9700"/>
            </a:lvl8pPr>
            <a:lvl9pPr marL="17611015" indent="0">
              <a:buNone/>
              <a:defRPr sz="9700"/>
            </a:lvl9pPr>
          </a:lstStyle>
          <a:p>
            <a:endParaRPr lang="fr-FR"/>
          </a:p>
        </p:txBody>
      </p:sp>
      <p:sp>
        <p:nvSpPr>
          <p:cNvPr id="4" name="Espace réservé du texte 3"/>
          <p:cNvSpPr>
            <a:spLocks noGrp="1"/>
          </p:cNvSpPr>
          <p:nvPr>
            <p:ph type="body" sz="half" idx="2"/>
          </p:nvPr>
        </p:nvSpPr>
        <p:spPr>
          <a:xfrm>
            <a:off x="5935088" y="33503624"/>
            <a:ext cx="18167985" cy="5024051"/>
          </a:xfrm>
        </p:spPr>
        <p:txBody>
          <a:bodyPr/>
          <a:lstStyle>
            <a:lvl1pPr marL="0" indent="0">
              <a:buNone/>
              <a:defRPr sz="6800"/>
            </a:lvl1pPr>
            <a:lvl2pPr marL="2201377" indent="0">
              <a:buNone/>
              <a:defRPr sz="5800"/>
            </a:lvl2pPr>
            <a:lvl3pPr marL="4402754" indent="0">
              <a:buNone/>
              <a:defRPr sz="4800"/>
            </a:lvl3pPr>
            <a:lvl4pPr marL="6604131" indent="0">
              <a:buNone/>
              <a:defRPr sz="4300"/>
            </a:lvl4pPr>
            <a:lvl5pPr marL="8805507" indent="0">
              <a:buNone/>
              <a:defRPr sz="4300"/>
            </a:lvl5pPr>
            <a:lvl6pPr marL="11006884" indent="0">
              <a:buNone/>
              <a:defRPr sz="4300"/>
            </a:lvl6pPr>
            <a:lvl7pPr marL="13208261" indent="0">
              <a:buNone/>
              <a:defRPr sz="4300"/>
            </a:lvl7pPr>
            <a:lvl8pPr marL="15409638" indent="0">
              <a:buNone/>
              <a:defRPr sz="4300"/>
            </a:lvl8pPr>
            <a:lvl9pPr marL="17611015" indent="0">
              <a:buNone/>
              <a:defRPr sz="43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54B10C9-F583-4CEC-8562-454BBB3151C7}" type="datetimeFigureOut">
              <a:rPr lang="fr-FR" smtClean="0"/>
              <a:pPr/>
              <a:t>14/08/2015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11DAB2-0B76-4099-944F-4E7BCB9942A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514000" y="1714328"/>
            <a:ext cx="27251977" cy="7134754"/>
          </a:xfrm>
          <a:prstGeom prst="rect">
            <a:avLst/>
          </a:prstGeom>
        </p:spPr>
        <p:txBody>
          <a:bodyPr vert="horz" lIns="440275" tIns="220138" rIns="440275" bIns="220138"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1514000" y="9988663"/>
            <a:ext cx="27251977" cy="28251646"/>
          </a:xfrm>
          <a:prstGeom prst="rect">
            <a:avLst/>
          </a:prstGeom>
        </p:spPr>
        <p:txBody>
          <a:bodyPr vert="horz" lIns="440275" tIns="220138" rIns="440275" bIns="220138"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1514000" y="39677167"/>
            <a:ext cx="7065327" cy="2279156"/>
          </a:xfrm>
          <a:prstGeom prst="rect">
            <a:avLst/>
          </a:prstGeom>
        </p:spPr>
        <p:txBody>
          <a:bodyPr vert="horz" lIns="440275" tIns="220138" rIns="440275" bIns="220138" rtlCol="0" anchor="ctr"/>
          <a:lstStyle>
            <a:lvl1pPr algn="l">
              <a:defRPr sz="5800">
                <a:solidFill>
                  <a:schemeClr val="tx1">
                    <a:tint val="75000"/>
                  </a:schemeClr>
                </a:solidFill>
              </a:defRPr>
            </a:lvl1pPr>
          </a:lstStyle>
          <a:p>
            <a:fld id="{854B10C9-F583-4CEC-8562-454BBB3151C7}" type="datetimeFigureOut">
              <a:rPr lang="fr-FR" smtClean="0"/>
              <a:pPr/>
              <a:t>14/08/2015</a:t>
            </a:fld>
            <a:endParaRPr lang="fr-FR"/>
          </a:p>
        </p:txBody>
      </p:sp>
      <p:sp>
        <p:nvSpPr>
          <p:cNvPr id="5" name="Espace réservé du pied de page 4"/>
          <p:cNvSpPr>
            <a:spLocks noGrp="1"/>
          </p:cNvSpPr>
          <p:nvPr>
            <p:ph type="ftr" sz="quarter" idx="3"/>
          </p:nvPr>
        </p:nvSpPr>
        <p:spPr>
          <a:xfrm>
            <a:off x="10345659" y="39677167"/>
            <a:ext cx="9588659" cy="2279156"/>
          </a:xfrm>
          <a:prstGeom prst="rect">
            <a:avLst/>
          </a:prstGeom>
        </p:spPr>
        <p:txBody>
          <a:bodyPr vert="horz" lIns="440275" tIns="220138" rIns="440275" bIns="220138" rtlCol="0" anchor="ctr"/>
          <a:lstStyle>
            <a:lvl1pPr algn="ctr">
              <a:defRPr sz="58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21700650" y="39677167"/>
            <a:ext cx="7065327" cy="2279156"/>
          </a:xfrm>
          <a:prstGeom prst="rect">
            <a:avLst/>
          </a:prstGeom>
        </p:spPr>
        <p:txBody>
          <a:bodyPr vert="horz" lIns="440275" tIns="220138" rIns="440275" bIns="220138" rtlCol="0" anchor="ctr"/>
          <a:lstStyle>
            <a:lvl1pPr algn="r">
              <a:defRPr sz="5800">
                <a:solidFill>
                  <a:schemeClr val="tx1">
                    <a:tint val="75000"/>
                  </a:schemeClr>
                </a:solidFill>
              </a:defRPr>
            </a:lvl1pPr>
          </a:lstStyle>
          <a:p>
            <a:fld id="{2911DAB2-0B76-4099-944F-4E7BCB9942A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02754" rtl="0" eaLnBrk="1" latinLnBrk="0" hangingPunct="1">
        <a:spcBef>
          <a:spcPct val="0"/>
        </a:spcBef>
        <a:buNone/>
        <a:defRPr sz="21100" kern="1200">
          <a:solidFill>
            <a:schemeClr val="tx1"/>
          </a:solidFill>
          <a:latin typeface="+mj-lt"/>
          <a:ea typeface="+mj-ea"/>
          <a:cs typeface="+mj-cs"/>
        </a:defRPr>
      </a:lvl1pPr>
    </p:titleStyle>
    <p:bodyStyle>
      <a:lvl1pPr marL="1651033" indent="-1651033" algn="l" defTabSz="4402754"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77238" indent="-1375861" algn="l" defTabSz="4402754"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503442" indent="-1100688" algn="l" defTabSz="4402754"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704819" indent="-1100688" algn="l" defTabSz="4402754" rtl="0" eaLnBrk="1" latinLnBrk="0" hangingPunct="1">
        <a:spcBef>
          <a:spcPct val="20000"/>
        </a:spcBef>
        <a:buFont typeface="Arial" pitchFamily="34" charset="0"/>
        <a:buChar char="–"/>
        <a:defRPr sz="9700" kern="1200">
          <a:solidFill>
            <a:schemeClr val="tx1"/>
          </a:solidFill>
          <a:latin typeface="+mn-lt"/>
          <a:ea typeface="+mn-ea"/>
          <a:cs typeface="+mn-cs"/>
        </a:defRPr>
      </a:lvl4pPr>
      <a:lvl5pPr marL="9906196" indent="-1100688" algn="l" defTabSz="4402754" rtl="0" eaLnBrk="1" latinLnBrk="0" hangingPunct="1">
        <a:spcBef>
          <a:spcPct val="20000"/>
        </a:spcBef>
        <a:buFont typeface="Arial" pitchFamily="34" charset="0"/>
        <a:buChar char="»"/>
        <a:defRPr sz="9700" kern="1200">
          <a:solidFill>
            <a:schemeClr val="tx1"/>
          </a:solidFill>
          <a:latin typeface="+mn-lt"/>
          <a:ea typeface="+mn-ea"/>
          <a:cs typeface="+mn-cs"/>
        </a:defRPr>
      </a:lvl5pPr>
      <a:lvl6pPr marL="12107573" indent="-1100688" algn="l" defTabSz="4402754" rtl="0" eaLnBrk="1" latinLnBrk="0" hangingPunct="1">
        <a:spcBef>
          <a:spcPct val="20000"/>
        </a:spcBef>
        <a:buFont typeface="Arial" pitchFamily="34" charset="0"/>
        <a:buChar char="•"/>
        <a:defRPr sz="9700" kern="1200">
          <a:solidFill>
            <a:schemeClr val="tx1"/>
          </a:solidFill>
          <a:latin typeface="+mn-lt"/>
          <a:ea typeface="+mn-ea"/>
          <a:cs typeface="+mn-cs"/>
        </a:defRPr>
      </a:lvl6pPr>
      <a:lvl7pPr marL="14308950" indent="-1100688" algn="l" defTabSz="4402754" rtl="0" eaLnBrk="1" latinLnBrk="0" hangingPunct="1">
        <a:spcBef>
          <a:spcPct val="20000"/>
        </a:spcBef>
        <a:buFont typeface="Arial" pitchFamily="34" charset="0"/>
        <a:buChar char="•"/>
        <a:defRPr sz="9700" kern="1200">
          <a:solidFill>
            <a:schemeClr val="tx1"/>
          </a:solidFill>
          <a:latin typeface="+mn-lt"/>
          <a:ea typeface="+mn-ea"/>
          <a:cs typeface="+mn-cs"/>
        </a:defRPr>
      </a:lvl7pPr>
      <a:lvl8pPr marL="16510326" indent="-1100688" algn="l" defTabSz="4402754" rtl="0" eaLnBrk="1" latinLnBrk="0" hangingPunct="1">
        <a:spcBef>
          <a:spcPct val="20000"/>
        </a:spcBef>
        <a:buFont typeface="Arial" pitchFamily="34" charset="0"/>
        <a:buChar char="•"/>
        <a:defRPr sz="9700" kern="1200">
          <a:solidFill>
            <a:schemeClr val="tx1"/>
          </a:solidFill>
          <a:latin typeface="+mn-lt"/>
          <a:ea typeface="+mn-ea"/>
          <a:cs typeface="+mn-cs"/>
        </a:defRPr>
      </a:lvl8pPr>
      <a:lvl9pPr marL="18711703" indent="-1100688" algn="l" defTabSz="4402754" rtl="0" eaLnBrk="1" latinLnBrk="0" hangingPunct="1">
        <a:spcBef>
          <a:spcPct val="20000"/>
        </a:spcBef>
        <a:buFont typeface="Arial" pitchFamily="34" charset="0"/>
        <a:buChar char="•"/>
        <a:defRPr sz="9700" kern="1200">
          <a:solidFill>
            <a:schemeClr val="tx1"/>
          </a:solidFill>
          <a:latin typeface="+mn-lt"/>
          <a:ea typeface="+mn-ea"/>
          <a:cs typeface="+mn-cs"/>
        </a:defRPr>
      </a:lvl9pPr>
    </p:bodyStyle>
    <p:otherStyle>
      <a:defPPr>
        <a:defRPr lang="fr-FR"/>
      </a:defPPr>
      <a:lvl1pPr marL="0" algn="l" defTabSz="4402754" rtl="0" eaLnBrk="1" latinLnBrk="0" hangingPunct="1">
        <a:defRPr sz="8700" kern="1200">
          <a:solidFill>
            <a:schemeClr val="tx1"/>
          </a:solidFill>
          <a:latin typeface="+mn-lt"/>
          <a:ea typeface="+mn-ea"/>
          <a:cs typeface="+mn-cs"/>
        </a:defRPr>
      </a:lvl1pPr>
      <a:lvl2pPr marL="2201377" algn="l" defTabSz="4402754" rtl="0" eaLnBrk="1" latinLnBrk="0" hangingPunct="1">
        <a:defRPr sz="8700" kern="1200">
          <a:solidFill>
            <a:schemeClr val="tx1"/>
          </a:solidFill>
          <a:latin typeface="+mn-lt"/>
          <a:ea typeface="+mn-ea"/>
          <a:cs typeface="+mn-cs"/>
        </a:defRPr>
      </a:lvl2pPr>
      <a:lvl3pPr marL="4402754" algn="l" defTabSz="4402754" rtl="0" eaLnBrk="1" latinLnBrk="0" hangingPunct="1">
        <a:defRPr sz="8700" kern="1200">
          <a:solidFill>
            <a:schemeClr val="tx1"/>
          </a:solidFill>
          <a:latin typeface="+mn-lt"/>
          <a:ea typeface="+mn-ea"/>
          <a:cs typeface="+mn-cs"/>
        </a:defRPr>
      </a:lvl3pPr>
      <a:lvl4pPr marL="6604131" algn="l" defTabSz="4402754" rtl="0" eaLnBrk="1" latinLnBrk="0" hangingPunct="1">
        <a:defRPr sz="8700" kern="1200">
          <a:solidFill>
            <a:schemeClr val="tx1"/>
          </a:solidFill>
          <a:latin typeface="+mn-lt"/>
          <a:ea typeface="+mn-ea"/>
          <a:cs typeface="+mn-cs"/>
        </a:defRPr>
      </a:lvl4pPr>
      <a:lvl5pPr marL="8805507" algn="l" defTabSz="4402754" rtl="0" eaLnBrk="1" latinLnBrk="0" hangingPunct="1">
        <a:defRPr sz="8700" kern="1200">
          <a:solidFill>
            <a:schemeClr val="tx1"/>
          </a:solidFill>
          <a:latin typeface="+mn-lt"/>
          <a:ea typeface="+mn-ea"/>
          <a:cs typeface="+mn-cs"/>
        </a:defRPr>
      </a:lvl5pPr>
      <a:lvl6pPr marL="11006884" algn="l" defTabSz="4402754" rtl="0" eaLnBrk="1" latinLnBrk="0" hangingPunct="1">
        <a:defRPr sz="8700" kern="1200">
          <a:solidFill>
            <a:schemeClr val="tx1"/>
          </a:solidFill>
          <a:latin typeface="+mn-lt"/>
          <a:ea typeface="+mn-ea"/>
          <a:cs typeface="+mn-cs"/>
        </a:defRPr>
      </a:lvl6pPr>
      <a:lvl7pPr marL="13208261" algn="l" defTabSz="4402754" rtl="0" eaLnBrk="1" latinLnBrk="0" hangingPunct="1">
        <a:defRPr sz="8700" kern="1200">
          <a:solidFill>
            <a:schemeClr val="tx1"/>
          </a:solidFill>
          <a:latin typeface="+mn-lt"/>
          <a:ea typeface="+mn-ea"/>
          <a:cs typeface="+mn-cs"/>
        </a:defRPr>
      </a:lvl7pPr>
      <a:lvl8pPr marL="15409638" algn="l" defTabSz="4402754" rtl="0" eaLnBrk="1" latinLnBrk="0" hangingPunct="1">
        <a:defRPr sz="8700" kern="1200">
          <a:solidFill>
            <a:schemeClr val="tx1"/>
          </a:solidFill>
          <a:latin typeface="+mn-lt"/>
          <a:ea typeface="+mn-ea"/>
          <a:cs typeface="+mn-cs"/>
        </a:defRPr>
      </a:lvl8pPr>
      <a:lvl9pPr marL="17611015" algn="l" defTabSz="4402754" rtl="0" eaLnBrk="1" latinLnBrk="0" hangingPunct="1">
        <a:defRPr sz="8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agriculture.gov.ma/pages/acces-fillieres/palmier-datti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r="74970"/>
          <a:stretch>
            <a:fillRect/>
          </a:stretch>
        </p:blipFill>
        <p:spPr bwMode="auto">
          <a:xfrm>
            <a:off x="-1" y="1"/>
            <a:ext cx="7579148" cy="6057435"/>
          </a:xfrm>
          <a:prstGeom prst="rect">
            <a:avLst/>
          </a:prstGeom>
          <a:noFill/>
          <a:ln w="9525">
            <a:noFill/>
            <a:miter lim="800000"/>
            <a:headEnd/>
            <a:tailEnd/>
          </a:ln>
        </p:spPr>
      </p:pic>
      <p:sp>
        <p:nvSpPr>
          <p:cNvPr id="8" name="Rectangle 7"/>
          <p:cNvSpPr/>
          <p:nvPr/>
        </p:nvSpPr>
        <p:spPr>
          <a:xfrm>
            <a:off x="7435131" y="0"/>
            <a:ext cx="22844844" cy="6179426"/>
          </a:xfrm>
          <a:prstGeom prst="rect">
            <a:avLst/>
          </a:prstGeom>
        </p:spPr>
        <p:txBody>
          <a:bodyPr wrap="square" lIns="115105" tIns="57552" rIns="115105" bIns="57552">
            <a:spAutoFit/>
          </a:bodyPr>
          <a:lstStyle/>
          <a:p>
            <a:pPr lvl="0" algn="ctr">
              <a:spcBef>
                <a:spcPct val="0"/>
              </a:spcBef>
              <a:defRPr/>
            </a:pPr>
            <a:r>
              <a:rPr lang="fr-FR" sz="7200" b="1" dirty="0" smtClean="0">
                <a:solidFill>
                  <a:schemeClr val="bg1"/>
                </a:solidFill>
                <a:latin typeface="Arial" pitchFamily="34" charset="0"/>
                <a:cs typeface="Arial" pitchFamily="34" charset="0"/>
              </a:rPr>
              <a:t>VALORISATION DE L’EAU PAR LA VARIÉTÉ PHOENICICOLE MAJHOUL</a:t>
            </a:r>
            <a:r>
              <a:rPr lang="fr-FR" sz="7200" b="1" i="1" dirty="0" smtClean="0">
                <a:solidFill>
                  <a:schemeClr val="bg1"/>
                </a:solidFill>
                <a:latin typeface="Arial" pitchFamily="34" charset="0"/>
                <a:cs typeface="Arial" pitchFamily="34" charset="0"/>
              </a:rPr>
              <a:t> </a:t>
            </a:r>
            <a:r>
              <a:rPr lang="fr-FR" sz="7200" b="1" dirty="0" smtClean="0">
                <a:solidFill>
                  <a:schemeClr val="bg1"/>
                </a:solidFill>
                <a:latin typeface="Arial" pitchFamily="34" charset="0"/>
                <a:cs typeface="Arial" pitchFamily="34" charset="0"/>
              </a:rPr>
              <a:t>CONDUITE SOUS LES CONDITIONS ARIDES DU TAFILALET AU MAROC</a:t>
            </a:r>
            <a:r>
              <a:rPr lang="en-IN" sz="15100" dirty="0">
                <a:latin typeface="Arial" pitchFamily="34" charset="0"/>
                <a:cs typeface="Arial" pitchFamily="34" charset="0"/>
              </a:rPr>
              <a:t/>
            </a:r>
            <a:br>
              <a:rPr lang="en-IN" sz="15100" dirty="0">
                <a:latin typeface="Arial" pitchFamily="34" charset="0"/>
                <a:cs typeface="Arial" pitchFamily="34" charset="0"/>
              </a:rPr>
            </a:br>
            <a:endParaRPr lang="en-IN" sz="2400" dirty="0" smtClean="0">
              <a:latin typeface="Arial" pitchFamily="34" charset="0"/>
              <a:cs typeface="Arial" pitchFamily="34" charset="0"/>
            </a:endParaRPr>
          </a:p>
          <a:p>
            <a:pPr algn="ctr"/>
            <a:r>
              <a:rPr lang="fr-FR" sz="4400" b="1" dirty="0" err="1" smtClean="0">
                <a:latin typeface="Arial" pitchFamily="34" charset="0"/>
                <a:cs typeface="Arial" pitchFamily="34" charset="0"/>
              </a:rPr>
              <a:t>Sabri</a:t>
            </a:r>
            <a:r>
              <a:rPr lang="fr-FR" sz="4400" b="1" dirty="0" smtClean="0">
                <a:latin typeface="Arial" pitchFamily="34" charset="0"/>
                <a:cs typeface="Arial" pitchFamily="34" charset="0"/>
              </a:rPr>
              <a:t> A.</a:t>
            </a:r>
            <a:r>
              <a:rPr lang="fr-FR" sz="4400" b="1" baseline="30000" dirty="0" smtClean="0">
                <a:latin typeface="Arial" pitchFamily="34" charset="0"/>
                <a:cs typeface="Arial" pitchFamily="34" charset="0"/>
              </a:rPr>
              <a:t>(1)</a:t>
            </a:r>
            <a:r>
              <a:rPr lang="fr-FR" sz="4400" b="1" dirty="0" smtClean="0">
                <a:latin typeface="Arial" pitchFamily="34" charset="0"/>
                <a:cs typeface="Arial" pitchFamily="34" charset="0"/>
              </a:rPr>
              <a:t>, A. </a:t>
            </a:r>
            <a:r>
              <a:rPr lang="fr-FR" sz="4400" b="1" dirty="0" err="1" smtClean="0">
                <a:latin typeface="Arial" pitchFamily="34" charset="0"/>
                <a:cs typeface="Arial" pitchFamily="34" charset="0"/>
              </a:rPr>
              <a:t>Bouaziz</a:t>
            </a:r>
            <a:r>
              <a:rPr lang="fr-FR" sz="4400" b="1" dirty="0" smtClean="0">
                <a:latin typeface="Arial" pitchFamily="34" charset="0"/>
                <a:cs typeface="Arial" pitchFamily="34" charset="0"/>
              </a:rPr>
              <a:t> </a:t>
            </a:r>
            <a:r>
              <a:rPr lang="fr-FR" sz="4400" b="1" baseline="30000" dirty="0" smtClean="0">
                <a:latin typeface="Arial" pitchFamily="34" charset="0"/>
                <a:cs typeface="Arial" pitchFamily="34" charset="0"/>
              </a:rPr>
              <a:t>(2)</a:t>
            </a:r>
            <a:r>
              <a:rPr lang="fr-FR" sz="4400" b="1" dirty="0" smtClean="0">
                <a:latin typeface="Arial" pitchFamily="34" charset="0"/>
                <a:cs typeface="Arial" pitchFamily="34" charset="0"/>
              </a:rPr>
              <a:t>, A. </a:t>
            </a:r>
            <a:r>
              <a:rPr lang="fr-FR" sz="4400" b="1" dirty="0" err="1" smtClean="0">
                <a:latin typeface="Arial" pitchFamily="34" charset="0"/>
                <a:cs typeface="Arial" pitchFamily="34" charset="0"/>
              </a:rPr>
              <a:t>Hammani</a:t>
            </a:r>
            <a:r>
              <a:rPr lang="fr-FR" sz="4400" b="1" dirty="0" smtClean="0">
                <a:latin typeface="Arial" pitchFamily="34" charset="0"/>
                <a:cs typeface="Arial" pitchFamily="34" charset="0"/>
              </a:rPr>
              <a:t> </a:t>
            </a:r>
            <a:r>
              <a:rPr lang="fr-FR" sz="4400" b="1" baseline="30000" dirty="0" smtClean="0">
                <a:latin typeface="Arial" pitchFamily="34" charset="0"/>
                <a:cs typeface="Arial" pitchFamily="34" charset="0"/>
              </a:rPr>
              <a:t>(2)</a:t>
            </a:r>
            <a:r>
              <a:rPr lang="fr-FR" sz="4400" b="1" dirty="0" smtClean="0">
                <a:latin typeface="Arial" pitchFamily="34" charset="0"/>
                <a:cs typeface="Arial" pitchFamily="34" charset="0"/>
              </a:rPr>
              <a:t>, M. Kuper </a:t>
            </a:r>
            <a:r>
              <a:rPr lang="fr-FR" sz="4400" b="1" baseline="30000" dirty="0" smtClean="0">
                <a:latin typeface="Arial" pitchFamily="34" charset="0"/>
                <a:cs typeface="Arial" pitchFamily="34" charset="0"/>
              </a:rPr>
              <a:t>(2,3)</a:t>
            </a:r>
            <a:r>
              <a:rPr lang="fr-FR" sz="4400" b="1" dirty="0" smtClean="0">
                <a:latin typeface="Arial" pitchFamily="34" charset="0"/>
                <a:cs typeface="Arial" pitchFamily="34" charset="0"/>
              </a:rPr>
              <a:t>, A. </a:t>
            </a:r>
            <a:r>
              <a:rPr lang="fr-FR" sz="4400" b="1" dirty="0" err="1" smtClean="0">
                <a:latin typeface="Arial" pitchFamily="34" charset="0"/>
                <a:cs typeface="Arial" pitchFamily="34" charset="0"/>
              </a:rPr>
              <a:t>Douaik</a:t>
            </a:r>
            <a:r>
              <a:rPr lang="fr-FR" sz="4400" b="1" dirty="0" smtClean="0">
                <a:latin typeface="Arial" pitchFamily="34" charset="0"/>
                <a:cs typeface="Arial" pitchFamily="34" charset="0"/>
              </a:rPr>
              <a:t> </a:t>
            </a:r>
            <a:r>
              <a:rPr lang="fr-FR" sz="4400" b="1" baseline="30000" dirty="0" smtClean="0">
                <a:latin typeface="Arial" pitchFamily="34" charset="0"/>
                <a:cs typeface="Arial" pitchFamily="34" charset="0"/>
              </a:rPr>
              <a:t>(1)</a:t>
            </a:r>
            <a:r>
              <a:rPr lang="fr-FR" sz="4400" b="1" dirty="0" smtClean="0">
                <a:latin typeface="Arial" pitchFamily="34" charset="0"/>
                <a:cs typeface="Arial" pitchFamily="34" charset="0"/>
              </a:rPr>
              <a:t> et M. </a:t>
            </a:r>
            <a:r>
              <a:rPr lang="fr-FR" sz="4400" b="1" dirty="0" err="1" smtClean="0">
                <a:latin typeface="Arial" pitchFamily="34" charset="0"/>
                <a:cs typeface="Arial" pitchFamily="34" charset="0"/>
              </a:rPr>
              <a:t>Badraoui</a:t>
            </a:r>
            <a:r>
              <a:rPr lang="fr-FR" sz="4400" b="1" dirty="0" smtClean="0">
                <a:latin typeface="Arial" pitchFamily="34" charset="0"/>
                <a:cs typeface="Arial" pitchFamily="34" charset="0"/>
              </a:rPr>
              <a:t> </a:t>
            </a:r>
            <a:r>
              <a:rPr lang="fr-FR" sz="4400" b="1" baseline="30000" dirty="0" smtClean="0">
                <a:latin typeface="Arial" pitchFamily="34" charset="0"/>
                <a:cs typeface="Arial" pitchFamily="34" charset="0"/>
              </a:rPr>
              <a:t>(1,2)</a:t>
            </a:r>
            <a:endParaRPr lang="fr-FR" sz="5400" b="1" dirty="0" smtClean="0"/>
          </a:p>
          <a:p>
            <a:pPr lvl="0"/>
            <a:endParaRPr lang="fr-FR" sz="1400" b="1" dirty="0" smtClean="0">
              <a:latin typeface="Arial" pitchFamily="34" charset="0"/>
              <a:cs typeface="Arial" pitchFamily="34" charset="0"/>
            </a:endParaRPr>
          </a:p>
          <a:p>
            <a:pPr lvl="0" algn="ctr"/>
            <a:r>
              <a:rPr lang="fr-FR" sz="2400" b="1" dirty="0" smtClean="0">
                <a:latin typeface="Arial" pitchFamily="34" charset="0"/>
                <a:cs typeface="Arial" pitchFamily="34" charset="0"/>
              </a:rPr>
              <a:t>(1) Institut National de la Recherche Agronomique, Rabat, Maroc.</a:t>
            </a:r>
            <a:endParaRPr lang="fr-FR" sz="2400" dirty="0" smtClean="0">
              <a:latin typeface="Arial" pitchFamily="34" charset="0"/>
              <a:cs typeface="Arial" pitchFamily="34" charset="0"/>
            </a:endParaRPr>
          </a:p>
          <a:p>
            <a:pPr lvl="0" algn="ctr"/>
            <a:r>
              <a:rPr lang="fr-FR" sz="2400" b="1" dirty="0" smtClean="0">
                <a:latin typeface="Arial" pitchFamily="34" charset="0"/>
                <a:cs typeface="Arial" pitchFamily="34" charset="0"/>
              </a:rPr>
              <a:t>(2) Institut Agronomique et Vétérinaire Hassan II, Rabat, Maroc.</a:t>
            </a:r>
            <a:endParaRPr lang="fr-FR" sz="2400" dirty="0" smtClean="0">
              <a:latin typeface="Arial" pitchFamily="34" charset="0"/>
              <a:cs typeface="Arial" pitchFamily="34" charset="0"/>
            </a:endParaRPr>
          </a:p>
          <a:p>
            <a:pPr lvl="0" algn="ctr"/>
            <a:r>
              <a:rPr lang="fr-FR" sz="2400" b="1" dirty="0" smtClean="0">
                <a:latin typeface="Arial" pitchFamily="34" charset="0"/>
                <a:cs typeface="Arial" pitchFamily="34" charset="0"/>
              </a:rPr>
              <a:t>(3) CIRAD, Montpellier, France.</a:t>
            </a:r>
          </a:p>
          <a:p>
            <a:pPr lvl="0" algn="ctr"/>
            <a:r>
              <a:rPr lang="fr-FR" sz="2400" b="1" dirty="0" smtClean="0">
                <a:latin typeface="Arial" pitchFamily="34" charset="0"/>
                <a:cs typeface="Arial" pitchFamily="34" charset="0"/>
              </a:rPr>
              <a:t>Auteur pour la correspondance par email: sabri_inra2004@yahoo.fr</a:t>
            </a:r>
            <a:endParaRPr lang="fr-FR" sz="2400" dirty="0" smtClean="0">
              <a:latin typeface="Arial" pitchFamily="34" charset="0"/>
              <a:cs typeface="Arial" pitchFamily="34" charset="0"/>
            </a:endParaRPr>
          </a:p>
        </p:txBody>
      </p:sp>
      <p:sp>
        <p:nvSpPr>
          <p:cNvPr id="9" name="Rectangle 8"/>
          <p:cNvSpPr/>
          <p:nvPr/>
        </p:nvSpPr>
        <p:spPr>
          <a:xfrm>
            <a:off x="432776" y="7146678"/>
            <a:ext cx="14563195" cy="340597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5105" tIns="57552" rIns="115105" bIns="57552" numCol="1" spcCol="906336" rtlCol="0" anchor="t"/>
          <a:lstStyle/>
          <a:p>
            <a:r>
              <a:rPr lang="en-GB" sz="4800" b="1" dirty="0" smtClean="0">
                <a:solidFill>
                  <a:schemeClr val="accent3"/>
                </a:solidFill>
                <a:latin typeface="Arial" pitchFamily="34" charset="0"/>
                <a:cs typeface="Arial" pitchFamily="34" charset="0"/>
              </a:rPr>
              <a:t>INTRODUCTION</a:t>
            </a:r>
          </a:p>
          <a:p>
            <a:endParaRPr lang="en-US" sz="3000" dirty="0" smtClean="0">
              <a:solidFill>
                <a:schemeClr val="accent3"/>
              </a:solidFill>
              <a:latin typeface="Arial" pitchFamily="34" charset="0"/>
              <a:cs typeface="Arial" pitchFamily="34" charset="0"/>
            </a:endParaRPr>
          </a:p>
          <a:p>
            <a:pPr algn="just">
              <a:spcBef>
                <a:spcPts val="600"/>
              </a:spcBef>
              <a:spcAft>
                <a:spcPts val="600"/>
              </a:spcAft>
            </a:pPr>
            <a:r>
              <a:rPr lang="fr-FR" sz="3000" dirty="0" smtClean="0">
                <a:solidFill>
                  <a:schemeClr val="accent3"/>
                </a:solidFill>
                <a:latin typeface="Arial" pitchFamily="34" charset="0"/>
                <a:cs typeface="Arial" pitchFamily="34" charset="0"/>
              </a:rPr>
              <a:t>Au Maroc, le palmier dattier occupe une place privilégiée au sein de l’arboriculture oasienne. Il contribue à hauteur de 60% du revenu agricole pour environ un million d’habitants (MAPM, 2015). Cependant, le développement de la filière dattière se heurte à plusieurs contraintes : rareté de l’eau, salinité, maladie du </a:t>
            </a:r>
            <a:r>
              <a:rPr lang="fr-FR" sz="3000" dirty="0" err="1" smtClean="0">
                <a:solidFill>
                  <a:schemeClr val="accent3"/>
                </a:solidFill>
                <a:latin typeface="Arial" pitchFamily="34" charset="0"/>
                <a:cs typeface="Arial" pitchFamily="34" charset="0"/>
              </a:rPr>
              <a:t>Bayoud</a:t>
            </a:r>
            <a:r>
              <a:rPr lang="fr-FR" sz="3000" dirty="0" smtClean="0">
                <a:solidFill>
                  <a:schemeClr val="accent3"/>
                </a:solidFill>
                <a:latin typeface="Arial" pitchFamily="34" charset="0"/>
                <a:cs typeface="Arial" pitchFamily="34" charset="0"/>
              </a:rPr>
              <a:t>, extension de l'urbanisme, ensablement, valorisation insuffisante et problèmes de commercialisation (</a:t>
            </a:r>
            <a:r>
              <a:rPr lang="fr-FR" sz="3000" dirty="0" err="1" smtClean="0">
                <a:solidFill>
                  <a:schemeClr val="accent3"/>
                </a:solidFill>
                <a:latin typeface="Arial" pitchFamily="34" charset="0"/>
                <a:cs typeface="Arial" pitchFamily="34" charset="0"/>
              </a:rPr>
              <a:t>Sedra</a:t>
            </a:r>
            <a:r>
              <a:rPr lang="fr-FR" sz="3000" dirty="0" smtClean="0">
                <a:solidFill>
                  <a:schemeClr val="accent3"/>
                </a:solidFill>
                <a:latin typeface="Arial" pitchFamily="34" charset="0"/>
                <a:cs typeface="Arial" pitchFamily="34" charset="0"/>
              </a:rPr>
              <a:t>, 2012). </a:t>
            </a:r>
          </a:p>
          <a:p>
            <a:pPr algn="just">
              <a:spcBef>
                <a:spcPts val="600"/>
              </a:spcBef>
              <a:spcAft>
                <a:spcPts val="600"/>
              </a:spcAft>
            </a:pPr>
            <a:r>
              <a:rPr lang="fr-FR" sz="3000" dirty="0" smtClean="0">
                <a:solidFill>
                  <a:schemeClr val="accent3"/>
                </a:solidFill>
                <a:latin typeface="Arial" pitchFamily="34" charset="0"/>
                <a:cs typeface="Arial" pitchFamily="34" charset="0"/>
              </a:rPr>
              <a:t>L'eau joue un rôle primordial et conditionne fortement toutes les activités agricoles. Dans ce milieu subdésertique, aucune culture n’est possible sans irrigation. Les oasis sont actuellement menacées par les pénuries d’eau engendrées par la surexploitation des ressources souterraines et les changements climatiques (PDGE, 2011).</a:t>
            </a:r>
          </a:p>
          <a:p>
            <a:pPr algn="just">
              <a:spcBef>
                <a:spcPts val="600"/>
              </a:spcBef>
              <a:spcAft>
                <a:spcPts val="600"/>
              </a:spcAft>
            </a:pPr>
            <a:r>
              <a:rPr lang="fr-FR" sz="3000" dirty="0" smtClean="0">
                <a:solidFill>
                  <a:schemeClr val="accent3"/>
                </a:solidFill>
                <a:latin typeface="Arial" pitchFamily="34" charset="0"/>
                <a:cs typeface="Arial" pitchFamily="34" charset="0"/>
              </a:rPr>
              <a:t>Devant cette situation, la gestion efficace et l’allocation optimale de cette ressource nécessitent l’adoption de technologies modernes et de pratiques adaptées afin de conserver l'équilibre et la pérennité du système oasien.</a:t>
            </a:r>
          </a:p>
          <a:p>
            <a:pPr algn="just">
              <a:spcBef>
                <a:spcPts val="600"/>
              </a:spcBef>
              <a:spcAft>
                <a:spcPts val="600"/>
              </a:spcAft>
            </a:pPr>
            <a:r>
              <a:rPr lang="fr-FR" sz="3000" dirty="0" smtClean="0">
                <a:solidFill>
                  <a:schemeClr val="accent3"/>
                </a:solidFill>
                <a:latin typeface="Arial" pitchFamily="34" charset="0"/>
                <a:cs typeface="Arial" pitchFamily="34" charset="0"/>
              </a:rPr>
              <a:t>Le présent travail de recherche a pour objectif l’étude et l’évaluation de l’effet de l’irrigation déficitaire contrôlée sur la productivité du palmier dattier et l’efficience de l’utilisation de l’eau pour le cultivar « Majhoul » très apprécié pour la qualité et le calibre de sa datte.</a:t>
            </a:r>
          </a:p>
          <a:p>
            <a:pPr algn="just">
              <a:spcBef>
                <a:spcPts val="600"/>
              </a:spcBef>
              <a:spcAft>
                <a:spcPts val="600"/>
              </a:spcAft>
            </a:pPr>
            <a:endParaRPr lang="fr-FR" sz="3000" dirty="0" smtClean="0">
              <a:solidFill>
                <a:srgbClr val="FF0000"/>
              </a:solidFill>
              <a:latin typeface="Arial" pitchFamily="34" charset="0"/>
              <a:cs typeface="Arial" pitchFamily="34" charset="0"/>
            </a:endParaRPr>
          </a:p>
          <a:p>
            <a:pPr algn="just">
              <a:spcBef>
                <a:spcPts val="600"/>
              </a:spcBef>
              <a:spcAft>
                <a:spcPts val="600"/>
              </a:spcAft>
            </a:pPr>
            <a:endParaRPr lang="fr-FR" sz="3000" dirty="0" smtClean="0">
              <a:solidFill>
                <a:srgbClr val="FF0000"/>
              </a:solidFill>
              <a:latin typeface="Arial" pitchFamily="34" charset="0"/>
              <a:cs typeface="Arial" pitchFamily="34" charset="0"/>
            </a:endParaRPr>
          </a:p>
          <a:p>
            <a:pPr algn="just">
              <a:spcBef>
                <a:spcPts val="600"/>
              </a:spcBef>
              <a:spcAft>
                <a:spcPts val="600"/>
              </a:spcAft>
            </a:pPr>
            <a:endParaRPr lang="fr-FR" sz="3000" dirty="0" smtClean="0">
              <a:solidFill>
                <a:srgbClr val="FF0000"/>
              </a:solidFill>
              <a:latin typeface="Arial" pitchFamily="34" charset="0"/>
              <a:cs typeface="Arial" pitchFamily="34" charset="0"/>
            </a:endParaRPr>
          </a:p>
          <a:p>
            <a:pPr algn="just">
              <a:spcBef>
                <a:spcPts val="600"/>
              </a:spcBef>
              <a:spcAft>
                <a:spcPts val="600"/>
              </a:spcAft>
            </a:pPr>
            <a:endParaRPr lang="fr-FR" sz="3000" dirty="0" smtClean="0">
              <a:solidFill>
                <a:srgbClr val="FF0000"/>
              </a:solidFill>
              <a:latin typeface="Arial" pitchFamily="34" charset="0"/>
              <a:cs typeface="Arial" pitchFamily="34" charset="0"/>
            </a:endParaRPr>
          </a:p>
          <a:p>
            <a:pPr algn="just">
              <a:spcBef>
                <a:spcPts val="600"/>
              </a:spcBef>
              <a:spcAft>
                <a:spcPts val="600"/>
              </a:spcAft>
            </a:pPr>
            <a:endParaRPr lang="fr-FR" sz="3000" dirty="0" smtClean="0">
              <a:solidFill>
                <a:srgbClr val="FF0000"/>
              </a:solidFill>
              <a:latin typeface="Arial" pitchFamily="34" charset="0"/>
              <a:cs typeface="Arial" pitchFamily="34" charset="0"/>
            </a:endParaRPr>
          </a:p>
          <a:p>
            <a:pPr algn="just">
              <a:spcBef>
                <a:spcPts val="600"/>
              </a:spcBef>
              <a:spcAft>
                <a:spcPts val="600"/>
              </a:spcAft>
            </a:pPr>
            <a:endParaRPr lang="fr-FR" sz="3000" dirty="0" smtClean="0">
              <a:solidFill>
                <a:srgbClr val="FF0000"/>
              </a:solidFill>
              <a:latin typeface="Arial" pitchFamily="34" charset="0"/>
              <a:cs typeface="Arial" pitchFamily="34" charset="0"/>
            </a:endParaRPr>
          </a:p>
          <a:p>
            <a:pPr algn="just">
              <a:spcBef>
                <a:spcPts val="600"/>
              </a:spcBef>
              <a:spcAft>
                <a:spcPts val="600"/>
              </a:spcAft>
            </a:pPr>
            <a:endParaRPr lang="fr-FR" sz="3000" dirty="0" smtClean="0">
              <a:solidFill>
                <a:schemeClr val="accent3"/>
              </a:solidFill>
              <a:latin typeface="Arial" pitchFamily="34" charset="0"/>
              <a:cs typeface="Arial" pitchFamily="34" charset="0"/>
            </a:endParaRPr>
          </a:p>
          <a:p>
            <a:pPr algn="just">
              <a:spcBef>
                <a:spcPts val="600"/>
              </a:spcBef>
              <a:spcAft>
                <a:spcPts val="600"/>
              </a:spcAft>
            </a:pPr>
            <a:endParaRPr lang="fr-FR" sz="3000" dirty="0" smtClean="0">
              <a:solidFill>
                <a:schemeClr val="accent3"/>
              </a:solidFill>
              <a:latin typeface="Arial" pitchFamily="34" charset="0"/>
              <a:cs typeface="Arial" pitchFamily="34" charset="0"/>
            </a:endParaRPr>
          </a:p>
          <a:p>
            <a:pPr algn="just">
              <a:spcBef>
                <a:spcPts val="600"/>
              </a:spcBef>
              <a:spcAft>
                <a:spcPts val="600"/>
              </a:spcAft>
            </a:pPr>
            <a:endParaRPr lang="fr-FR" sz="3000" dirty="0" smtClean="0">
              <a:solidFill>
                <a:schemeClr val="accent3"/>
              </a:solidFill>
              <a:latin typeface="Arial" pitchFamily="34" charset="0"/>
              <a:cs typeface="Arial" pitchFamily="34" charset="0"/>
            </a:endParaRPr>
          </a:p>
          <a:p>
            <a:pPr algn="just">
              <a:spcBef>
                <a:spcPts val="600"/>
              </a:spcBef>
              <a:spcAft>
                <a:spcPts val="600"/>
              </a:spcAft>
            </a:pPr>
            <a:r>
              <a:rPr lang="en-US" sz="3000" dirty="0" smtClean="0">
                <a:solidFill>
                  <a:schemeClr val="accent3"/>
                </a:solidFill>
                <a:latin typeface="Arial" pitchFamily="34" charset="0"/>
                <a:cs typeface="Arial" pitchFamily="34" charset="0"/>
              </a:rPr>
              <a:t> </a:t>
            </a:r>
          </a:p>
          <a:p>
            <a:endParaRPr lang="en-US" sz="3000" dirty="0" smtClean="0">
              <a:solidFill>
                <a:schemeClr val="accent3"/>
              </a:solidFill>
              <a:latin typeface="Arial" pitchFamily="34" charset="0"/>
              <a:cs typeface="Arial" pitchFamily="34" charset="0"/>
            </a:endParaRPr>
          </a:p>
          <a:p>
            <a:endParaRPr lang="en-US" sz="3000" dirty="0" smtClean="0">
              <a:solidFill>
                <a:schemeClr val="accent3"/>
              </a:solidFill>
              <a:latin typeface="Arial" pitchFamily="34" charset="0"/>
              <a:cs typeface="Arial" pitchFamily="34" charset="0"/>
            </a:endParaRPr>
          </a:p>
          <a:p>
            <a:endParaRPr lang="en-US" sz="3000" dirty="0" smtClean="0">
              <a:solidFill>
                <a:schemeClr val="accent3"/>
              </a:solidFill>
              <a:latin typeface="Arial" pitchFamily="34" charset="0"/>
              <a:cs typeface="Arial" pitchFamily="34" charset="0"/>
            </a:endParaRPr>
          </a:p>
          <a:p>
            <a:endParaRPr lang="en-US" sz="3000" dirty="0" smtClean="0">
              <a:solidFill>
                <a:schemeClr val="accent3"/>
              </a:solidFill>
              <a:latin typeface="Arial" pitchFamily="34" charset="0"/>
              <a:cs typeface="Arial" pitchFamily="34" charset="0"/>
            </a:endParaRPr>
          </a:p>
          <a:p>
            <a:endParaRPr lang="en-US" sz="3000" dirty="0" smtClean="0">
              <a:solidFill>
                <a:schemeClr val="accent3"/>
              </a:solidFill>
              <a:latin typeface="Arial" pitchFamily="34" charset="0"/>
              <a:cs typeface="Arial" pitchFamily="34" charset="0"/>
            </a:endParaRPr>
          </a:p>
          <a:p>
            <a:endParaRPr lang="en-US" sz="3000" dirty="0" smtClean="0">
              <a:solidFill>
                <a:schemeClr val="accent3"/>
              </a:solidFill>
              <a:latin typeface="Arial" pitchFamily="34" charset="0"/>
              <a:cs typeface="Arial" pitchFamily="34" charset="0"/>
            </a:endParaRPr>
          </a:p>
          <a:p>
            <a:endParaRPr lang="en-US" sz="3000" dirty="0" smtClean="0">
              <a:solidFill>
                <a:schemeClr val="accent3"/>
              </a:solidFill>
              <a:latin typeface="Arial" pitchFamily="34" charset="0"/>
              <a:cs typeface="Arial" pitchFamily="34" charset="0"/>
            </a:endParaRPr>
          </a:p>
          <a:p>
            <a:endParaRPr lang="en-US" sz="3000" dirty="0" smtClean="0">
              <a:solidFill>
                <a:schemeClr val="accent3"/>
              </a:solidFill>
              <a:latin typeface="Arial" pitchFamily="34" charset="0"/>
              <a:cs typeface="Arial" pitchFamily="34" charset="0"/>
            </a:endParaRPr>
          </a:p>
          <a:p>
            <a:endParaRPr lang="en-US" sz="3000" dirty="0" smtClean="0">
              <a:solidFill>
                <a:schemeClr val="accent3"/>
              </a:solidFill>
              <a:latin typeface="Arial" pitchFamily="34" charset="0"/>
              <a:cs typeface="Arial" pitchFamily="34" charset="0"/>
            </a:endParaRPr>
          </a:p>
          <a:p>
            <a:endParaRPr lang="en-US" sz="3000" dirty="0" smtClean="0">
              <a:solidFill>
                <a:schemeClr val="accent3"/>
              </a:solidFill>
              <a:latin typeface="Arial" pitchFamily="34" charset="0"/>
              <a:cs typeface="Arial" pitchFamily="34" charset="0"/>
            </a:endParaRPr>
          </a:p>
          <a:p>
            <a:endParaRPr lang="en-US" sz="3000" dirty="0" smtClean="0">
              <a:solidFill>
                <a:schemeClr val="accent3"/>
              </a:solidFill>
              <a:latin typeface="Arial" pitchFamily="34" charset="0"/>
              <a:cs typeface="Arial" pitchFamily="34" charset="0"/>
            </a:endParaRPr>
          </a:p>
          <a:p>
            <a:endParaRPr lang="fr-FR" sz="3000" b="1" dirty="0" smtClean="0">
              <a:solidFill>
                <a:schemeClr val="accent3"/>
              </a:solidFill>
              <a:latin typeface="Arial" pitchFamily="34" charset="0"/>
              <a:cs typeface="Arial" pitchFamily="34" charset="0"/>
            </a:endParaRPr>
          </a:p>
          <a:p>
            <a:pPr algn="just"/>
            <a:r>
              <a:rPr lang="en-GB" sz="4800" b="1" dirty="0" smtClean="0">
                <a:solidFill>
                  <a:schemeClr val="accent3"/>
                </a:solidFill>
                <a:latin typeface="Arial" pitchFamily="34" charset="0"/>
                <a:cs typeface="Arial" pitchFamily="34" charset="0"/>
              </a:rPr>
              <a:t>METHODOLOGIE</a:t>
            </a:r>
          </a:p>
          <a:p>
            <a:pPr algn="just"/>
            <a:endParaRPr lang="fr-FR" sz="3000" dirty="0" smtClean="0">
              <a:solidFill>
                <a:schemeClr val="accent3"/>
              </a:solidFill>
              <a:latin typeface="Arial" pitchFamily="34" charset="0"/>
              <a:cs typeface="Arial" pitchFamily="34" charset="0"/>
            </a:endParaRPr>
          </a:p>
          <a:p>
            <a:pPr algn="just">
              <a:spcBef>
                <a:spcPts val="600"/>
              </a:spcBef>
              <a:spcAft>
                <a:spcPts val="600"/>
              </a:spcAft>
            </a:pPr>
            <a:r>
              <a:rPr lang="fr-FR" sz="3000" dirty="0" smtClean="0">
                <a:solidFill>
                  <a:schemeClr val="accent3"/>
                </a:solidFill>
                <a:latin typeface="Arial" pitchFamily="34" charset="0"/>
                <a:cs typeface="Arial" pitchFamily="34" charset="0"/>
              </a:rPr>
              <a:t>L’expérimentation a été conduite dans la région d’Errachidia (Maroc) (longitude 4°54’37.27’’ Ouest, latitude 31°41’ 10,59’’ Nord et altitude de 1002m) pendant deux années consécutives (Mars 2012-Février 2014). Le cycle annuel de la croissance et du développement de cette variété a été découpé en trois périodes distinctes : la première hivernale de novembre à février, la seconde printanière de mars à juin et la dernière estivale de juillet à octobre. Pendant ces périodes, sept régimes hydriques ont été appliqués à la culture sous irrigation localisée: régime agriculteur (Tag); 100% </a:t>
            </a:r>
            <a:r>
              <a:rPr lang="fr-FR" sz="3000" dirty="0" smtClean="0">
                <a:solidFill>
                  <a:schemeClr val="accent3"/>
                </a:solidFill>
                <a:latin typeface="Arial" pitchFamily="34" charset="0"/>
                <a:cs typeface="Arial" pitchFamily="34" charset="0"/>
              </a:rPr>
              <a:t>évapotranspiration maximale (</a:t>
            </a:r>
            <a:r>
              <a:rPr lang="fr-FR" sz="3000" dirty="0" smtClean="0">
                <a:solidFill>
                  <a:schemeClr val="accent3"/>
                </a:solidFill>
                <a:latin typeface="Arial" pitchFamily="34" charset="0"/>
                <a:cs typeface="Arial" pitchFamily="34" charset="0"/>
              </a:rPr>
              <a:t>ETM) </a:t>
            </a:r>
            <a:r>
              <a:rPr lang="fr-FR" sz="3000" dirty="0" smtClean="0">
                <a:solidFill>
                  <a:schemeClr val="accent3"/>
                </a:solidFill>
                <a:latin typeface="Arial" pitchFamily="34" charset="0"/>
                <a:cs typeface="Arial" pitchFamily="34" charset="0"/>
              </a:rPr>
              <a:t>(T100); 80% ETM (T80); 60% ETM (T60); 80-100-60% ETM (T80-100-60); 150% ETM (T150) et 60-100-80% ETM</a:t>
            </a:r>
            <a:r>
              <a:rPr lang="fr-FR" sz="3000" baseline="-25000" dirty="0" smtClean="0">
                <a:solidFill>
                  <a:schemeClr val="accent3"/>
                </a:solidFill>
                <a:latin typeface="Arial" pitchFamily="34" charset="0"/>
                <a:cs typeface="Arial" pitchFamily="34" charset="0"/>
              </a:rPr>
              <a:t> </a:t>
            </a:r>
            <a:r>
              <a:rPr lang="fr-FR" sz="3000" dirty="0" smtClean="0">
                <a:solidFill>
                  <a:schemeClr val="accent3"/>
                </a:solidFill>
                <a:latin typeface="Arial" pitchFamily="34" charset="0"/>
                <a:cs typeface="Arial" pitchFamily="34" charset="0"/>
              </a:rPr>
              <a:t>(T60-100-80).</a:t>
            </a:r>
          </a:p>
          <a:p>
            <a:pPr algn="just">
              <a:spcBef>
                <a:spcPts val="600"/>
              </a:spcBef>
              <a:spcAft>
                <a:spcPts val="600"/>
              </a:spcAft>
            </a:pPr>
            <a:r>
              <a:rPr lang="fr-FR" sz="3000" dirty="0" smtClean="0">
                <a:solidFill>
                  <a:schemeClr val="accent3"/>
                </a:solidFill>
                <a:latin typeface="Arial" pitchFamily="34" charset="0"/>
                <a:cs typeface="Arial" pitchFamily="34" charset="0"/>
              </a:rPr>
              <a:t>Le calcul de l’évapotranspiration de référence ET</a:t>
            </a:r>
            <a:r>
              <a:rPr lang="fr-FR" sz="3000" baseline="-25000" dirty="0" smtClean="0">
                <a:solidFill>
                  <a:schemeClr val="accent3"/>
                </a:solidFill>
                <a:latin typeface="Arial" pitchFamily="34" charset="0"/>
                <a:cs typeface="Arial" pitchFamily="34" charset="0"/>
              </a:rPr>
              <a:t>0</a:t>
            </a:r>
            <a:r>
              <a:rPr lang="fr-FR" sz="3000" dirty="0" smtClean="0">
                <a:solidFill>
                  <a:schemeClr val="accent3"/>
                </a:solidFill>
                <a:latin typeface="Arial" pitchFamily="34" charset="0"/>
                <a:cs typeface="Arial" pitchFamily="34" charset="0"/>
              </a:rPr>
              <a:t> a été effectué selon la formule de </a:t>
            </a:r>
            <a:r>
              <a:rPr lang="fr-FR" sz="3000" dirty="0" err="1" smtClean="0">
                <a:solidFill>
                  <a:schemeClr val="accent3"/>
                </a:solidFill>
                <a:latin typeface="Arial" pitchFamily="34" charset="0"/>
                <a:cs typeface="Arial" pitchFamily="34" charset="0"/>
              </a:rPr>
              <a:t>Penman</a:t>
            </a:r>
            <a:r>
              <a:rPr lang="fr-FR" sz="3000" dirty="0" smtClean="0">
                <a:solidFill>
                  <a:schemeClr val="accent3"/>
                </a:solidFill>
                <a:latin typeface="Arial" pitchFamily="34" charset="0"/>
                <a:cs typeface="Arial" pitchFamily="34" charset="0"/>
              </a:rPr>
              <a:t>-</a:t>
            </a:r>
            <a:r>
              <a:rPr lang="fr-FR" sz="3000" dirty="0" err="1" smtClean="0">
                <a:solidFill>
                  <a:schemeClr val="accent3"/>
                </a:solidFill>
                <a:latin typeface="Arial" pitchFamily="34" charset="0"/>
                <a:cs typeface="Arial" pitchFamily="34" charset="0"/>
              </a:rPr>
              <a:t>Monteith</a:t>
            </a:r>
            <a:r>
              <a:rPr lang="fr-FR" sz="3000" dirty="0" smtClean="0">
                <a:solidFill>
                  <a:schemeClr val="accent3"/>
                </a:solidFill>
                <a:latin typeface="Arial" pitchFamily="34" charset="0"/>
                <a:cs typeface="Arial" pitchFamily="34" charset="0"/>
              </a:rPr>
              <a:t> (Allen et al., 1998) en utilisant les paramètres météorologiques de la station agro-météorologique mise sur le site à Goulmima.</a:t>
            </a:r>
          </a:p>
          <a:p>
            <a:pPr algn="just">
              <a:spcBef>
                <a:spcPts val="600"/>
              </a:spcBef>
              <a:spcAft>
                <a:spcPts val="600"/>
              </a:spcAft>
            </a:pPr>
            <a:r>
              <a:rPr lang="fr-FR" sz="3000" dirty="0" smtClean="0">
                <a:solidFill>
                  <a:schemeClr val="accent3"/>
                </a:solidFill>
                <a:latin typeface="Arial" pitchFamily="34" charset="0"/>
                <a:cs typeface="Arial" pitchFamily="34" charset="0"/>
              </a:rPr>
              <a:t>Les mesures ont porté sur le suivi des paramètres météorologiques, les apports d’eau, l’évolution de la biomasse végétative et les rendements en dattes.</a:t>
            </a:r>
          </a:p>
          <a:p>
            <a:pPr algn="just">
              <a:spcBef>
                <a:spcPts val="600"/>
              </a:spcBef>
              <a:spcAft>
                <a:spcPts val="600"/>
              </a:spcAft>
              <a:buClr>
                <a:schemeClr val="accent2"/>
              </a:buClr>
            </a:pPr>
            <a:endParaRPr lang="fr-FR" altLang="zh-CN" sz="4800" b="1" dirty="0" smtClean="0">
              <a:solidFill>
                <a:schemeClr val="accent3"/>
              </a:solidFill>
              <a:ea typeface="SimSun" pitchFamily="2" charset="-122"/>
            </a:endParaRPr>
          </a:p>
          <a:p>
            <a:pPr algn="just">
              <a:spcBef>
                <a:spcPts val="600"/>
              </a:spcBef>
              <a:spcAft>
                <a:spcPts val="600"/>
              </a:spcAft>
              <a:buClr>
                <a:schemeClr val="accent2"/>
              </a:buClr>
            </a:pPr>
            <a:r>
              <a:rPr lang="fr-FR" altLang="zh-CN" sz="4800" b="1" dirty="0" smtClean="0">
                <a:solidFill>
                  <a:schemeClr val="accent3"/>
                </a:solidFill>
                <a:ea typeface="SimSun" pitchFamily="2" charset="-122"/>
              </a:rPr>
              <a:t>REMERCIEMENTS</a:t>
            </a:r>
          </a:p>
          <a:p>
            <a:pPr algn="just">
              <a:spcBef>
                <a:spcPts val="600"/>
              </a:spcBef>
              <a:spcAft>
                <a:spcPts val="600"/>
              </a:spcAft>
              <a:buClr>
                <a:schemeClr val="accent2"/>
              </a:buClr>
            </a:pPr>
            <a:r>
              <a:rPr lang="fr-FR" altLang="zh-CN" sz="3000" dirty="0" smtClean="0">
                <a:solidFill>
                  <a:schemeClr val="accent3"/>
                </a:solidFill>
                <a:latin typeface="Arial" pitchFamily="34" charset="0"/>
                <a:ea typeface="SimSun" pitchFamily="2" charset="-122"/>
                <a:cs typeface="Arial" pitchFamily="34" charset="0"/>
              </a:rPr>
              <a:t>Les auteurs de ce travail tiennent à remercier l’APP, l’INRA et l’IAV Hassan </a:t>
            </a:r>
            <a:r>
              <a:rPr lang="fr-FR" altLang="zh-CN" sz="3000" dirty="0" smtClean="0">
                <a:solidFill>
                  <a:schemeClr val="accent3"/>
                </a:solidFill>
                <a:latin typeface="Arial" pitchFamily="34" charset="0"/>
                <a:ea typeface="SimSun" pitchFamily="2" charset="-122"/>
                <a:cs typeface="Arial" pitchFamily="34" charset="0"/>
              </a:rPr>
              <a:t>II </a:t>
            </a:r>
            <a:r>
              <a:rPr lang="fr-FR" altLang="zh-CN" sz="3000" dirty="0" smtClean="0">
                <a:solidFill>
                  <a:schemeClr val="accent3"/>
                </a:solidFill>
                <a:latin typeface="Arial" pitchFamily="34" charset="0"/>
                <a:ea typeface="SimSun" pitchFamily="2" charset="-122"/>
                <a:cs typeface="Arial" pitchFamily="34" charset="0"/>
              </a:rPr>
              <a:t>qui ont chacun assurer le financement d’une partie de ce travail. Nos remerciements vont également à Mr </a:t>
            </a:r>
            <a:r>
              <a:rPr lang="fr-FR" altLang="zh-CN" sz="3000" dirty="0" err="1" smtClean="0">
                <a:solidFill>
                  <a:schemeClr val="accent3"/>
                </a:solidFill>
                <a:latin typeface="Arial" pitchFamily="34" charset="0"/>
                <a:ea typeface="SimSun" pitchFamily="2" charset="-122"/>
                <a:cs typeface="Arial" pitchFamily="34" charset="0"/>
              </a:rPr>
              <a:t>Cherouit</a:t>
            </a:r>
            <a:r>
              <a:rPr lang="fr-FR" altLang="zh-CN" sz="3000" dirty="0" smtClean="0">
                <a:solidFill>
                  <a:schemeClr val="accent3"/>
                </a:solidFill>
                <a:latin typeface="Arial" pitchFamily="34" charset="0"/>
                <a:ea typeface="SimSun" pitchFamily="2" charset="-122"/>
                <a:cs typeface="Arial" pitchFamily="34" charset="0"/>
              </a:rPr>
              <a:t> </a:t>
            </a:r>
            <a:r>
              <a:rPr lang="fr-FR" altLang="zh-CN" sz="3000" dirty="0" err="1" smtClean="0">
                <a:solidFill>
                  <a:schemeClr val="accent3"/>
                </a:solidFill>
                <a:latin typeface="Arial" pitchFamily="34" charset="0"/>
                <a:ea typeface="SimSun" pitchFamily="2" charset="-122"/>
                <a:cs typeface="Arial" pitchFamily="34" charset="0"/>
              </a:rPr>
              <a:t>Lahcen</a:t>
            </a:r>
            <a:r>
              <a:rPr lang="fr-FR" altLang="zh-CN" sz="3000" dirty="0" smtClean="0">
                <a:solidFill>
                  <a:schemeClr val="accent3"/>
                </a:solidFill>
                <a:latin typeface="Arial" pitchFamily="34" charset="0"/>
                <a:ea typeface="SimSun" pitchFamily="2" charset="-122"/>
                <a:cs typeface="Arial" pitchFamily="34" charset="0"/>
              </a:rPr>
              <a:t> de Goulmima chez qui cet essai a été installé.</a:t>
            </a:r>
            <a:endParaRPr lang="fr-FR" sz="3000" dirty="0" smtClean="0">
              <a:solidFill>
                <a:schemeClr val="accent3"/>
              </a:solidFill>
              <a:latin typeface="Arial" pitchFamily="34" charset="0"/>
              <a:cs typeface="Arial" pitchFamily="34" charset="0"/>
            </a:endParaRPr>
          </a:p>
          <a:p>
            <a:pPr algn="just">
              <a:spcBef>
                <a:spcPts val="600"/>
              </a:spcBef>
              <a:spcAft>
                <a:spcPts val="600"/>
              </a:spcAft>
            </a:pPr>
            <a:endParaRPr lang="fr-FR" sz="3000" dirty="0" smtClean="0">
              <a:solidFill>
                <a:schemeClr val="accent3"/>
              </a:solidFill>
              <a:latin typeface="Arial" pitchFamily="34" charset="0"/>
              <a:cs typeface="Arial" pitchFamily="34" charset="0"/>
            </a:endParaRPr>
          </a:p>
        </p:txBody>
      </p:sp>
      <p:pic>
        <p:nvPicPr>
          <p:cNvPr id="11" name="Picture 2"/>
          <p:cNvPicPr>
            <a:picLocks noChangeAspect="1" noChangeArrowheads="1"/>
          </p:cNvPicPr>
          <p:nvPr/>
        </p:nvPicPr>
        <p:blipFill>
          <a:blip r:embed="rId2" cstate="print"/>
          <a:srcRect l="44398" b="93110"/>
          <a:stretch>
            <a:fillRect/>
          </a:stretch>
        </p:blipFill>
        <p:spPr bwMode="auto">
          <a:xfrm>
            <a:off x="1" y="41952069"/>
            <a:ext cx="30279976" cy="856456"/>
          </a:xfrm>
          <a:prstGeom prst="rect">
            <a:avLst/>
          </a:prstGeom>
          <a:noFill/>
          <a:ln w="9525">
            <a:noFill/>
            <a:miter lim="800000"/>
            <a:headEnd/>
            <a:tailEnd/>
          </a:ln>
        </p:spPr>
      </p:pic>
      <p:cxnSp>
        <p:nvCxnSpPr>
          <p:cNvPr id="13" name="Connecteur droit 12"/>
          <p:cNvCxnSpPr/>
          <p:nvPr/>
        </p:nvCxnSpPr>
        <p:spPr>
          <a:xfrm>
            <a:off x="-125709" y="6210574"/>
            <a:ext cx="30564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0" y="41710518"/>
            <a:ext cx="30564000" cy="0"/>
          </a:xfrm>
          <a:prstGeom prst="line">
            <a:avLst/>
          </a:prstGeom>
          <a:ln w="76200"/>
        </p:spPr>
        <p:style>
          <a:lnRef idx="1">
            <a:schemeClr val="accent1"/>
          </a:lnRef>
          <a:fillRef idx="0">
            <a:schemeClr val="accent1"/>
          </a:fillRef>
          <a:effectRef idx="0">
            <a:schemeClr val="accent1"/>
          </a:effectRef>
          <a:fontRef idx="minor">
            <a:schemeClr val="tx1"/>
          </a:fontRef>
        </p:style>
      </p:cxnSp>
      <p:grpSp>
        <p:nvGrpSpPr>
          <p:cNvPr id="28" name="Groupe 27"/>
          <p:cNvGrpSpPr/>
          <p:nvPr/>
        </p:nvGrpSpPr>
        <p:grpSpPr>
          <a:xfrm>
            <a:off x="594371" y="17587838"/>
            <a:ext cx="14401600" cy="10585176"/>
            <a:chOff x="594371" y="16939766"/>
            <a:chExt cx="14401600" cy="10585176"/>
          </a:xfrm>
        </p:grpSpPr>
        <p:grpSp>
          <p:nvGrpSpPr>
            <p:cNvPr id="15" name="Groupe 14"/>
            <p:cNvGrpSpPr/>
            <p:nvPr/>
          </p:nvGrpSpPr>
          <p:grpSpPr>
            <a:xfrm>
              <a:off x="594371" y="16939766"/>
              <a:ext cx="14361160" cy="10530751"/>
              <a:chOff x="360215" y="17642210"/>
              <a:chExt cx="11953328" cy="8856984"/>
            </a:xfrm>
          </p:grpSpPr>
          <p:sp>
            <p:nvSpPr>
              <p:cNvPr id="7" name="Rectangle 6"/>
              <p:cNvSpPr/>
              <p:nvPr/>
            </p:nvSpPr>
            <p:spPr>
              <a:xfrm>
                <a:off x="360215" y="18362290"/>
                <a:ext cx="11953328" cy="8136904"/>
              </a:xfrm>
              <a:prstGeom prst="rect">
                <a:avLst/>
              </a:prstGeom>
              <a:solidFill>
                <a:schemeClr val="tx2">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accent2"/>
                    </a:solidFill>
                  </a:rPr>
                  <a:t>photo, graph, table, </a:t>
                </a:r>
                <a:r>
                  <a:rPr lang="fr-FR" dirty="0" err="1" smtClean="0">
                    <a:solidFill>
                      <a:schemeClr val="accent2"/>
                    </a:solidFill>
                  </a:rPr>
                  <a:t>chart</a:t>
                </a:r>
                <a:r>
                  <a:rPr lang="fr-FR" dirty="0" smtClean="0">
                    <a:solidFill>
                      <a:schemeClr val="accent2"/>
                    </a:solidFill>
                  </a:rPr>
                  <a:t>…</a:t>
                </a:r>
                <a:endParaRPr lang="fr-FR" dirty="0">
                  <a:solidFill>
                    <a:schemeClr val="accent2"/>
                  </a:solidFill>
                </a:endParaRPr>
              </a:p>
            </p:txBody>
          </p:sp>
          <p:sp>
            <p:nvSpPr>
              <p:cNvPr id="10" name="Rectangle 9"/>
              <p:cNvSpPr/>
              <p:nvPr/>
            </p:nvSpPr>
            <p:spPr>
              <a:xfrm>
                <a:off x="360215" y="17642210"/>
                <a:ext cx="11953328" cy="648072"/>
              </a:xfrm>
              <a:prstGeom prst="rect">
                <a:avLst/>
              </a:prstGeom>
              <a:solidFill>
                <a:schemeClr val="tx2">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500" i="1" dirty="0" smtClean="0">
                    <a:solidFill>
                      <a:schemeClr val="accent3"/>
                    </a:solidFill>
                    <a:latin typeface="Arial" pitchFamily="34" charset="0"/>
                    <a:cs typeface="Arial" pitchFamily="34" charset="0"/>
                  </a:rPr>
                  <a:t>Variété Majhoul en phase de production</a:t>
                </a:r>
                <a:r>
                  <a:rPr lang="fr-FR" sz="2500" i="1" dirty="0" smtClean="0">
                    <a:solidFill>
                      <a:schemeClr val="accent2"/>
                    </a:solidFill>
                    <a:latin typeface="Arial" pitchFamily="34" charset="0"/>
                    <a:cs typeface="Arial" pitchFamily="34" charset="0"/>
                  </a:rPr>
                  <a:t> </a:t>
                </a:r>
                <a:endParaRPr lang="fr-FR" sz="2500" i="1" dirty="0">
                  <a:solidFill>
                    <a:schemeClr val="accent2"/>
                  </a:solidFill>
                  <a:latin typeface="Arial" pitchFamily="34" charset="0"/>
                  <a:cs typeface="Arial" pitchFamily="34" charset="0"/>
                </a:endParaRPr>
              </a:p>
            </p:txBody>
          </p:sp>
        </p:grpSp>
        <p:pic>
          <p:nvPicPr>
            <p:cNvPr id="1027" name="Image 2" descr="G:\Photos RAMCA 09-2012\Essai Goulmima\IMG_4341-15.jpg"/>
            <p:cNvPicPr>
              <a:picLocks noChangeAspect="1" noChangeArrowheads="1"/>
            </p:cNvPicPr>
            <p:nvPr/>
          </p:nvPicPr>
          <p:blipFill>
            <a:blip r:embed="rId3" cstate="print"/>
            <a:srcRect/>
            <a:stretch>
              <a:fillRect/>
            </a:stretch>
          </p:blipFill>
          <p:spPr bwMode="auto">
            <a:xfrm>
              <a:off x="594371" y="17731854"/>
              <a:ext cx="14401600" cy="9793088"/>
            </a:xfrm>
            <a:prstGeom prst="rect">
              <a:avLst/>
            </a:prstGeom>
            <a:noFill/>
            <a:ln w="9525">
              <a:noFill/>
              <a:miter lim="800000"/>
              <a:headEnd/>
              <a:tailEnd/>
            </a:ln>
          </p:spPr>
        </p:pic>
      </p:grpSp>
      <p:sp>
        <p:nvSpPr>
          <p:cNvPr id="30" name="Rectangle 29"/>
          <p:cNvSpPr/>
          <p:nvPr/>
        </p:nvSpPr>
        <p:spPr>
          <a:xfrm>
            <a:off x="15410440" y="7146678"/>
            <a:ext cx="14563195" cy="344918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15105" tIns="57552" rIns="115105" bIns="57552" numCol="1" spcCol="906336" rtlCol="0" anchor="t"/>
          <a:lstStyle/>
          <a:p>
            <a:r>
              <a:rPr lang="en-GB" sz="4800" b="1" dirty="0" smtClean="0">
                <a:solidFill>
                  <a:schemeClr val="accent3"/>
                </a:solidFill>
                <a:latin typeface="Arial" pitchFamily="34" charset="0"/>
                <a:cs typeface="Arial" pitchFamily="34" charset="0"/>
              </a:rPr>
              <a:t>RESULTATS</a:t>
            </a:r>
          </a:p>
          <a:p>
            <a:endParaRPr lang="fr-FR" sz="3000" dirty="0">
              <a:solidFill>
                <a:schemeClr val="accent3"/>
              </a:solidFill>
              <a:latin typeface="Arial" pitchFamily="34" charset="0"/>
              <a:cs typeface="Arial" pitchFamily="34" charset="0"/>
            </a:endParaRPr>
          </a:p>
          <a:p>
            <a:pPr algn="just">
              <a:spcBef>
                <a:spcPts val="300"/>
              </a:spcBef>
              <a:spcAft>
                <a:spcPts val="300"/>
              </a:spcAft>
            </a:pPr>
            <a:r>
              <a:rPr lang="fr-FR" sz="3000" dirty="0" smtClean="0">
                <a:solidFill>
                  <a:schemeClr val="accent3"/>
                </a:solidFill>
                <a:latin typeface="Arial" pitchFamily="34" charset="0"/>
                <a:cs typeface="Arial" pitchFamily="34" charset="0"/>
              </a:rPr>
              <a:t>Les résultats obtenus à la fin de la deuxième année de la conduite de cet essai, montrent que :</a:t>
            </a:r>
          </a:p>
          <a:p>
            <a:pPr marL="360363" indent="-360363" algn="just">
              <a:spcBef>
                <a:spcPts val="300"/>
              </a:spcBef>
              <a:spcAft>
                <a:spcPts val="300"/>
              </a:spcAft>
              <a:buFont typeface="Wingdings" pitchFamily="2" charset="2"/>
              <a:buChar char="v"/>
            </a:pPr>
            <a:r>
              <a:rPr lang="fr-FR" sz="3000" dirty="0" smtClean="0">
                <a:solidFill>
                  <a:schemeClr val="accent3"/>
                </a:solidFill>
                <a:latin typeface="Arial" pitchFamily="34" charset="0"/>
                <a:cs typeface="Arial" pitchFamily="34" charset="0"/>
              </a:rPr>
              <a:t>Les apports en eau d’irrigation correspondant à un régime favorable (100</a:t>
            </a:r>
            <a:r>
              <a:rPr lang="fr-FR" sz="3000" dirty="0" smtClean="0">
                <a:solidFill>
                  <a:schemeClr val="accent3"/>
                </a:solidFill>
                <a:latin typeface="Arial" pitchFamily="34" charset="0"/>
                <a:cs typeface="Arial" pitchFamily="34" charset="0"/>
              </a:rPr>
              <a:t>% ETM</a:t>
            </a:r>
            <a:r>
              <a:rPr lang="fr-FR" sz="3000" dirty="0" smtClean="0">
                <a:solidFill>
                  <a:schemeClr val="accent3"/>
                </a:solidFill>
                <a:latin typeface="Arial" pitchFamily="34" charset="0"/>
                <a:cs typeface="Arial" pitchFamily="34" charset="0"/>
              </a:rPr>
              <a:t>) ont été en moyenne de 50,4 m</a:t>
            </a:r>
            <a:r>
              <a:rPr lang="fr-FR" sz="3000" baseline="30000" dirty="0" smtClean="0">
                <a:solidFill>
                  <a:schemeClr val="accent3"/>
                </a:solidFill>
                <a:latin typeface="Arial" pitchFamily="34" charset="0"/>
                <a:cs typeface="Arial" pitchFamily="34" charset="0"/>
              </a:rPr>
              <a:t>3</a:t>
            </a:r>
            <a:r>
              <a:rPr lang="fr-FR" sz="3000" dirty="0" smtClean="0">
                <a:solidFill>
                  <a:schemeClr val="accent3"/>
                </a:solidFill>
                <a:latin typeface="Arial" pitchFamily="34" charset="0"/>
                <a:cs typeface="Arial" pitchFamily="34" charset="0"/>
              </a:rPr>
              <a:t>/pied/an (Tableau 1). Pour les autres régimes hydriques, les quantités d’eau reçues par la culture ont varié entre 30 et 76 m</a:t>
            </a:r>
            <a:r>
              <a:rPr lang="fr-FR" sz="3000" baseline="30000" dirty="0" smtClean="0">
                <a:solidFill>
                  <a:schemeClr val="accent3"/>
                </a:solidFill>
                <a:latin typeface="Arial" pitchFamily="34" charset="0"/>
                <a:cs typeface="Arial" pitchFamily="34" charset="0"/>
              </a:rPr>
              <a:t>3</a:t>
            </a:r>
            <a:r>
              <a:rPr lang="fr-FR" sz="3000" dirty="0" smtClean="0">
                <a:solidFill>
                  <a:schemeClr val="accent3"/>
                </a:solidFill>
                <a:latin typeface="Arial" pitchFamily="34" charset="0"/>
                <a:cs typeface="Arial" pitchFamily="34" charset="0"/>
              </a:rPr>
              <a:t>/pied/an selon les années et les régimes hydriques.</a:t>
            </a:r>
          </a:p>
          <a:p>
            <a:pPr marL="360363" indent="-360363" algn="just">
              <a:spcBef>
                <a:spcPts val="300"/>
              </a:spcBef>
              <a:spcAft>
                <a:spcPts val="300"/>
              </a:spcAft>
              <a:buFont typeface="Wingdings" pitchFamily="2" charset="2"/>
              <a:buChar char="v"/>
            </a:pPr>
            <a:r>
              <a:rPr lang="fr-FR" sz="3000" dirty="0" smtClean="0">
                <a:solidFill>
                  <a:schemeClr val="accent3"/>
                </a:solidFill>
                <a:latin typeface="Arial" pitchFamily="34" charset="0"/>
                <a:cs typeface="Arial" pitchFamily="34" charset="0"/>
              </a:rPr>
              <a:t>Les rendements moyens en dattes par régime hydrique sont de  31; 61; 46; 39; 43; 45 et 59 kg de dattes/pied/an respectivement pour les traitements Tag; T100; T80; T60; T80-100-60; T150 et T60-100-80.</a:t>
            </a:r>
          </a:p>
          <a:p>
            <a:endParaRPr lang="fr-FR" sz="3000" dirty="0" smtClean="0">
              <a:solidFill>
                <a:schemeClr val="accent3"/>
              </a:solidFill>
              <a:latin typeface="Arial" pitchFamily="34" charset="0"/>
              <a:cs typeface="Arial" pitchFamily="34" charset="0"/>
            </a:endParaRPr>
          </a:p>
          <a:p>
            <a:endParaRPr lang="fr-FR" sz="3000" dirty="0" smtClean="0">
              <a:solidFill>
                <a:schemeClr val="accent3"/>
              </a:solidFill>
              <a:latin typeface="Arial" pitchFamily="34" charset="0"/>
              <a:cs typeface="Arial" pitchFamily="34" charset="0"/>
            </a:endParaRPr>
          </a:p>
          <a:p>
            <a:pPr>
              <a:buFont typeface="Wingdings" pitchFamily="2" charset="2"/>
              <a:buChar char="v"/>
            </a:pPr>
            <a:endParaRPr lang="fr-FR" sz="3000" dirty="0" smtClean="0">
              <a:solidFill>
                <a:schemeClr val="accent3"/>
              </a:solidFill>
              <a:latin typeface="Arial" pitchFamily="34" charset="0"/>
              <a:cs typeface="Arial" pitchFamily="34" charset="0"/>
            </a:endParaRPr>
          </a:p>
          <a:p>
            <a:pPr>
              <a:buFont typeface="Wingdings" pitchFamily="2" charset="2"/>
              <a:buChar char="v"/>
            </a:pPr>
            <a:endParaRPr lang="fr-FR" sz="2800" dirty="0" smtClean="0">
              <a:solidFill>
                <a:schemeClr val="accent3"/>
              </a:solidFill>
              <a:latin typeface="Arial" pitchFamily="34" charset="0"/>
              <a:cs typeface="Arial" pitchFamily="34" charset="0"/>
            </a:endParaRPr>
          </a:p>
          <a:p>
            <a:pPr>
              <a:buFont typeface="Wingdings" pitchFamily="2" charset="2"/>
              <a:buChar char="v"/>
            </a:pPr>
            <a:endParaRPr lang="fr-FR" sz="3000" dirty="0" smtClean="0">
              <a:solidFill>
                <a:schemeClr val="accent3"/>
              </a:solidFill>
              <a:latin typeface="Arial" pitchFamily="34" charset="0"/>
              <a:cs typeface="Arial" pitchFamily="34" charset="0"/>
            </a:endParaRPr>
          </a:p>
          <a:p>
            <a:endParaRPr lang="fr-FR" sz="3000" dirty="0" smtClean="0">
              <a:solidFill>
                <a:schemeClr val="accent3"/>
              </a:solidFill>
              <a:latin typeface="Arial" pitchFamily="34" charset="0"/>
              <a:cs typeface="Arial" pitchFamily="34" charset="0"/>
            </a:endParaRPr>
          </a:p>
          <a:p>
            <a:endParaRPr lang="fr-FR" sz="3000" dirty="0" smtClean="0">
              <a:solidFill>
                <a:schemeClr val="accent3"/>
              </a:solidFill>
              <a:latin typeface="Arial" pitchFamily="34" charset="0"/>
              <a:cs typeface="Arial" pitchFamily="34" charset="0"/>
            </a:endParaRPr>
          </a:p>
          <a:p>
            <a:endParaRPr lang="en-US" sz="3500" dirty="0" smtClean="0">
              <a:solidFill>
                <a:schemeClr val="accent3"/>
              </a:solidFill>
              <a:latin typeface="Arial" pitchFamily="34" charset="0"/>
              <a:cs typeface="Arial" pitchFamily="34" charset="0"/>
            </a:endParaRPr>
          </a:p>
          <a:p>
            <a:endParaRPr lang="en-US" sz="3500" dirty="0" smtClean="0">
              <a:solidFill>
                <a:schemeClr val="accent3"/>
              </a:solidFill>
              <a:latin typeface="Arial" pitchFamily="34" charset="0"/>
              <a:cs typeface="Arial" pitchFamily="34" charset="0"/>
            </a:endParaRPr>
          </a:p>
          <a:p>
            <a:endParaRPr lang="en-US" sz="3500" dirty="0" smtClean="0">
              <a:solidFill>
                <a:schemeClr val="accent3"/>
              </a:solidFill>
              <a:latin typeface="Arial" pitchFamily="34" charset="0"/>
              <a:cs typeface="Arial" pitchFamily="34" charset="0"/>
            </a:endParaRPr>
          </a:p>
          <a:p>
            <a:endParaRPr lang="en-US" sz="3500" dirty="0" smtClean="0">
              <a:solidFill>
                <a:schemeClr val="accent3"/>
              </a:solidFill>
              <a:latin typeface="Arial" pitchFamily="34" charset="0"/>
              <a:cs typeface="Arial" pitchFamily="34" charset="0"/>
            </a:endParaRPr>
          </a:p>
          <a:p>
            <a:endParaRPr lang="en-US" sz="3500" dirty="0" smtClean="0">
              <a:solidFill>
                <a:schemeClr val="accent3"/>
              </a:solidFill>
              <a:latin typeface="Arial" pitchFamily="34" charset="0"/>
              <a:cs typeface="Arial" pitchFamily="34" charset="0"/>
            </a:endParaRPr>
          </a:p>
          <a:p>
            <a:endParaRPr lang="en-US" sz="3500" dirty="0" smtClean="0">
              <a:solidFill>
                <a:schemeClr val="accent3"/>
              </a:solidFill>
              <a:latin typeface="Arial" pitchFamily="34" charset="0"/>
              <a:cs typeface="Arial" pitchFamily="34" charset="0"/>
            </a:endParaRPr>
          </a:p>
          <a:p>
            <a:endParaRPr lang="en-US" sz="3500" dirty="0" smtClean="0">
              <a:solidFill>
                <a:schemeClr val="accent3"/>
              </a:solidFill>
              <a:latin typeface="Arial" pitchFamily="34" charset="0"/>
              <a:cs typeface="Arial" pitchFamily="34" charset="0"/>
            </a:endParaRPr>
          </a:p>
          <a:p>
            <a:pPr algn="just"/>
            <a:endParaRPr lang="en-US" sz="1050" dirty="0" smtClean="0">
              <a:solidFill>
                <a:schemeClr val="accent3"/>
              </a:solidFill>
              <a:latin typeface="Arial" pitchFamily="34" charset="0"/>
              <a:cs typeface="Arial" pitchFamily="34" charset="0"/>
            </a:endParaRPr>
          </a:p>
          <a:p>
            <a:pPr algn="just"/>
            <a:r>
              <a:rPr lang="fr-FR" sz="2400" b="1" dirty="0" smtClean="0">
                <a:solidFill>
                  <a:schemeClr val="accent3"/>
                </a:solidFill>
                <a:latin typeface="Arial" pitchFamily="34" charset="0"/>
                <a:cs typeface="Arial" pitchFamily="34" charset="0"/>
              </a:rPr>
              <a:t>NB.: La même lettre dans la même colonne indique la non-signification des différences entre les traitements selon le test de Duncan. </a:t>
            </a:r>
          </a:p>
          <a:p>
            <a:pPr algn="just"/>
            <a:r>
              <a:rPr lang="fr-FR" sz="2400" b="1" dirty="0" smtClean="0">
                <a:solidFill>
                  <a:schemeClr val="accent3"/>
                </a:solidFill>
                <a:latin typeface="Arial" pitchFamily="34" charset="0"/>
                <a:cs typeface="Arial" pitchFamily="34" charset="0"/>
              </a:rPr>
              <a:t>         Test de </a:t>
            </a:r>
            <a:r>
              <a:rPr lang="fr-FR" sz="2400" b="1" dirty="0" err="1" smtClean="0">
                <a:solidFill>
                  <a:schemeClr val="accent3"/>
                </a:solidFill>
                <a:latin typeface="Arial" pitchFamily="34" charset="0"/>
                <a:cs typeface="Arial" pitchFamily="34" charset="0"/>
              </a:rPr>
              <a:t>Dunnett</a:t>
            </a:r>
            <a:r>
              <a:rPr lang="fr-FR" sz="2400" b="1" dirty="0" smtClean="0">
                <a:solidFill>
                  <a:schemeClr val="accent3"/>
                </a:solidFill>
                <a:latin typeface="Arial" pitchFamily="34" charset="0"/>
                <a:cs typeface="Arial" pitchFamily="34" charset="0"/>
              </a:rPr>
              <a:t> / T1 : Test de </a:t>
            </a:r>
            <a:r>
              <a:rPr lang="fr-FR" sz="2400" b="1" dirty="0" err="1" smtClean="0">
                <a:solidFill>
                  <a:schemeClr val="accent3"/>
                </a:solidFill>
                <a:latin typeface="Arial" pitchFamily="34" charset="0"/>
                <a:cs typeface="Arial" pitchFamily="34" charset="0"/>
              </a:rPr>
              <a:t>Dunnett</a:t>
            </a:r>
            <a:r>
              <a:rPr lang="fr-FR" sz="2400" b="1" dirty="0" smtClean="0">
                <a:solidFill>
                  <a:schemeClr val="accent3"/>
                </a:solidFill>
                <a:latin typeface="Arial" pitchFamily="34" charset="0"/>
                <a:cs typeface="Arial" pitchFamily="34" charset="0"/>
              </a:rPr>
              <a:t> en prenant le T1 comme référence.</a:t>
            </a:r>
          </a:p>
          <a:p>
            <a:pPr algn="just"/>
            <a:endParaRPr lang="fr-FR" sz="600" b="1" dirty="0" smtClean="0">
              <a:solidFill>
                <a:schemeClr val="accent3"/>
              </a:solidFill>
              <a:latin typeface="Arial" pitchFamily="34" charset="0"/>
              <a:cs typeface="Arial" pitchFamily="34" charset="0"/>
            </a:endParaRPr>
          </a:p>
          <a:p>
            <a:pPr marL="360363" indent="-360363" algn="just">
              <a:spcBef>
                <a:spcPts val="300"/>
              </a:spcBef>
              <a:spcAft>
                <a:spcPts val="300"/>
              </a:spcAft>
              <a:buFont typeface="Wingdings" pitchFamily="2" charset="2"/>
              <a:buChar char="v"/>
            </a:pPr>
            <a:r>
              <a:rPr lang="fr-FR" sz="3000" dirty="0" smtClean="0">
                <a:solidFill>
                  <a:schemeClr val="accent3"/>
                </a:solidFill>
                <a:latin typeface="Arial" pitchFamily="34" charset="0"/>
                <a:cs typeface="Arial" pitchFamily="34" charset="0"/>
              </a:rPr>
              <a:t>Les palmiers du Majhoul mis sous différents régimes hydriques ont manifesté différemment vis à vis du stress hydrique. D’une manière générale, lorsque le déficit hydrique augmente l’efficience de l’utilisation de l’eau </a:t>
            </a:r>
            <a:r>
              <a:rPr lang="fr-FR" sz="3000" dirty="0" smtClean="0">
                <a:solidFill>
                  <a:schemeClr val="accent3"/>
                </a:solidFill>
                <a:latin typeface="Arial" pitchFamily="34" charset="0"/>
                <a:cs typeface="Arial" pitchFamily="34" charset="0"/>
              </a:rPr>
              <a:t>(EUE) </a:t>
            </a:r>
            <a:r>
              <a:rPr lang="fr-FR" sz="3000" dirty="0" smtClean="0">
                <a:solidFill>
                  <a:schemeClr val="accent3"/>
                </a:solidFill>
                <a:latin typeface="Arial" pitchFamily="34" charset="0"/>
                <a:cs typeface="Arial" pitchFamily="34" charset="0"/>
              </a:rPr>
              <a:t>augmente, toutefois cette tendance n’est pas proportionnelle au ratio de restriction de l’eau.</a:t>
            </a:r>
          </a:p>
          <a:p>
            <a:pPr marL="360363" indent="-360363" algn="just">
              <a:spcBef>
                <a:spcPts val="300"/>
              </a:spcBef>
              <a:spcAft>
                <a:spcPts val="300"/>
              </a:spcAft>
              <a:buFont typeface="Wingdings" pitchFamily="2" charset="2"/>
              <a:buChar char="v"/>
            </a:pPr>
            <a:r>
              <a:rPr lang="fr-FR" sz="3000" dirty="0" smtClean="0">
                <a:solidFill>
                  <a:schemeClr val="accent3"/>
                </a:solidFill>
                <a:latin typeface="Arial" pitchFamily="34" charset="0"/>
                <a:cs typeface="Arial" pitchFamily="34" charset="0"/>
              </a:rPr>
              <a:t>L’EUE est optimale pour les palmiers modérément stressés (T6) et les plus stressés (T3), moyenne pour le stress à seuil de 20% (T2 et T4), faible pour les palmiers sous les conditions d’excès d’eau.</a:t>
            </a:r>
          </a:p>
          <a:p>
            <a:pPr marL="360363" indent="-360363" algn="just">
              <a:spcBef>
                <a:spcPts val="300"/>
              </a:spcBef>
              <a:spcAft>
                <a:spcPts val="300"/>
              </a:spcAft>
              <a:buFont typeface="Wingdings" pitchFamily="2" charset="2"/>
              <a:buChar char="v"/>
            </a:pPr>
            <a:r>
              <a:rPr lang="fr-FR" sz="3000" dirty="0" smtClean="0">
                <a:solidFill>
                  <a:schemeClr val="accent3"/>
                </a:solidFill>
                <a:latin typeface="Arial" pitchFamily="34" charset="0"/>
                <a:cs typeface="Arial" pitchFamily="34" charset="0"/>
              </a:rPr>
              <a:t>Le déficit hydrique modéré, au seuil de 20% ETM durant l’été (juillet- octobre), a amélioré l’EUE et a permis, par conséquent, la conservation de 14% de l’eau d’irrigation comparativement au T100. La stratégie du stress hydrique contrôlé contribue à la rationalisation de l’eau et à la durabilité des oasis.</a:t>
            </a:r>
          </a:p>
          <a:p>
            <a:pPr marL="360363" indent="-360363" algn="just">
              <a:spcBef>
                <a:spcPts val="300"/>
              </a:spcBef>
              <a:spcAft>
                <a:spcPts val="300"/>
              </a:spcAft>
              <a:buFont typeface="Wingdings" pitchFamily="2" charset="2"/>
              <a:buChar char="v"/>
            </a:pPr>
            <a:r>
              <a:rPr lang="fr-FR" sz="3000" dirty="0" smtClean="0">
                <a:solidFill>
                  <a:schemeClr val="accent3"/>
                </a:solidFill>
                <a:latin typeface="Arial" pitchFamily="34" charset="0"/>
                <a:cs typeface="Arial" pitchFamily="34" charset="0"/>
              </a:rPr>
              <a:t>Par contre, la satisfaction de 60% des besoins en eau du palmier (stress hydrique contrôlé au seuil de 40% ETM) durant tout le cycle ou pendant l’été, a affecté le rendement, sans engendrer des différences significatives détectées par les méthodes statistiques. Ceci implique que cette alternative pourrait être appliquée, notamment en cas de pénurie de l’eau d’irrigation tout en réalisant une économie de l’eau d’environ 40%.</a:t>
            </a:r>
          </a:p>
          <a:p>
            <a:endParaRPr lang="fr-FR" sz="1400" dirty="0" smtClean="0">
              <a:latin typeface="Arial" pitchFamily="34" charset="0"/>
              <a:cs typeface="Arial" pitchFamily="34" charset="0"/>
            </a:endParaRPr>
          </a:p>
          <a:p>
            <a:r>
              <a:rPr lang="fr-FR" sz="4800" b="1" dirty="0" smtClean="0">
                <a:solidFill>
                  <a:schemeClr val="accent3"/>
                </a:solidFill>
                <a:latin typeface="Arial" pitchFamily="34" charset="0"/>
                <a:cs typeface="Arial" pitchFamily="34" charset="0"/>
              </a:rPr>
              <a:t>CONCLUSION</a:t>
            </a:r>
          </a:p>
          <a:p>
            <a:endParaRPr lang="fr-FR" sz="1000" dirty="0" smtClean="0">
              <a:latin typeface="Arial" pitchFamily="34" charset="0"/>
              <a:cs typeface="Arial" pitchFamily="34" charset="0"/>
            </a:endParaRPr>
          </a:p>
          <a:p>
            <a:pPr algn="just">
              <a:spcBef>
                <a:spcPts val="300"/>
              </a:spcBef>
              <a:spcAft>
                <a:spcPts val="300"/>
              </a:spcAft>
              <a:buClr>
                <a:schemeClr val="accent2"/>
              </a:buClr>
            </a:pPr>
            <a:r>
              <a:rPr lang="fr-FR" altLang="zh-CN" sz="3000" dirty="0" smtClean="0">
                <a:solidFill>
                  <a:schemeClr val="accent3"/>
                </a:solidFill>
                <a:latin typeface="Arial" pitchFamily="34" charset="0"/>
                <a:ea typeface="SimSun" pitchFamily="2" charset="-122"/>
                <a:cs typeface="Arial" pitchFamily="34" charset="0"/>
              </a:rPr>
              <a:t>Les principales conclusions de ce travail peuvent être résumées comme suit:</a:t>
            </a:r>
          </a:p>
          <a:p>
            <a:pPr marL="432000" indent="-457200" algn="just">
              <a:spcBef>
                <a:spcPts val="300"/>
              </a:spcBef>
              <a:spcAft>
                <a:spcPts val="300"/>
              </a:spcAft>
              <a:buClr>
                <a:schemeClr val="accent2"/>
              </a:buClr>
              <a:buFont typeface="Arial" pitchFamily="34" charset="0"/>
              <a:buChar char="•"/>
            </a:pPr>
            <a:r>
              <a:rPr lang="fr-FR" altLang="zh-CN" sz="3000" dirty="0" smtClean="0">
                <a:solidFill>
                  <a:schemeClr val="accent3"/>
                </a:solidFill>
                <a:latin typeface="Arial" pitchFamily="34" charset="0"/>
                <a:ea typeface="SimSun" pitchFamily="2" charset="-122"/>
                <a:cs typeface="Arial" pitchFamily="34" charset="0"/>
              </a:rPr>
              <a:t>Les </a:t>
            </a:r>
            <a:r>
              <a:rPr lang="fr-FR" altLang="zh-CN" sz="3000" b="1" dirty="0" smtClean="0">
                <a:solidFill>
                  <a:schemeClr val="accent3"/>
                </a:solidFill>
                <a:latin typeface="Arial" pitchFamily="34" charset="0"/>
                <a:ea typeface="SimSun" pitchFamily="2" charset="-122"/>
                <a:cs typeface="Arial" pitchFamily="34" charset="0"/>
              </a:rPr>
              <a:t>besoins en eau </a:t>
            </a:r>
            <a:r>
              <a:rPr lang="fr-FR" altLang="zh-CN" sz="3000" dirty="0" smtClean="0">
                <a:solidFill>
                  <a:schemeClr val="accent3"/>
                </a:solidFill>
                <a:latin typeface="Arial" pitchFamily="34" charset="0"/>
                <a:ea typeface="SimSun" pitchFamily="2" charset="-122"/>
                <a:cs typeface="Arial" pitchFamily="34" charset="0"/>
              </a:rPr>
              <a:t>du palmier dattier adulte cv Majhoul dans la région d’Errachidia sont de l’ordre </a:t>
            </a:r>
            <a:r>
              <a:rPr lang="fr-FR" altLang="zh-CN" sz="3000" b="1" dirty="0" smtClean="0">
                <a:solidFill>
                  <a:schemeClr val="accent3"/>
                </a:solidFill>
                <a:latin typeface="Arial" pitchFamily="34" charset="0"/>
                <a:ea typeface="SimSun" pitchFamily="2" charset="-122"/>
                <a:cs typeface="Arial" pitchFamily="34" charset="0"/>
              </a:rPr>
              <a:t>51 m</a:t>
            </a:r>
            <a:r>
              <a:rPr lang="fr-FR" altLang="zh-CN" sz="3000" b="1" baseline="30000" dirty="0" smtClean="0">
                <a:solidFill>
                  <a:schemeClr val="accent3"/>
                </a:solidFill>
                <a:latin typeface="Arial" pitchFamily="34" charset="0"/>
                <a:ea typeface="SimSun" pitchFamily="2" charset="-122"/>
                <a:cs typeface="Arial" pitchFamily="34" charset="0"/>
              </a:rPr>
              <a:t>3</a:t>
            </a:r>
            <a:r>
              <a:rPr lang="fr-FR" altLang="zh-CN" sz="3000" b="1" dirty="0" smtClean="0">
                <a:solidFill>
                  <a:schemeClr val="accent3"/>
                </a:solidFill>
                <a:latin typeface="Arial" pitchFamily="34" charset="0"/>
                <a:ea typeface="SimSun" pitchFamily="2" charset="-122"/>
                <a:cs typeface="Arial" pitchFamily="34" charset="0"/>
              </a:rPr>
              <a:t>/arbre/an </a:t>
            </a:r>
            <a:r>
              <a:rPr lang="fr-FR" altLang="zh-CN" sz="3000" dirty="0" smtClean="0">
                <a:solidFill>
                  <a:schemeClr val="accent3"/>
                </a:solidFill>
                <a:latin typeface="Arial" pitchFamily="34" charset="0"/>
                <a:ea typeface="SimSun" pitchFamily="2" charset="-122"/>
                <a:cs typeface="Arial" pitchFamily="34" charset="0"/>
              </a:rPr>
              <a:t>dans les conditions de non stress (régime hydrique favorable);</a:t>
            </a:r>
          </a:p>
          <a:p>
            <a:pPr marL="432000" indent="-457200" algn="just">
              <a:spcBef>
                <a:spcPts val="300"/>
              </a:spcBef>
              <a:spcAft>
                <a:spcPts val="300"/>
              </a:spcAft>
              <a:buClr>
                <a:schemeClr val="accent2"/>
              </a:buClr>
              <a:buFont typeface="Arial" pitchFamily="34" charset="0"/>
              <a:buChar char="•"/>
            </a:pPr>
            <a:r>
              <a:rPr lang="fr-FR" altLang="zh-CN" sz="3000" dirty="0" smtClean="0">
                <a:solidFill>
                  <a:schemeClr val="accent3"/>
                </a:solidFill>
                <a:latin typeface="Arial" pitchFamily="34" charset="0"/>
                <a:ea typeface="SimSun" pitchFamily="2" charset="-122"/>
                <a:cs typeface="Arial" pitchFamily="34" charset="0"/>
              </a:rPr>
              <a:t>En terme d’économie et d’efficience d’utilisation de l’eau, </a:t>
            </a:r>
            <a:r>
              <a:rPr lang="fr-FR" altLang="zh-CN" sz="3000" b="1" dirty="0" smtClean="0">
                <a:solidFill>
                  <a:schemeClr val="accent3"/>
                </a:solidFill>
                <a:latin typeface="Arial" pitchFamily="34" charset="0"/>
                <a:ea typeface="SimSun" pitchFamily="2" charset="-122"/>
                <a:cs typeface="Arial" pitchFamily="34" charset="0"/>
              </a:rPr>
              <a:t>le meilleur régime hydrique </a:t>
            </a:r>
            <a:r>
              <a:rPr lang="fr-FR" altLang="zh-CN" sz="3000" dirty="0" smtClean="0">
                <a:solidFill>
                  <a:schemeClr val="accent3"/>
                </a:solidFill>
                <a:latin typeface="Arial" pitchFamily="34" charset="0"/>
                <a:ea typeface="SimSun" pitchFamily="2" charset="-122"/>
                <a:cs typeface="Arial" pitchFamily="34" charset="0"/>
              </a:rPr>
              <a:t>correspond à un apport </a:t>
            </a:r>
            <a:r>
              <a:rPr lang="fr-FR" altLang="zh-CN" sz="3000" b="1" dirty="0" smtClean="0">
                <a:solidFill>
                  <a:schemeClr val="accent3"/>
                </a:solidFill>
                <a:latin typeface="Arial" pitchFamily="34" charset="0"/>
                <a:ea typeface="SimSun" pitchFamily="2" charset="-122"/>
                <a:cs typeface="Arial" pitchFamily="34" charset="0"/>
              </a:rPr>
              <a:t>de 60, 100 et 80 % de l’ETM </a:t>
            </a:r>
            <a:r>
              <a:rPr lang="fr-FR" altLang="zh-CN" sz="3000" dirty="0" smtClean="0">
                <a:solidFill>
                  <a:schemeClr val="accent3"/>
                </a:solidFill>
                <a:latin typeface="Arial" pitchFamily="34" charset="0"/>
                <a:ea typeface="SimSun" pitchFamily="2" charset="-122"/>
                <a:cs typeface="Arial" pitchFamily="34" charset="0"/>
              </a:rPr>
              <a:t>respectivement pour </a:t>
            </a:r>
            <a:r>
              <a:rPr lang="fr-FR" altLang="zh-CN" sz="3000" b="1" dirty="0" smtClean="0">
                <a:solidFill>
                  <a:schemeClr val="accent3"/>
                </a:solidFill>
                <a:latin typeface="Arial" pitchFamily="34" charset="0"/>
                <a:ea typeface="SimSun" pitchFamily="2" charset="-122"/>
                <a:cs typeface="Arial" pitchFamily="34" charset="0"/>
              </a:rPr>
              <a:t>les périodes hivernale, printanière et estivale.</a:t>
            </a:r>
          </a:p>
          <a:p>
            <a:pPr marL="432000" indent="-457200" algn="just">
              <a:spcBef>
                <a:spcPts val="300"/>
              </a:spcBef>
              <a:spcAft>
                <a:spcPts val="300"/>
              </a:spcAft>
              <a:buClr>
                <a:schemeClr val="accent2"/>
              </a:buClr>
              <a:buFont typeface="Arial" pitchFamily="34" charset="0"/>
              <a:buChar char="•"/>
            </a:pPr>
            <a:r>
              <a:rPr lang="fr-FR" altLang="zh-CN" sz="3000" dirty="0" smtClean="0">
                <a:solidFill>
                  <a:schemeClr val="accent3"/>
                </a:solidFill>
                <a:latin typeface="Arial" pitchFamily="34" charset="0"/>
                <a:ea typeface="SimSun" pitchFamily="2" charset="-122"/>
                <a:cs typeface="Arial" pitchFamily="34" charset="0"/>
              </a:rPr>
              <a:t>L’irrigation déficitaire contrôlée permet par conséquent une meilleure efficience de l’utilisation de l’eau d’irrigation par le palmier dattier.</a:t>
            </a:r>
            <a:r>
              <a:rPr lang="fr-FR" sz="3000" dirty="0" smtClean="0">
                <a:solidFill>
                  <a:schemeClr val="accent3"/>
                </a:solidFill>
                <a:latin typeface="Arial" pitchFamily="34" charset="0"/>
                <a:cs typeface="Arial" pitchFamily="34" charset="0"/>
              </a:rPr>
              <a:t> Ainsi, la stratégie du stress hydrique contrôlé contribue à la rationalisation des apports de l’eau et par conséquent à la durabilité des oasis.</a:t>
            </a:r>
          </a:p>
          <a:p>
            <a:pPr marL="432000" indent="-457200" algn="just">
              <a:buClr>
                <a:schemeClr val="accent2"/>
              </a:buClr>
            </a:pPr>
            <a:endParaRPr lang="fr-FR" altLang="zh-CN" sz="1050" b="1" dirty="0" smtClean="0">
              <a:solidFill>
                <a:schemeClr val="accent3"/>
              </a:solidFill>
              <a:ea typeface="SimSun" pitchFamily="2" charset="-122"/>
            </a:endParaRPr>
          </a:p>
          <a:p>
            <a:pPr algn="just">
              <a:spcBef>
                <a:spcPts val="600"/>
              </a:spcBef>
              <a:spcAft>
                <a:spcPts val="600"/>
              </a:spcAft>
              <a:buClr>
                <a:schemeClr val="accent2"/>
              </a:buClr>
            </a:pPr>
            <a:r>
              <a:rPr lang="fr-FR" altLang="zh-CN" sz="4800" b="1" dirty="0" smtClean="0">
                <a:solidFill>
                  <a:schemeClr val="accent3"/>
                </a:solidFill>
                <a:ea typeface="SimSun" pitchFamily="2" charset="-122"/>
              </a:rPr>
              <a:t>REFERENCES</a:t>
            </a:r>
          </a:p>
          <a:p>
            <a:pPr algn="just">
              <a:spcBef>
                <a:spcPts val="300"/>
              </a:spcBef>
              <a:spcAft>
                <a:spcPts val="300"/>
              </a:spcAft>
              <a:buClr>
                <a:schemeClr val="accent2"/>
              </a:buClr>
              <a:buFont typeface="Wingdings" pitchFamily="2" charset="2"/>
              <a:buChar char="v"/>
            </a:pPr>
            <a:r>
              <a:rPr lang="en-US" sz="3000" dirty="0" smtClean="0">
                <a:solidFill>
                  <a:schemeClr val="accent3"/>
                </a:solidFill>
                <a:latin typeface="Arial" pitchFamily="34" charset="0"/>
                <a:cs typeface="Arial" pitchFamily="34" charset="0"/>
              </a:rPr>
              <a:t>Allen, R.G., L.S. Pereira, D. </a:t>
            </a:r>
            <a:r>
              <a:rPr lang="en-US" sz="3000" dirty="0" err="1" smtClean="0">
                <a:solidFill>
                  <a:schemeClr val="accent3"/>
                </a:solidFill>
                <a:latin typeface="Arial" pitchFamily="34" charset="0"/>
                <a:cs typeface="Arial" pitchFamily="34" charset="0"/>
              </a:rPr>
              <a:t>Raes</a:t>
            </a:r>
            <a:r>
              <a:rPr lang="en-US" sz="3000" dirty="0" smtClean="0">
                <a:solidFill>
                  <a:schemeClr val="accent3"/>
                </a:solidFill>
                <a:latin typeface="Arial" pitchFamily="34" charset="0"/>
                <a:cs typeface="Arial" pitchFamily="34" charset="0"/>
              </a:rPr>
              <a:t> and M. Smith, 1998. Crop </a:t>
            </a:r>
            <a:r>
              <a:rPr lang="en-US" sz="3000" dirty="0" err="1" smtClean="0">
                <a:solidFill>
                  <a:schemeClr val="accent3"/>
                </a:solidFill>
                <a:latin typeface="Arial" pitchFamily="34" charset="0"/>
                <a:cs typeface="Arial" pitchFamily="34" charset="0"/>
              </a:rPr>
              <a:t>e</a:t>
            </a:r>
            <a:r>
              <a:rPr lang="en-US" sz="3000" dirty="0" err="1" smtClean="0">
                <a:solidFill>
                  <a:schemeClr val="accent3"/>
                </a:solidFill>
                <a:latin typeface="Arial" pitchFamily="34" charset="0"/>
                <a:cs typeface="Arial" pitchFamily="34" charset="0"/>
              </a:rPr>
              <a:t>vapotranspiration</a:t>
            </a:r>
            <a:r>
              <a:rPr lang="en-US" sz="3000" dirty="0" smtClean="0">
                <a:solidFill>
                  <a:schemeClr val="accent3"/>
                </a:solidFill>
                <a:latin typeface="Arial" pitchFamily="34" charset="0"/>
                <a:cs typeface="Arial" pitchFamily="34" charset="0"/>
              </a:rPr>
              <a:t>: </a:t>
            </a:r>
            <a:r>
              <a:rPr lang="en-US" sz="3000" dirty="0" smtClean="0">
                <a:solidFill>
                  <a:schemeClr val="accent3"/>
                </a:solidFill>
                <a:latin typeface="Arial" pitchFamily="34" charset="0"/>
                <a:cs typeface="Arial" pitchFamily="34" charset="0"/>
              </a:rPr>
              <a:t>guidelines </a:t>
            </a:r>
            <a:r>
              <a:rPr lang="en-US" sz="3000" dirty="0" smtClean="0">
                <a:solidFill>
                  <a:schemeClr val="accent3"/>
                </a:solidFill>
                <a:latin typeface="Arial" pitchFamily="34" charset="0"/>
                <a:cs typeface="Arial" pitchFamily="34" charset="0"/>
              </a:rPr>
              <a:t>for </a:t>
            </a:r>
            <a:r>
              <a:rPr lang="en-US" sz="3000" dirty="0" smtClean="0">
                <a:solidFill>
                  <a:schemeClr val="accent3"/>
                </a:solidFill>
                <a:latin typeface="Arial" pitchFamily="34" charset="0"/>
                <a:cs typeface="Arial" pitchFamily="34" charset="0"/>
              </a:rPr>
              <a:t>computing crop water requirements</a:t>
            </a:r>
            <a:r>
              <a:rPr lang="en-US" sz="3000" dirty="0" smtClean="0">
                <a:solidFill>
                  <a:schemeClr val="accent3"/>
                </a:solidFill>
                <a:latin typeface="Arial" pitchFamily="34" charset="0"/>
                <a:cs typeface="Arial" pitchFamily="34" charset="0"/>
              </a:rPr>
              <a:t>. </a:t>
            </a:r>
            <a:r>
              <a:rPr lang="en-US" sz="3000" dirty="0" err="1" smtClean="0">
                <a:solidFill>
                  <a:schemeClr val="accent3"/>
                </a:solidFill>
                <a:latin typeface="Arial" pitchFamily="34" charset="0"/>
                <a:cs typeface="Arial" pitchFamily="34" charset="0"/>
              </a:rPr>
              <a:t>Irrig</a:t>
            </a:r>
            <a:r>
              <a:rPr lang="en-US" sz="3000" dirty="0" smtClean="0">
                <a:solidFill>
                  <a:schemeClr val="accent3"/>
                </a:solidFill>
                <a:latin typeface="Arial" pitchFamily="34" charset="0"/>
                <a:cs typeface="Arial" pitchFamily="34" charset="0"/>
              </a:rPr>
              <a:t>. Drain Paper 56 UN-FAO Rome.</a:t>
            </a:r>
          </a:p>
          <a:p>
            <a:pPr algn="just">
              <a:spcBef>
                <a:spcPts val="300"/>
              </a:spcBef>
              <a:spcAft>
                <a:spcPts val="300"/>
              </a:spcAft>
              <a:buClr>
                <a:schemeClr val="accent2"/>
              </a:buClr>
              <a:buFont typeface="Wingdings" pitchFamily="2" charset="2"/>
              <a:buChar char="v"/>
            </a:pPr>
            <a:r>
              <a:rPr lang="en-US" sz="3000" dirty="0" smtClean="0">
                <a:solidFill>
                  <a:schemeClr val="accent3"/>
                </a:solidFill>
                <a:latin typeface="Arial" pitchFamily="34" charset="0"/>
                <a:cs typeface="Arial" pitchFamily="34" charset="0"/>
              </a:rPr>
              <a:t>MAPM, 2015. </a:t>
            </a:r>
            <a:r>
              <a:rPr lang="en-US" sz="3000" dirty="0" err="1" smtClean="0">
                <a:solidFill>
                  <a:schemeClr val="accent3"/>
                </a:solidFill>
                <a:latin typeface="Arial" pitchFamily="34" charset="0"/>
                <a:cs typeface="Arial" pitchFamily="34" charset="0"/>
              </a:rPr>
              <a:t>Palmier</a:t>
            </a:r>
            <a:r>
              <a:rPr lang="en-US" sz="3000" dirty="0" smtClean="0">
                <a:solidFill>
                  <a:schemeClr val="accent3"/>
                </a:solidFill>
                <a:latin typeface="Arial" pitchFamily="34" charset="0"/>
                <a:cs typeface="Arial" pitchFamily="34" charset="0"/>
              </a:rPr>
              <a:t> </a:t>
            </a:r>
            <a:r>
              <a:rPr lang="en-US" sz="3000" dirty="0" err="1" smtClean="0">
                <a:solidFill>
                  <a:schemeClr val="accent3"/>
                </a:solidFill>
                <a:latin typeface="Arial" pitchFamily="34" charset="0"/>
                <a:cs typeface="Arial" pitchFamily="34" charset="0"/>
              </a:rPr>
              <a:t>dattier</a:t>
            </a:r>
            <a:r>
              <a:rPr lang="en-US" sz="3000" dirty="0" smtClean="0">
                <a:solidFill>
                  <a:schemeClr val="accent3"/>
                </a:solidFill>
                <a:latin typeface="Arial" pitchFamily="34" charset="0"/>
                <a:cs typeface="Arial" pitchFamily="34" charset="0"/>
              </a:rPr>
              <a:t>. In </a:t>
            </a:r>
            <a:r>
              <a:rPr lang="en-US" sz="3000" u="sng" dirty="0" smtClean="0">
                <a:solidFill>
                  <a:schemeClr val="accent3"/>
                </a:solidFill>
                <a:latin typeface="Arial" pitchFamily="34" charset="0"/>
                <a:cs typeface="Arial" pitchFamily="34" charset="0"/>
                <a:hlinkClick r:id="rId4"/>
              </a:rPr>
              <a:t>http://www.agriculture.gov.ma/pages/acces-fillieres/palmier-dattier</a:t>
            </a:r>
            <a:r>
              <a:rPr lang="en-US" sz="3000" u="sng" dirty="0" smtClean="0">
                <a:solidFill>
                  <a:schemeClr val="accent3"/>
                </a:solidFill>
                <a:latin typeface="Arial" pitchFamily="34" charset="0"/>
                <a:cs typeface="Arial" pitchFamily="34" charset="0"/>
              </a:rPr>
              <a:t>.</a:t>
            </a:r>
          </a:p>
          <a:p>
            <a:pPr algn="just">
              <a:spcBef>
                <a:spcPts val="300"/>
              </a:spcBef>
              <a:spcAft>
                <a:spcPts val="300"/>
              </a:spcAft>
              <a:buClr>
                <a:schemeClr val="accent2"/>
              </a:buClr>
              <a:buFont typeface="Wingdings" pitchFamily="2" charset="2"/>
              <a:buChar char="v"/>
            </a:pPr>
            <a:r>
              <a:rPr lang="fr-FR" sz="3000" dirty="0" smtClean="0">
                <a:solidFill>
                  <a:schemeClr val="accent3"/>
                </a:solidFill>
                <a:latin typeface="Arial" pitchFamily="34" charset="0"/>
                <a:cs typeface="Arial" pitchFamily="34" charset="0"/>
              </a:rPr>
              <a:t>PDGE, 2011. Plans de gestion éco-systémique globaux. Programme d’appui de l’Union Européenne à la politique sectorielle agricole du Maroc (PAPSA). </a:t>
            </a:r>
            <a:r>
              <a:rPr lang="fr-FR" sz="3000" dirty="0" smtClean="0">
                <a:solidFill>
                  <a:schemeClr val="accent3"/>
                </a:solidFill>
                <a:latin typeface="Arial" pitchFamily="34" charset="0"/>
                <a:cs typeface="Arial" pitchFamily="34" charset="0"/>
              </a:rPr>
              <a:t>152pp.</a:t>
            </a:r>
            <a:endParaRPr lang="en-US" sz="3000" dirty="0" smtClean="0">
              <a:solidFill>
                <a:schemeClr val="accent3"/>
              </a:solidFill>
              <a:latin typeface="Arial" pitchFamily="34" charset="0"/>
              <a:cs typeface="Arial" pitchFamily="34" charset="0"/>
            </a:endParaRPr>
          </a:p>
          <a:p>
            <a:pPr algn="just">
              <a:spcBef>
                <a:spcPts val="300"/>
              </a:spcBef>
              <a:spcAft>
                <a:spcPts val="300"/>
              </a:spcAft>
              <a:buClr>
                <a:schemeClr val="accent2"/>
              </a:buClr>
              <a:buFont typeface="Wingdings" pitchFamily="2" charset="2"/>
              <a:buChar char="v"/>
            </a:pPr>
            <a:r>
              <a:rPr lang="fr-FR" sz="3000" dirty="0" err="1" smtClean="0">
                <a:solidFill>
                  <a:schemeClr val="accent3"/>
                </a:solidFill>
                <a:latin typeface="Arial" pitchFamily="34" charset="0"/>
                <a:cs typeface="Arial" pitchFamily="34" charset="0"/>
              </a:rPr>
              <a:t>Sedra</a:t>
            </a:r>
            <a:r>
              <a:rPr lang="fr-FR" sz="3000" dirty="0" smtClean="0">
                <a:solidFill>
                  <a:schemeClr val="accent3"/>
                </a:solidFill>
                <a:latin typeface="Arial" pitchFamily="34" charset="0"/>
                <a:cs typeface="Arial" pitchFamily="34" charset="0"/>
              </a:rPr>
              <a:t> </a:t>
            </a:r>
            <a:r>
              <a:rPr lang="fr-FR" sz="3000" dirty="0" err="1" smtClean="0">
                <a:solidFill>
                  <a:schemeClr val="accent3"/>
                </a:solidFill>
                <a:latin typeface="Arial" pitchFamily="34" charset="0"/>
                <a:cs typeface="Arial" pitchFamily="34" charset="0"/>
              </a:rPr>
              <a:t>My</a:t>
            </a:r>
            <a:r>
              <a:rPr lang="fr-FR" sz="3000" dirty="0" smtClean="0">
                <a:solidFill>
                  <a:schemeClr val="accent3"/>
                </a:solidFill>
                <a:latin typeface="Arial" pitchFamily="34" charset="0"/>
                <a:cs typeface="Arial" pitchFamily="34" charset="0"/>
              </a:rPr>
              <a:t> H., 2012.Guide du </a:t>
            </a:r>
            <a:r>
              <a:rPr lang="fr-FR" sz="3000" dirty="0" err="1" smtClean="0">
                <a:solidFill>
                  <a:schemeClr val="accent3"/>
                </a:solidFill>
                <a:latin typeface="Arial" pitchFamily="34" charset="0"/>
                <a:cs typeface="Arial" pitchFamily="34" charset="0"/>
              </a:rPr>
              <a:t>phœniciculteur</a:t>
            </a:r>
            <a:r>
              <a:rPr lang="fr-FR" sz="3000" dirty="0" smtClean="0">
                <a:solidFill>
                  <a:schemeClr val="accent3"/>
                </a:solidFill>
                <a:latin typeface="Arial" pitchFamily="34" charset="0"/>
                <a:cs typeface="Arial" pitchFamily="34" charset="0"/>
              </a:rPr>
              <a:t>, mise en place et conduite des vergers </a:t>
            </a:r>
            <a:r>
              <a:rPr lang="fr-FR" sz="3000" dirty="0" err="1" smtClean="0">
                <a:solidFill>
                  <a:schemeClr val="accent3"/>
                </a:solidFill>
                <a:latin typeface="Arial" pitchFamily="34" charset="0"/>
                <a:cs typeface="Arial" pitchFamily="34" charset="0"/>
              </a:rPr>
              <a:t>phœnicicoles</a:t>
            </a:r>
            <a:r>
              <a:rPr lang="fr-FR" sz="3000" dirty="0" smtClean="0">
                <a:solidFill>
                  <a:schemeClr val="accent3"/>
                </a:solidFill>
                <a:latin typeface="Arial" pitchFamily="34" charset="0"/>
                <a:cs typeface="Arial" pitchFamily="34" charset="0"/>
              </a:rPr>
              <a:t>. INRA – Editions 2012. 311pp.</a:t>
            </a:r>
          </a:p>
          <a:p>
            <a:pPr algn="just">
              <a:spcBef>
                <a:spcPts val="600"/>
              </a:spcBef>
              <a:spcAft>
                <a:spcPts val="600"/>
              </a:spcAft>
              <a:buClr>
                <a:schemeClr val="accent2"/>
              </a:buClr>
            </a:pPr>
            <a:endParaRPr lang="en-US" sz="3200" dirty="0" smtClean="0"/>
          </a:p>
          <a:p>
            <a:pPr algn="just">
              <a:spcBef>
                <a:spcPts val="600"/>
              </a:spcBef>
              <a:spcAft>
                <a:spcPts val="600"/>
              </a:spcAft>
              <a:buClr>
                <a:schemeClr val="accent2"/>
              </a:buClr>
            </a:pPr>
            <a:endParaRPr lang="fr-FR" sz="3000" dirty="0" smtClean="0">
              <a:solidFill>
                <a:schemeClr val="accent3"/>
              </a:solidFill>
              <a:latin typeface="Arial" pitchFamily="34" charset="0"/>
              <a:cs typeface="Arial" pitchFamily="34" charset="0"/>
            </a:endParaRPr>
          </a:p>
          <a:p>
            <a:pPr marL="432000" indent="-457200" algn="just">
              <a:spcBef>
                <a:spcPts val="600"/>
              </a:spcBef>
              <a:spcAft>
                <a:spcPts val="600"/>
              </a:spcAft>
              <a:buClr>
                <a:schemeClr val="accent2"/>
              </a:buClr>
            </a:pPr>
            <a:endParaRPr lang="fr-FR" sz="3000" dirty="0" smtClean="0">
              <a:solidFill>
                <a:schemeClr val="accent3"/>
              </a:solidFill>
              <a:latin typeface="Arial" pitchFamily="34" charset="0"/>
              <a:cs typeface="Arial" pitchFamily="34" charset="0"/>
            </a:endParaRPr>
          </a:p>
          <a:p>
            <a:endParaRPr lang="fr-FR" sz="3000" dirty="0" smtClean="0">
              <a:solidFill>
                <a:schemeClr val="accent3"/>
              </a:solidFill>
              <a:latin typeface="Arial" pitchFamily="34" charset="0"/>
              <a:cs typeface="Arial" pitchFamily="34" charset="0"/>
            </a:endParaRPr>
          </a:p>
          <a:p>
            <a:endParaRPr lang="fr-FR" sz="3000" dirty="0" smtClean="0">
              <a:solidFill>
                <a:schemeClr val="accent3"/>
              </a:solidFill>
              <a:latin typeface="Arial" pitchFamily="34" charset="0"/>
              <a:cs typeface="Arial" pitchFamily="34" charset="0"/>
            </a:endParaRPr>
          </a:p>
          <a:p>
            <a:endParaRPr lang="fr-FR" sz="3000" dirty="0" smtClean="0">
              <a:solidFill>
                <a:schemeClr val="accent3"/>
              </a:solidFill>
              <a:latin typeface="Arial" pitchFamily="34" charset="0"/>
              <a:cs typeface="Arial" pitchFamily="34" charset="0"/>
            </a:endParaRPr>
          </a:p>
          <a:p>
            <a:endParaRPr lang="fr-FR" sz="3000" dirty="0" smtClean="0">
              <a:solidFill>
                <a:schemeClr val="accent3"/>
              </a:solidFill>
              <a:latin typeface="Arial" pitchFamily="34" charset="0"/>
              <a:cs typeface="Arial" pitchFamily="34" charset="0"/>
            </a:endParaRPr>
          </a:p>
          <a:p>
            <a:endParaRPr lang="fr-FR" sz="3000" dirty="0" smtClean="0">
              <a:solidFill>
                <a:schemeClr val="accent3"/>
              </a:solidFill>
              <a:latin typeface="Arial" pitchFamily="34" charset="0"/>
              <a:cs typeface="Arial" pitchFamily="34" charset="0"/>
            </a:endParaRPr>
          </a:p>
          <a:p>
            <a:endParaRPr lang="fr-FR" sz="3000" dirty="0" smtClean="0">
              <a:solidFill>
                <a:schemeClr val="accent3"/>
              </a:solidFill>
              <a:latin typeface="Arial" pitchFamily="34" charset="0"/>
              <a:cs typeface="Arial" pitchFamily="34" charset="0"/>
            </a:endParaRPr>
          </a:p>
          <a:p>
            <a:endParaRPr lang="fr-FR" sz="3000" dirty="0" smtClean="0">
              <a:solidFill>
                <a:schemeClr val="accent3"/>
              </a:solidFill>
              <a:latin typeface="Arial" pitchFamily="34" charset="0"/>
              <a:cs typeface="Arial" pitchFamily="34" charset="0"/>
            </a:endParaRPr>
          </a:p>
          <a:p>
            <a:endParaRPr lang="fr-FR" sz="3000" dirty="0" smtClean="0">
              <a:solidFill>
                <a:schemeClr val="accent3"/>
              </a:solidFill>
              <a:latin typeface="Arial" pitchFamily="34" charset="0"/>
              <a:cs typeface="Arial" pitchFamily="34" charset="0"/>
            </a:endParaRPr>
          </a:p>
          <a:p>
            <a:endParaRPr lang="fr-FR" sz="3000" dirty="0" smtClean="0">
              <a:solidFill>
                <a:schemeClr val="accent3"/>
              </a:solidFill>
              <a:latin typeface="Arial" pitchFamily="34" charset="0"/>
              <a:cs typeface="Arial" pitchFamily="34" charset="0"/>
            </a:endParaRPr>
          </a:p>
          <a:p>
            <a:endParaRPr lang="fr-FR" sz="3000" dirty="0" smtClean="0">
              <a:solidFill>
                <a:schemeClr val="accent3"/>
              </a:solidFill>
              <a:latin typeface="Arial" pitchFamily="34" charset="0"/>
              <a:cs typeface="Arial" pitchFamily="34" charset="0"/>
            </a:endParaRPr>
          </a:p>
          <a:p>
            <a:endParaRPr lang="fr-FR" sz="3000" dirty="0" smtClean="0">
              <a:solidFill>
                <a:schemeClr val="accent3"/>
              </a:solidFill>
              <a:latin typeface="Arial" pitchFamily="34" charset="0"/>
              <a:cs typeface="Arial" pitchFamily="34" charset="0"/>
            </a:endParaRPr>
          </a:p>
          <a:p>
            <a:endParaRPr lang="fr-FR" sz="3000" dirty="0" smtClean="0">
              <a:solidFill>
                <a:schemeClr val="accent3"/>
              </a:solidFill>
              <a:latin typeface="Arial" pitchFamily="34" charset="0"/>
              <a:cs typeface="Arial" pitchFamily="34" charset="0"/>
            </a:endParaRPr>
          </a:p>
          <a:p>
            <a:r>
              <a:rPr lang="fr-FR" sz="3000" dirty="0" smtClean="0">
                <a:solidFill>
                  <a:schemeClr val="accent3"/>
                </a:solidFill>
                <a:latin typeface="Arial" pitchFamily="34" charset="0"/>
                <a:cs typeface="Arial" pitchFamily="34" charset="0"/>
              </a:rPr>
              <a:t> </a:t>
            </a:r>
            <a:endParaRPr lang="fr-FR" sz="3000" dirty="0">
              <a:solidFill>
                <a:schemeClr val="accent3"/>
              </a:solidFill>
              <a:latin typeface="Arial" pitchFamily="34" charset="0"/>
              <a:cs typeface="Arial" pitchFamily="34" charset="0"/>
            </a:endParaRPr>
          </a:p>
        </p:txBody>
      </p:sp>
      <p:grpSp>
        <p:nvGrpSpPr>
          <p:cNvPr id="46" name="Groupe 45"/>
          <p:cNvGrpSpPr/>
          <p:nvPr/>
        </p:nvGrpSpPr>
        <p:grpSpPr>
          <a:xfrm>
            <a:off x="15540467" y="12835310"/>
            <a:ext cx="14361160" cy="6768752"/>
            <a:chOff x="15540467" y="13051334"/>
            <a:chExt cx="14361160" cy="7632848"/>
          </a:xfrm>
        </p:grpSpPr>
        <p:sp>
          <p:nvSpPr>
            <p:cNvPr id="42" name="Rectangle 41"/>
            <p:cNvSpPr/>
            <p:nvPr/>
          </p:nvSpPr>
          <p:spPr>
            <a:xfrm>
              <a:off x="15540467" y="13932430"/>
              <a:ext cx="14361160" cy="6751752"/>
            </a:xfrm>
            <a:prstGeom prst="rect">
              <a:avLst/>
            </a:prstGeom>
            <a:solidFill>
              <a:schemeClr val="tx2">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accent2"/>
                  </a:solidFill>
                </a:rPr>
                <a:t>photo, graph, table, </a:t>
              </a:r>
              <a:r>
                <a:rPr lang="fr-FR" dirty="0" err="1" smtClean="0">
                  <a:solidFill>
                    <a:schemeClr val="accent2"/>
                  </a:solidFill>
                </a:rPr>
                <a:t>chart</a:t>
              </a:r>
              <a:r>
                <a:rPr lang="fr-FR" dirty="0" smtClean="0">
                  <a:solidFill>
                    <a:schemeClr val="accent2"/>
                  </a:solidFill>
                </a:rPr>
                <a:t>…</a:t>
              </a:r>
              <a:endParaRPr lang="fr-FR" dirty="0">
                <a:solidFill>
                  <a:schemeClr val="accent2"/>
                </a:solidFill>
              </a:endParaRPr>
            </a:p>
          </p:txBody>
        </p:sp>
        <p:sp>
          <p:nvSpPr>
            <p:cNvPr id="43" name="Rectangle 42"/>
            <p:cNvSpPr/>
            <p:nvPr/>
          </p:nvSpPr>
          <p:spPr>
            <a:xfrm>
              <a:off x="15540467" y="13051334"/>
              <a:ext cx="14361160" cy="792986"/>
            </a:xfrm>
            <a:prstGeom prst="rect">
              <a:avLst/>
            </a:prstGeom>
            <a:solidFill>
              <a:schemeClr val="tx2">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500" i="1" dirty="0" smtClean="0">
                  <a:solidFill>
                    <a:schemeClr val="accent2"/>
                  </a:solidFill>
                  <a:latin typeface="Arial" pitchFamily="34" charset="0"/>
                  <a:cs typeface="Arial" pitchFamily="34" charset="0"/>
                </a:rPr>
                <a:t>Tableau 1 : Consommation eau, rendement et efficience de l’utilisation de l’eau par le Majhoul</a:t>
              </a:r>
              <a:endParaRPr lang="fr-FR" sz="2500" i="1" dirty="0">
                <a:solidFill>
                  <a:schemeClr val="accent2"/>
                </a:solidFill>
                <a:latin typeface="Arial" pitchFamily="34" charset="0"/>
                <a:cs typeface="Arial" pitchFamily="34" charset="0"/>
              </a:endParaRPr>
            </a:p>
          </p:txBody>
        </p:sp>
      </p:grpSp>
      <p:graphicFrame>
        <p:nvGraphicFramePr>
          <p:cNvPr id="44" name="Tableau 43"/>
          <p:cNvGraphicFramePr>
            <a:graphicFrameLocks noGrp="1"/>
          </p:cNvGraphicFramePr>
          <p:nvPr/>
        </p:nvGraphicFramePr>
        <p:xfrm>
          <a:off x="15572034" y="13555390"/>
          <a:ext cx="14329593" cy="5976662"/>
        </p:xfrm>
        <a:graphic>
          <a:graphicData uri="http://schemas.openxmlformats.org/drawingml/2006/table">
            <a:tbl>
              <a:tblPr firstRow="1" bandRow="1">
                <a:tableStyleId>{5C22544A-7EE6-4342-B048-85BDC9FD1C3A}</a:tableStyleId>
              </a:tblPr>
              <a:tblGrid>
                <a:gridCol w="1152129"/>
                <a:gridCol w="2808311"/>
                <a:gridCol w="3022508"/>
                <a:gridCol w="3127779"/>
                <a:gridCol w="4218866"/>
              </a:tblGrid>
              <a:tr h="1511883">
                <a:tc gridSpan="2">
                  <a:txBody>
                    <a:bodyPr/>
                    <a:lstStyle/>
                    <a:p>
                      <a:pPr algn="ctr"/>
                      <a:r>
                        <a:rPr lang="fr-FR" sz="3000" b="0" dirty="0" smtClean="0">
                          <a:solidFill>
                            <a:schemeClr val="accent3"/>
                          </a:solidFill>
                          <a:latin typeface="Arial" pitchFamily="34" charset="0"/>
                          <a:cs typeface="Arial" pitchFamily="34" charset="0"/>
                        </a:rPr>
                        <a:t>Traitements</a:t>
                      </a:r>
                      <a:endParaRPr lang="fr-FR" sz="3000" b="0" dirty="0">
                        <a:solidFill>
                          <a:schemeClr val="accent3"/>
                        </a:solidFill>
                        <a:latin typeface="Arial" pitchFamily="34" charset="0"/>
                        <a:cs typeface="Arial" pitchFamily="34" charset="0"/>
                      </a:endParaRPr>
                    </a:p>
                  </a:txBody>
                  <a:tcPr/>
                </a:tc>
                <a:tc hMerge="1">
                  <a:txBody>
                    <a:bodyPr/>
                    <a:lstStyle/>
                    <a:p>
                      <a:endParaRPr lang="fr-FR" sz="3600" dirty="0"/>
                    </a:p>
                  </a:txBody>
                  <a:tcPr/>
                </a:tc>
                <a:tc>
                  <a:txBody>
                    <a:bodyPr/>
                    <a:lstStyle/>
                    <a:p>
                      <a:pPr algn="ctr"/>
                      <a:r>
                        <a:rPr lang="fr-FR" sz="3000" b="0" dirty="0" smtClean="0">
                          <a:solidFill>
                            <a:schemeClr val="accent3"/>
                          </a:solidFill>
                          <a:latin typeface="Arial" pitchFamily="34" charset="0"/>
                          <a:cs typeface="Arial" pitchFamily="34" charset="0"/>
                        </a:rPr>
                        <a:t>Consommation  de l’eau  (m</a:t>
                      </a:r>
                      <a:r>
                        <a:rPr lang="fr-FR" sz="3000" b="0" baseline="30000" dirty="0" smtClean="0">
                          <a:solidFill>
                            <a:schemeClr val="accent3"/>
                          </a:solidFill>
                          <a:latin typeface="Arial" pitchFamily="34" charset="0"/>
                          <a:cs typeface="Arial" pitchFamily="34" charset="0"/>
                        </a:rPr>
                        <a:t>3</a:t>
                      </a:r>
                      <a:r>
                        <a:rPr lang="fr-FR" sz="3000" b="0" baseline="0" dirty="0" smtClean="0">
                          <a:solidFill>
                            <a:schemeClr val="accent3"/>
                          </a:solidFill>
                          <a:latin typeface="Arial" pitchFamily="34" charset="0"/>
                          <a:cs typeface="Arial" pitchFamily="34" charset="0"/>
                        </a:rPr>
                        <a:t>/</a:t>
                      </a:r>
                      <a:r>
                        <a:rPr lang="fr-FR" sz="3000" b="0" dirty="0" smtClean="0">
                          <a:solidFill>
                            <a:schemeClr val="accent3"/>
                          </a:solidFill>
                          <a:latin typeface="Arial" pitchFamily="34" charset="0"/>
                          <a:cs typeface="Arial" pitchFamily="34" charset="0"/>
                        </a:rPr>
                        <a:t>arbre/an)</a:t>
                      </a:r>
                      <a:endParaRPr lang="fr-FR" sz="3000" b="0" dirty="0">
                        <a:solidFill>
                          <a:schemeClr val="accent3"/>
                        </a:solidFill>
                        <a:latin typeface="Arial" pitchFamily="34" charset="0"/>
                        <a:cs typeface="Arial" pitchFamily="34" charset="0"/>
                      </a:endParaRPr>
                    </a:p>
                  </a:txBody>
                  <a:tcPr/>
                </a:tc>
                <a:tc>
                  <a:txBody>
                    <a:bodyPr/>
                    <a:lstStyle/>
                    <a:p>
                      <a:pPr algn="ctr"/>
                      <a:r>
                        <a:rPr lang="fr-FR" sz="3000" b="0" dirty="0" smtClean="0">
                          <a:solidFill>
                            <a:schemeClr val="accent3"/>
                          </a:solidFill>
                          <a:latin typeface="Arial" pitchFamily="34" charset="0"/>
                          <a:cs typeface="Arial" pitchFamily="34" charset="0"/>
                        </a:rPr>
                        <a:t>Rendement moyen</a:t>
                      </a:r>
                      <a:r>
                        <a:rPr lang="fr-FR" sz="3000" b="0" baseline="0" dirty="0" smtClean="0">
                          <a:solidFill>
                            <a:schemeClr val="accent3"/>
                          </a:solidFill>
                          <a:latin typeface="Arial" pitchFamily="34" charset="0"/>
                          <a:cs typeface="Arial" pitchFamily="34" charset="0"/>
                        </a:rPr>
                        <a:t> de dattes (kg/arbre/an)</a:t>
                      </a:r>
                      <a:endParaRPr lang="fr-FR" sz="3000" b="0" dirty="0">
                        <a:solidFill>
                          <a:schemeClr val="accent3"/>
                        </a:solidFill>
                        <a:latin typeface="Arial" pitchFamily="34" charset="0"/>
                        <a:cs typeface="Arial" pitchFamily="34" charset="0"/>
                      </a:endParaRPr>
                    </a:p>
                  </a:txBody>
                  <a:tcPr/>
                </a:tc>
                <a:tc>
                  <a:txBody>
                    <a:bodyPr/>
                    <a:lstStyle/>
                    <a:p>
                      <a:pPr algn="ctr"/>
                      <a:r>
                        <a:rPr lang="fr-FR" sz="3000" b="0" dirty="0" smtClean="0">
                          <a:solidFill>
                            <a:schemeClr val="accent3"/>
                          </a:solidFill>
                          <a:latin typeface="Arial" pitchFamily="34" charset="0"/>
                          <a:cs typeface="Arial" pitchFamily="34" charset="0"/>
                        </a:rPr>
                        <a:t>Efficience  de l’utilisation de l’eau (m</a:t>
                      </a:r>
                      <a:r>
                        <a:rPr lang="fr-FR" sz="3000" b="0" baseline="30000" dirty="0" smtClean="0">
                          <a:solidFill>
                            <a:schemeClr val="accent3"/>
                          </a:solidFill>
                          <a:latin typeface="Arial" pitchFamily="34" charset="0"/>
                          <a:cs typeface="Arial" pitchFamily="34" charset="0"/>
                        </a:rPr>
                        <a:t>3</a:t>
                      </a:r>
                      <a:r>
                        <a:rPr lang="fr-FR" sz="3000" b="0" dirty="0" smtClean="0">
                          <a:solidFill>
                            <a:schemeClr val="accent3"/>
                          </a:solidFill>
                          <a:latin typeface="Arial" pitchFamily="34" charset="0"/>
                          <a:cs typeface="Arial" pitchFamily="34" charset="0"/>
                        </a:rPr>
                        <a:t>/arbre/an)</a:t>
                      </a:r>
                      <a:endParaRPr lang="fr-FR" sz="3000" b="0" dirty="0">
                        <a:solidFill>
                          <a:schemeClr val="accent3"/>
                        </a:solidFill>
                        <a:latin typeface="Arial" pitchFamily="34" charset="0"/>
                        <a:cs typeface="Arial" pitchFamily="34" charset="0"/>
                      </a:endParaRPr>
                    </a:p>
                  </a:txBody>
                  <a:tcPr/>
                </a:tc>
              </a:tr>
              <a:tr h="590579">
                <a:tc>
                  <a:txBody>
                    <a:bodyPr/>
                    <a:lstStyle/>
                    <a:p>
                      <a:pPr algn="ctr">
                        <a:lnSpc>
                          <a:spcPct val="125000"/>
                        </a:lnSpc>
                        <a:spcAft>
                          <a:spcPts val="0"/>
                        </a:spcAft>
                      </a:pPr>
                      <a:r>
                        <a:rPr lang="fr-FR" sz="3000">
                          <a:solidFill>
                            <a:srgbClr val="000000"/>
                          </a:solidFill>
                          <a:latin typeface="Arial" pitchFamily="34" charset="0"/>
                          <a:ea typeface="Times New Roman"/>
                          <a:cs typeface="Arial" pitchFamily="34" charset="0"/>
                        </a:rPr>
                        <a:t>T</a:t>
                      </a:r>
                      <a:r>
                        <a:rPr lang="fr-FR" sz="3000" baseline="-25000">
                          <a:solidFill>
                            <a:srgbClr val="000000"/>
                          </a:solidFill>
                          <a:latin typeface="Arial" pitchFamily="34" charset="0"/>
                          <a:ea typeface="Times New Roman"/>
                          <a:cs typeface="Arial" pitchFamily="34" charset="0"/>
                        </a:rPr>
                        <a:t>0</a:t>
                      </a:r>
                      <a:endParaRPr lang="fr-FR" sz="3000">
                        <a:solidFill>
                          <a:srgbClr val="000000"/>
                        </a:solidFill>
                        <a:latin typeface="Arial" pitchFamily="34" charset="0"/>
                        <a:ea typeface="Times New Roman"/>
                        <a:cs typeface="Arial" pitchFamily="34" charset="0"/>
                      </a:endParaRPr>
                    </a:p>
                  </a:txBody>
                  <a:tcPr marL="68580" marR="68580" marT="0" marB="0"/>
                </a:tc>
                <a:tc>
                  <a:txBody>
                    <a:bodyPr/>
                    <a:lstStyle/>
                    <a:p>
                      <a:pPr algn="ctr">
                        <a:lnSpc>
                          <a:spcPct val="125000"/>
                        </a:lnSpc>
                        <a:spcAft>
                          <a:spcPts val="0"/>
                        </a:spcAft>
                      </a:pPr>
                      <a:r>
                        <a:rPr lang="fr-FR" sz="3000" dirty="0" smtClean="0">
                          <a:solidFill>
                            <a:srgbClr val="000000"/>
                          </a:solidFill>
                          <a:latin typeface="Arial" pitchFamily="34" charset="0"/>
                          <a:ea typeface="Times New Roman"/>
                          <a:cs typeface="Arial" pitchFamily="34" charset="0"/>
                        </a:rPr>
                        <a:t>Tag</a:t>
                      </a:r>
                      <a:endParaRPr lang="fr-FR" sz="3000" dirty="0">
                        <a:solidFill>
                          <a:srgbClr val="000000"/>
                        </a:solidFill>
                        <a:latin typeface="Arial" pitchFamily="34" charset="0"/>
                        <a:ea typeface="Times New Roman"/>
                        <a:cs typeface="Arial" pitchFamily="34" charset="0"/>
                      </a:endParaRPr>
                    </a:p>
                  </a:txBody>
                  <a:tcPr marL="68580" marR="68580" marT="0" marB="0"/>
                </a:tc>
                <a:tc>
                  <a:txBody>
                    <a:bodyPr/>
                    <a:lstStyle/>
                    <a:p>
                      <a:pPr algn="ctr">
                        <a:lnSpc>
                          <a:spcPct val="115000"/>
                        </a:lnSpc>
                        <a:spcAft>
                          <a:spcPts val="0"/>
                        </a:spcAft>
                      </a:pPr>
                      <a:r>
                        <a:rPr lang="fr-FR" sz="3000" dirty="0">
                          <a:solidFill>
                            <a:srgbClr val="000000"/>
                          </a:solidFill>
                          <a:latin typeface="Arial" pitchFamily="34" charset="0"/>
                          <a:ea typeface="Calibri"/>
                          <a:cs typeface="Arial" pitchFamily="34" charset="0"/>
                        </a:rPr>
                        <a:t>69,61</a:t>
                      </a:r>
                      <a:endParaRPr lang="fr-FR" sz="3000" dirty="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fr-FR" sz="3000" b="0">
                          <a:solidFill>
                            <a:srgbClr val="000000"/>
                          </a:solidFill>
                          <a:latin typeface="Arial" pitchFamily="34" charset="0"/>
                          <a:ea typeface="Times New Roman"/>
                          <a:cs typeface="Arial" pitchFamily="34" charset="0"/>
                        </a:rPr>
                        <a:t>30,59C*</a:t>
                      </a:r>
                    </a:p>
                  </a:txBody>
                  <a:tcPr marL="68580" marR="68580" marT="0" marB="0" anchor="ctr"/>
                </a:tc>
                <a:tc>
                  <a:txBody>
                    <a:bodyPr/>
                    <a:lstStyle/>
                    <a:p>
                      <a:pPr algn="ctr">
                        <a:lnSpc>
                          <a:spcPct val="115000"/>
                        </a:lnSpc>
                        <a:spcAft>
                          <a:spcPts val="0"/>
                        </a:spcAft>
                      </a:pPr>
                      <a:r>
                        <a:rPr lang="fr-FR" sz="3000" b="0">
                          <a:solidFill>
                            <a:schemeClr val="accent3"/>
                          </a:solidFill>
                          <a:latin typeface="Arial" pitchFamily="34" charset="0"/>
                          <a:ea typeface="Calibri"/>
                          <a:cs typeface="Arial" pitchFamily="34" charset="0"/>
                        </a:rPr>
                        <a:t>0,44B*</a:t>
                      </a:r>
                    </a:p>
                  </a:txBody>
                  <a:tcPr marL="68580" marR="68580" marT="0" marB="0" anchor="ctr"/>
                </a:tc>
              </a:tr>
              <a:tr h="590579">
                <a:tc>
                  <a:txBody>
                    <a:bodyPr/>
                    <a:lstStyle/>
                    <a:p>
                      <a:pPr algn="ctr">
                        <a:lnSpc>
                          <a:spcPct val="125000"/>
                        </a:lnSpc>
                        <a:spcAft>
                          <a:spcPts val="0"/>
                        </a:spcAft>
                      </a:pPr>
                      <a:r>
                        <a:rPr lang="fr-FR" sz="3000">
                          <a:solidFill>
                            <a:srgbClr val="000000"/>
                          </a:solidFill>
                          <a:latin typeface="Arial" pitchFamily="34" charset="0"/>
                          <a:ea typeface="Times New Roman"/>
                          <a:cs typeface="Arial" pitchFamily="34" charset="0"/>
                        </a:rPr>
                        <a:t>T</a:t>
                      </a:r>
                      <a:r>
                        <a:rPr lang="fr-FR" sz="3000" baseline="-25000">
                          <a:solidFill>
                            <a:srgbClr val="000000"/>
                          </a:solidFill>
                          <a:latin typeface="Arial" pitchFamily="34" charset="0"/>
                          <a:ea typeface="Times New Roman"/>
                          <a:cs typeface="Arial" pitchFamily="34" charset="0"/>
                        </a:rPr>
                        <a:t>1</a:t>
                      </a:r>
                      <a:endParaRPr lang="fr-FR" sz="3000">
                        <a:solidFill>
                          <a:srgbClr val="000000"/>
                        </a:solidFill>
                        <a:latin typeface="Arial" pitchFamily="34" charset="0"/>
                        <a:ea typeface="Times New Roman"/>
                        <a:cs typeface="Arial" pitchFamily="34" charset="0"/>
                      </a:endParaRPr>
                    </a:p>
                  </a:txBody>
                  <a:tcPr marL="68580" marR="68580" marT="0" marB="0"/>
                </a:tc>
                <a:tc>
                  <a:txBody>
                    <a:bodyPr/>
                    <a:lstStyle/>
                    <a:p>
                      <a:pPr algn="ctr">
                        <a:lnSpc>
                          <a:spcPct val="125000"/>
                        </a:lnSpc>
                        <a:spcAft>
                          <a:spcPts val="0"/>
                        </a:spcAft>
                      </a:pPr>
                      <a:r>
                        <a:rPr lang="fr-FR" sz="3000" dirty="0">
                          <a:solidFill>
                            <a:srgbClr val="000000"/>
                          </a:solidFill>
                          <a:latin typeface="Arial" pitchFamily="34" charset="0"/>
                          <a:ea typeface="Times New Roman"/>
                          <a:cs typeface="Arial" pitchFamily="34" charset="0"/>
                        </a:rPr>
                        <a:t>T</a:t>
                      </a:r>
                      <a:r>
                        <a:rPr lang="fr-FR" sz="3000" baseline="-25000" dirty="0">
                          <a:solidFill>
                            <a:srgbClr val="000000"/>
                          </a:solidFill>
                          <a:latin typeface="Arial" pitchFamily="34" charset="0"/>
                          <a:ea typeface="Times New Roman"/>
                          <a:cs typeface="Arial" pitchFamily="34" charset="0"/>
                        </a:rPr>
                        <a:t>100-100-100</a:t>
                      </a:r>
                      <a:endParaRPr lang="fr-FR" sz="3000" dirty="0">
                        <a:solidFill>
                          <a:srgbClr val="000000"/>
                        </a:solidFill>
                        <a:latin typeface="Arial" pitchFamily="34" charset="0"/>
                        <a:ea typeface="Times New Roman"/>
                        <a:cs typeface="Arial" pitchFamily="34" charset="0"/>
                      </a:endParaRPr>
                    </a:p>
                  </a:txBody>
                  <a:tcPr marL="68580" marR="68580" marT="0" marB="0"/>
                </a:tc>
                <a:tc>
                  <a:txBody>
                    <a:bodyPr/>
                    <a:lstStyle/>
                    <a:p>
                      <a:pPr algn="ctr">
                        <a:lnSpc>
                          <a:spcPct val="115000"/>
                        </a:lnSpc>
                        <a:spcAft>
                          <a:spcPts val="0"/>
                        </a:spcAft>
                      </a:pPr>
                      <a:r>
                        <a:rPr lang="fr-FR" sz="3000" dirty="0">
                          <a:solidFill>
                            <a:srgbClr val="000000"/>
                          </a:solidFill>
                          <a:latin typeface="Arial" pitchFamily="34" charset="0"/>
                          <a:ea typeface="Calibri"/>
                          <a:cs typeface="Arial" pitchFamily="34" charset="0"/>
                        </a:rPr>
                        <a:t>50,44</a:t>
                      </a:r>
                      <a:endParaRPr lang="fr-FR" sz="3000" dirty="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fr-FR" sz="3000" b="0" dirty="0">
                          <a:solidFill>
                            <a:srgbClr val="000000"/>
                          </a:solidFill>
                          <a:latin typeface="Arial" pitchFamily="34" charset="0"/>
                          <a:ea typeface="Times New Roman"/>
                          <a:cs typeface="Arial" pitchFamily="34" charset="0"/>
                        </a:rPr>
                        <a:t>60,62A</a:t>
                      </a:r>
                    </a:p>
                  </a:txBody>
                  <a:tcPr marL="68580" marR="68580" marT="0" marB="0" anchor="ctr"/>
                </a:tc>
                <a:tc>
                  <a:txBody>
                    <a:bodyPr/>
                    <a:lstStyle/>
                    <a:p>
                      <a:pPr algn="ctr">
                        <a:lnSpc>
                          <a:spcPct val="115000"/>
                        </a:lnSpc>
                        <a:spcAft>
                          <a:spcPts val="0"/>
                        </a:spcAft>
                      </a:pPr>
                      <a:r>
                        <a:rPr lang="fr-FR" sz="3000" b="0" dirty="0">
                          <a:solidFill>
                            <a:schemeClr val="accent3"/>
                          </a:solidFill>
                          <a:latin typeface="Arial" pitchFamily="34" charset="0"/>
                          <a:ea typeface="Calibri"/>
                          <a:cs typeface="Arial" pitchFamily="34" charset="0"/>
                        </a:rPr>
                        <a:t>1,20A</a:t>
                      </a:r>
                    </a:p>
                  </a:txBody>
                  <a:tcPr marL="68580" marR="68580" marT="0" marB="0" anchor="ctr"/>
                </a:tc>
              </a:tr>
              <a:tr h="543333">
                <a:tc>
                  <a:txBody>
                    <a:bodyPr/>
                    <a:lstStyle/>
                    <a:p>
                      <a:pPr algn="ctr">
                        <a:spcAft>
                          <a:spcPts val="0"/>
                        </a:spcAft>
                      </a:pPr>
                      <a:r>
                        <a:rPr lang="fr-FR" sz="3000">
                          <a:solidFill>
                            <a:srgbClr val="000000"/>
                          </a:solidFill>
                          <a:latin typeface="Arial" pitchFamily="34" charset="0"/>
                          <a:ea typeface="Times New Roman"/>
                          <a:cs typeface="Arial" pitchFamily="34" charset="0"/>
                        </a:rPr>
                        <a:t>T</a:t>
                      </a:r>
                      <a:r>
                        <a:rPr lang="fr-FR" sz="3000" baseline="-25000">
                          <a:solidFill>
                            <a:srgbClr val="000000"/>
                          </a:solidFill>
                          <a:latin typeface="Arial" pitchFamily="34" charset="0"/>
                          <a:ea typeface="Times New Roman"/>
                          <a:cs typeface="Arial" pitchFamily="34" charset="0"/>
                        </a:rPr>
                        <a:t>2</a:t>
                      </a:r>
                      <a:endParaRPr lang="fr-FR" sz="3000">
                        <a:solidFill>
                          <a:srgbClr val="000000"/>
                        </a:solidFill>
                        <a:latin typeface="Arial" pitchFamily="34" charset="0"/>
                        <a:ea typeface="Times New Roman"/>
                        <a:cs typeface="Arial" pitchFamily="34" charset="0"/>
                      </a:endParaRPr>
                    </a:p>
                  </a:txBody>
                  <a:tcPr marL="68580" marR="68580" marT="0" marB="0"/>
                </a:tc>
                <a:tc>
                  <a:txBody>
                    <a:bodyPr/>
                    <a:lstStyle/>
                    <a:p>
                      <a:pPr algn="ctr">
                        <a:spcAft>
                          <a:spcPts val="0"/>
                        </a:spcAft>
                      </a:pPr>
                      <a:r>
                        <a:rPr lang="fr-FR" sz="3000">
                          <a:solidFill>
                            <a:srgbClr val="000000"/>
                          </a:solidFill>
                          <a:latin typeface="Arial" pitchFamily="34" charset="0"/>
                          <a:ea typeface="Times New Roman"/>
                          <a:cs typeface="Arial" pitchFamily="34" charset="0"/>
                        </a:rPr>
                        <a:t>T</a:t>
                      </a:r>
                      <a:r>
                        <a:rPr lang="fr-FR" sz="3000" baseline="-25000">
                          <a:solidFill>
                            <a:srgbClr val="000000"/>
                          </a:solidFill>
                          <a:latin typeface="Arial" pitchFamily="34" charset="0"/>
                          <a:ea typeface="Times New Roman"/>
                          <a:cs typeface="Arial" pitchFamily="34" charset="0"/>
                        </a:rPr>
                        <a:t>80-80-80</a:t>
                      </a:r>
                      <a:endParaRPr lang="fr-FR" sz="3000">
                        <a:solidFill>
                          <a:srgbClr val="000000"/>
                        </a:solidFill>
                        <a:latin typeface="Arial" pitchFamily="34" charset="0"/>
                        <a:ea typeface="Times New Roman"/>
                        <a:cs typeface="Arial" pitchFamily="34" charset="0"/>
                      </a:endParaRPr>
                    </a:p>
                  </a:txBody>
                  <a:tcPr marL="68580" marR="68580" marT="0" marB="0"/>
                </a:tc>
                <a:tc>
                  <a:txBody>
                    <a:bodyPr/>
                    <a:lstStyle/>
                    <a:p>
                      <a:pPr algn="ctr">
                        <a:lnSpc>
                          <a:spcPct val="115000"/>
                        </a:lnSpc>
                        <a:spcAft>
                          <a:spcPts val="0"/>
                        </a:spcAft>
                      </a:pPr>
                      <a:r>
                        <a:rPr lang="fr-FR" sz="3000">
                          <a:solidFill>
                            <a:srgbClr val="000000"/>
                          </a:solidFill>
                          <a:latin typeface="Arial" pitchFamily="34" charset="0"/>
                          <a:ea typeface="Calibri"/>
                          <a:cs typeface="Arial" pitchFamily="34" charset="0"/>
                        </a:rPr>
                        <a:t>40,35</a:t>
                      </a:r>
                      <a:endParaRPr lang="fr-FR" sz="300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fr-FR" sz="3000" b="0" dirty="0">
                          <a:solidFill>
                            <a:srgbClr val="000000"/>
                          </a:solidFill>
                          <a:latin typeface="Arial" pitchFamily="34" charset="0"/>
                          <a:ea typeface="Times New Roman"/>
                          <a:cs typeface="Arial" pitchFamily="34" charset="0"/>
                        </a:rPr>
                        <a:t>45,50ABC</a:t>
                      </a:r>
                    </a:p>
                  </a:txBody>
                  <a:tcPr marL="68580" marR="68580" marT="0" marB="0" anchor="ctr"/>
                </a:tc>
                <a:tc>
                  <a:txBody>
                    <a:bodyPr/>
                    <a:lstStyle/>
                    <a:p>
                      <a:pPr algn="ctr">
                        <a:lnSpc>
                          <a:spcPct val="115000"/>
                        </a:lnSpc>
                        <a:spcAft>
                          <a:spcPts val="0"/>
                        </a:spcAft>
                      </a:pPr>
                      <a:r>
                        <a:rPr lang="fr-FR" sz="3000" b="0" dirty="0">
                          <a:solidFill>
                            <a:schemeClr val="accent3"/>
                          </a:solidFill>
                          <a:latin typeface="Arial" pitchFamily="34" charset="0"/>
                          <a:ea typeface="Calibri"/>
                          <a:cs typeface="Arial" pitchFamily="34" charset="0"/>
                        </a:rPr>
                        <a:t>1,13A</a:t>
                      </a:r>
                    </a:p>
                  </a:txBody>
                  <a:tcPr marL="68580" marR="68580" marT="0" marB="0" anchor="ctr"/>
                </a:tc>
              </a:tr>
              <a:tr h="543333">
                <a:tc>
                  <a:txBody>
                    <a:bodyPr/>
                    <a:lstStyle/>
                    <a:p>
                      <a:pPr algn="ctr">
                        <a:spcAft>
                          <a:spcPts val="0"/>
                        </a:spcAft>
                      </a:pPr>
                      <a:r>
                        <a:rPr lang="fr-FR" sz="3000" dirty="0">
                          <a:solidFill>
                            <a:srgbClr val="000000"/>
                          </a:solidFill>
                          <a:latin typeface="Arial" pitchFamily="34" charset="0"/>
                          <a:ea typeface="Times New Roman"/>
                          <a:cs typeface="Arial" pitchFamily="34" charset="0"/>
                        </a:rPr>
                        <a:t>T</a:t>
                      </a:r>
                      <a:r>
                        <a:rPr lang="fr-FR" sz="3000" baseline="-25000" dirty="0">
                          <a:solidFill>
                            <a:srgbClr val="000000"/>
                          </a:solidFill>
                          <a:latin typeface="Arial" pitchFamily="34" charset="0"/>
                          <a:ea typeface="Times New Roman"/>
                          <a:cs typeface="Arial" pitchFamily="34" charset="0"/>
                        </a:rPr>
                        <a:t>3</a:t>
                      </a:r>
                      <a:endParaRPr lang="fr-FR" sz="3000" dirty="0">
                        <a:solidFill>
                          <a:srgbClr val="000000"/>
                        </a:solidFill>
                        <a:latin typeface="Arial" pitchFamily="34" charset="0"/>
                        <a:ea typeface="Times New Roman"/>
                        <a:cs typeface="Arial" pitchFamily="34" charset="0"/>
                      </a:endParaRPr>
                    </a:p>
                  </a:txBody>
                  <a:tcPr marL="68580" marR="68580" marT="0" marB="0"/>
                </a:tc>
                <a:tc>
                  <a:txBody>
                    <a:bodyPr/>
                    <a:lstStyle/>
                    <a:p>
                      <a:pPr algn="ctr">
                        <a:spcAft>
                          <a:spcPts val="0"/>
                        </a:spcAft>
                      </a:pPr>
                      <a:r>
                        <a:rPr lang="fr-FR" sz="3000">
                          <a:solidFill>
                            <a:srgbClr val="000000"/>
                          </a:solidFill>
                          <a:latin typeface="Arial" pitchFamily="34" charset="0"/>
                          <a:ea typeface="Times New Roman"/>
                          <a:cs typeface="Arial" pitchFamily="34" charset="0"/>
                        </a:rPr>
                        <a:t>T</a:t>
                      </a:r>
                      <a:r>
                        <a:rPr lang="fr-FR" sz="3000" baseline="-25000">
                          <a:solidFill>
                            <a:srgbClr val="000000"/>
                          </a:solidFill>
                          <a:latin typeface="Arial" pitchFamily="34" charset="0"/>
                          <a:ea typeface="Times New Roman"/>
                          <a:cs typeface="Arial" pitchFamily="34" charset="0"/>
                        </a:rPr>
                        <a:t>60-60-60</a:t>
                      </a:r>
                      <a:endParaRPr lang="fr-FR" sz="3000">
                        <a:solidFill>
                          <a:srgbClr val="000000"/>
                        </a:solidFill>
                        <a:latin typeface="Arial" pitchFamily="34" charset="0"/>
                        <a:ea typeface="Times New Roman"/>
                        <a:cs typeface="Arial" pitchFamily="34" charset="0"/>
                      </a:endParaRPr>
                    </a:p>
                  </a:txBody>
                  <a:tcPr marL="68580" marR="68580" marT="0" marB="0"/>
                </a:tc>
                <a:tc>
                  <a:txBody>
                    <a:bodyPr/>
                    <a:lstStyle/>
                    <a:p>
                      <a:pPr algn="ctr">
                        <a:lnSpc>
                          <a:spcPct val="115000"/>
                        </a:lnSpc>
                        <a:spcAft>
                          <a:spcPts val="0"/>
                        </a:spcAft>
                      </a:pPr>
                      <a:r>
                        <a:rPr lang="fr-FR" sz="3000" dirty="0">
                          <a:solidFill>
                            <a:srgbClr val="000000"/>
                          </a:solidFill>
                          <a:latin typeface="Arial" pitchFamily="34" charset="0"/>
                          <a:ea typeface="Calibri"/>
                          <a:cs typeface="Arial" pitchFamily="34" charset="0"/>
                        </a:rPr>
                        <a:t>30,26</a:t>
                      </a:r>
                      <a:endParaRPr lang="fr-FR" sz="3000" dirty="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fr-FR" sz="3000" b="0" dirty="0">
                          <a:solidFill>
                            <a:srgbClr val="000000"/>
                          </a:solidFill>
                          <a:latin typeface="Arial" pitchFamily="34" charset="0"/>
                          <a:ea typeface="Times New Roman"/>
                          <a:cs typeface="Arial" pitchFamily="34" charset="0"/>
                        </a:rPr>
                        <a:t>39,34BC</a:t>
                      </a:r>
                    </a:p>
                  </a:txBody>
                  <a:tcPr marL="68580" marR="68580" marT="0" marB="0" anchor="ctr"/>
                </a:tc>
                <a:tc>
                  <a:txBody>
                    <a:bodyPr/>
                    <a:lstStyle/>
                    <a:p>
                      <a:pPr algn="ctr">
                        <a:lnSpc>
                          <a:spcPct val="115000"/>
                        </a:lnSpc>
                        <a:spcAft>
                          <a:spcPts val="0"/>
                        </a:spcAft>
                      </a:pPr>
                      <a:r>
                        <a:rPr lang="fr-FR" sz="3000" b="0">
                          <a:solidFill>
                            <a:schemeClr val="accent3"/>
                          </a:solidFill>
                          <a:latin typeface="Arial" pitchFamily="34" charset="0"/>
                          <a:ea typeface="Calibri"/>
                          <a:cs typeface="Arial" pitchFamily="34" charset="0"/>
                        </a:rPr>
                        <a:t>1,30A</a:t>
                      </a:r>
                    </a:p>
                  </a:txBody>
                  <a:tcPr marL="68580" marR="68580" marT="0" marB="0" anchor="ctr"/>
                </a:tc>
              </a:tr>
              <a:tr h="543333">
                <a:tc>
                  <a:txBody>
                    <a:bodyPr/>
                    <a:lstStyle/>
                    <a:p>
                      <a:pPr algn="ctr">
                        <a:spcAft>
                          <a:spcPts val="0"/>
                        </a:spcAft>
                      </a:pPr>
                      <a:r>
                        <a:rPr lang="fr-FR" sz="3000">
                          <a:solidFill>
                            <a:srgbClr val="000000"/>
                          </a:solidFill>
                          <a:latin typeface="Arial" pitchFamily="34" charset="0"/>
                          <a:ea typeface="Times New Roman"/>
                          <a:cs typeface="Arial" pitchFamily="34" charset="0"/>
                        </a:rPr>
                        <a:t>T</a:t>
                      </a:r>
                      <a:r>
                        <a:rPr lang="fr-FR" sz="3000" baseline="-25000">
                          <a:solidFill>
                            <a:srgbClr val="000000"/>
                          </a:solidFill>
                          <a:latin typeface="Arial" pitchFamily="34" charset="0"/>
                          <a:ea typeface="Times New Roman"/>
                          <a:cs typeface="Arial" pitchFamily="34" charset="0"/>
                        </a:rPr>
                        <a:t>4</a:t>
                      </a:r>
                      <a:endParaRPr lang="fr-FR" sz="3000">
                        <a:solidFill>
                          <a:srgbClr val="000000"/>
                        </a:solidFill>
                        <a:latin typeface="Arial" pitchFamily="34" charset="0"/>
                        <a:ea typeface="Times New Roman"/>
                        <a:cs typeface="Arial" pitchFamily="34" charset="0"/>
                      </a:endParaRPr>
                    </a:p>
                  </a:txBody>
                  <a:tcPr marL="68580" marR="68580" marT="0" marB="0"/>
                </a:tc>
                <a:tc>
                  <a:txBody>
                    <a:bodyPr/>
                    <a:lstStyle/>
                    <a:p>
                      <a:pPr algn="ctr">
                        <a:spcAft>
                          <a:spcPts val="0"/>
                        </a:spcAft>
                      </a:pPr>
                      <a:r>
                        <a:rPr lang="fr-FR" sz="3000">
                          <a:solidFill>
                            <a:srgbClr val="000000"/>
                          </a:solidFill>
                          <a:latin typeface="Arial" pitchFamily="34" charset="0"/>
                          <a:ea typeface="Times New Roman"/>
                          <a:cs typeface="Arial" pitchFamily="34" charset="0"/>
                        </a:rPr>
                        <a:t>T</a:t>
                      </a:r>
                      <a:r>
                        <a:rPr lang="fr-FR" sz="3000" baseline="-25000">
                          <a:solidFill>
                            <a:srgbClr val="000000"/>
                          </a:solidFill>
                          <a:latin typeface="Arial" pitchFamily="34" charset="0"/>
                          <a:ea typeface="Times New Roman"/>
                          <a:cs typeface="Arial" pitchFamily="34" charset="0"/>
                        </a:rPr>
                        <a:t>80-100-60</a:t>
                      </a:r>
                      <a:endParaRPr lang="fr-FR" sz="3000">
                        <a:solidFill>
                          <a:srgbClr val="000000"/>
                        </a:solidFill>
                        <a:latin typeface="Arial" pitchFamily="34" charset="0"/>
                        <a:ea typeface="Times New Roman"/>
                        <a:cs typeface="Arial" pitchFamily="34" charset="0"/>
                      </a:endParaRPr>
                    </a:p>
                  </a:txBody>
                  <a:tcPr marL="68580" marR="68580" marT="0" marB="0"/>
                </a:tc>
                <a:tc>
                  <a:txBody>
                    <a:bodyPr/>
                    <a:lstStyle/>
                    <a:p>
                      <a:pPr algn="ctr">
                        <a:lnSpc>
                          <a:spcPct val="115000"/>
                        </a:lnSpc>
                        <a:spcAft>
                          <a:spcPts val="0"/>
                        </a:spcAft>
                      </a:pPr>
                      <a:r>
                        <a:rPr lang="fr-FR" sz="3000">
                          <a:solidFill>
                            <a:srgbClr val="000000"/>
                          </a:solidFill>
                          <a:latin typeface="Arial" pitchFamily="34" charset="0"/>
                          <a:ea typeface="Calibri"/>
                          <a:cs typeface="Arial" pitchFamily="34" charset="0"/>
                        </a:rPr>
                        <a:t>40,49</a:t>
                      </a:r>
                      <a:endParaRPr lang="fr-FR" sz="300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fr-FR" sz="3000" b="0" dirty="0" smtClean="0">
                          <a:solidFill>
                            <a:srgbClr val="000000"/>
                          </a:solidFill>
                          <a:latin typeface="Arial" pitchFamily="34" charset="0"/>
                          <a:ea typeface="Times New Roman"/>
                          <a:cs typeface="Arial" pitchFamily="34" charset="0"/>
                        </a:rPr>
                        <a:t>43,36ABC</a:t>
                      </a:r>
                      <a:endParaRPr lang="fr-FR" sz="3000" b="0" dirty="0">
                        <a:solidFill>
                          <a:srgbClr val="000000"/>
                        </a:solidFill>
                        <a:latin typeface="Arial" pitchFamily="34" charset="0"/>
                        <a:ea typeface="Times New Roman"/>
                        <a:cs typeface="Arial" pitchFamily="34" charset="0"/>
                      </a:endParaRPr>
                    </a:p>
                  </a:txBody>
                  <a:tcPr marL="68580" marR="68580" marT="0" marB="0" anchor="ctr"/>
                </a:tc>
                <a:tc>
                  <a:txBody>
                    <a:bodyPr/>
                    <a:lstStyle/>
                    <a:p>
                      <a:pPr algn="ctr">
                        <a:lnSpc>
                          <a:spcPct val="115000"/>
                        </a:lnSpc>
                        <a:spcAft>
                          <a:spcPts val="0"/>
                        </a:spcAft>
                      </a:pPr>
                      <a:r>
                        <a:rPr lang="fr-FR" sz="3000" b="0">
                          <a:solidFill>
                            <a:schemeClr val="accent3"/>
                          </a:solidFill>
                          <a:latin typeface="Arial" pitchFamily="34" charset="0"/>
                          <a:ea typeface="Calibri"/>
                          <a:cs typeface="Arial" pitchFamily="34" charset="0"/>
                        </a:rPr>
                        <a:t>1,07A</a:t>
                      </a:r>
                    </a:p>
                  </a:txBody>
                  <a:tcPr marL="68580" marR="68580" marT="0" marB="0" anchor="ctr"/>
                </a:tc>
              </a:tr>
              <a:tr h="543333">
                <a:tc>
                  <a:txBody>
                    <a:bodyPr/>
                    <a:lstStyle/>
                    <a:p>
                      <a:pPr algn="ctr">
                        <a:spcAft>
                          <a:spcPts val="0"/>
                        </a:spcAft>
                      </a:pPr>
                      <a:r>
                        <a:rPr lang="fr-FR" sz="3000" dirty="0">
                          <a:solidFill>
                            <a:srgbClr val="000000"/>
                          </a:solidFill>
                          <a:latin typeface="Arial" pitchFamily="34" charset="0"/>
                          <a:ea typeface="Times New Roman"/>
                          <a:cs typeface="Arial" pitchFamily="34" charset="0"/>
                        </a:rPr>
                        <a:t>T</a:t>
                      </a:r>
                      <a:r>
                        <a:rPr lang="fr-FR" sz="3000" baseline="-25000" dirty="0">
                          <a:solidFill>
                            <a:srgbClr val="000000"/>
                          </a:solidFill>
                          <a:latin typeface="Arial" pitchFamily="34" charset="0"/>
                          <a:ea typeface="Times New Roman"/>
                          <a:cs typeface="Arial" pitchFamily="34" charset="0"/>
                        </a:rPr>
                        <a:t>5</a:t>
                      </a:r>
                      <a:endParaRPr lang="fr-FR" sz="3000" dirty="0">
                        <a:solidFill>
                          <a:srgbClr val="000000"/>
                        </a:solidFill>
                        <a:latin typeface="Arial" pitchFamily="34" charset="0"/>
                        <a:ea typeface="Times New Roman"/>
                        <a:cs typeface="Arial" pitchFamily="34" charset="0"/>
                      </a:endParaRPr>
                    </a:p>
                  </a:txBody>
                  <a:tcPr marL="68580" marR="68580" marT="0" marB="0"/>
                </a:tc>
                <a:tc>
                  <a:txBody>
                    <a:bodyPr/>
                    <a:lstStyle/>
                    <a:p>
                      <a:pPr algn="ctr">
                        <a:spcAft>
                          <a:spcPts val="0"/>
                        </a:spcAft>
                      </a:pPr>
                      <a:r>
                        <a:rPr lang="fr-FR" sz="3000" dirty="0">
                          <a:solidFill>
                            <a:srgbClr val="000000"/>
                          </a:solidFill>
                          <a:latin typeface="Arial" pitchFamily="34" charset="0"/>
                          <a:ea typeface="Times New Roman"/>
                          <a:cs typeface="Arial" pitchFamily="34" charset="0"/>
                        </a:rPr>
                        <a:t>T</a:t>
                      </a:r>
                      <a:r>
                        <a:rPr lang="fr-FR" sz="3000" baseline="-25000" dirty="0">
                          <a:solidFill>
                            <a:srgbClr val="000000"/>
                          </a:solidFill>
                          <a:latin typeface="Arial" pitchFamily="34" charset="0"/>
                          <a:ea typeface="Times New Roman"/>
                          <a:cs typeface="Arial" pitchFamily="34" charset="0"/>
                        </a:rPr>
                        <a:t>150-150-150</a:t>
                      </a:r>
                      <a:endParaRPr lang="fr-FR" sz="3000" dirty="0">
                        <a:solidFill>
                          <a:srgbClr val="000000"/>
                        </a:solidFill>
                        <a:latin typeface="Arial" pitchFamily="34" charset="0"/>
                        <a:ea typeface="Times New Roman"/>
                        <a:cs typeface="Arial" pitchFamily="34" charset="0"/>
                      </a:endParaRPr>
                    </a:p>
                  </a:txBody>
                  <a:tcPr marL="68580" marR="68580" marT="0" marB="0"/>
                </a:tc>
                <a:tc>
                  <a:txBody>
                    <a:bodyPr/>
                    <a:lstStyle/>
                    <a:p>
                      <a:pPr algn="ctr">
                        <a:lnSpc>
                          <a:spcPct val="115000"/>
                        </a:lnSpc>
                        <a:spcAft>
                          <a:spcPts val="0"/>
                        </a:spcAft>
                      </a:pPr>
                      <a:r>
                        <a:rPr lang="fr-FR" sz="3000">
                          <a:solidFill>
                            <a:srgbClr val="000000"/>
                          </a:solidFill>
                          <a:latin typeface="Arial" pitchFamily="34" charset="0"/>
                          <a:ea typeface="Calibri"/>
                          <a:cs typeface="Arial" pitchFamily="34" charset="0"/>
                        </a:rPr>
                        <a:t>75,66</a:t>
                      </a:r>
                      <a:endParaRPr lang="fr-FR" sz="300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fr-FR" sz="3000" b="0" dirty="0" smtClean="0">
                          <a:solidFill>
                            <a:srgbClr val="000000"/>
                          </a:solidFill>
                          <a:latin typeface="Arial" pitchFamily="34" charset="0"/>
                          <a:ea typeface="Times New Roman"/>
                          <a:cs typeface="Arial" pitchFamily="34" charset="0"/>
                        </a:rPr>
                        <a:t>44,63ABC</a:t>
                      </a:r>
                      <a:endParaRPr lang="fr-FR" sz="3000" b="0" dirty="0">
                        <a:solidFill>
                          <a:srgbClr val="000000"/>
                        </a:solidFill>
                        <a:latin typeface="Arial" pitchFamily="34" charset="0"/>
                        <a:ea typeface="Times New Roman"/>
                        <a:cs typeface="Arial" pitchFamily="34" charset="0"/>
                      </a:endParaRPr>
                    </a:p>
                  </a:txBody>
                  <a:tcPr marL="68580" marR="68580" marT="0" marB="0" anchor="ctr"/>
                </a:tc>
                <a:tc>
                  <a:txBody>
                    <a:bodyPr/>
                    <a:lstStyle/>
                    <a:p>
                      <a:pPr algn="ctr">
                        <a:lnSpc>
                          <a:spcPct val="115000"/>
                        </a:lnSpc>
                        <a:spcAft>
                          <a:spcPts val="0"/>
                        </a:spcAft>
                      </a:pPr>
                      <a:r>
                        <a:rPr lang="fr-FR" sz="3000" b="0">
                          <a:solidFill>
                            <a:schemeClr val="accent3"/>
                          </a:solidFill>
                          <a:latin typeface="Arial" pitchFamily="34" charset="0"/>
                          <a:ea typeface="Calibri"/>
                          <a:cs typeface="Arial" pitchFamily="34" charset="0"/>
                        </a:rPr>
                        <a:t>0,59B*</a:t>
                      </a:r>
                    </a:p>
                  </a:txBody>
                  <a:tcPr marL="68580" marR="68580" marT="0" marB="0" anchor="ctr"/>
                </a:tc>
              </a:tr>
              <a:tr h="543333">
                <a:tc>
                  <a:txBody>
                    <a:bodyPr/>
                    <a:lstStyle/>
                    <a:p>
                      <a:pPr algn="ctr">
                        <a:spcAft>
                          <a:spcPts val="0"/>
                        </a:spcAft>
                      </a:pPr>
                      <a:r>
                        <a:rPr lang="fr-FR" sz="3000" dirty="0">
                          <a:solidFill>
                            <a:srgbClr val="000000"/>
                          </a:solidFill>
                          <a:latin typeface="Arial" pitchFamily="34" charset="0"/>
                          <a:ea typeface="Times New Roman"/>
                          <a:cs typeface="Arial" pitchFamily="34" charset="0"/>
                        </a:rPr>
                        <a:t>T</a:t>
                      </a:r>
                      <a:r>
                        <a:rPr lang="fr-FR" sz="3000" baseline="-25000" dirty="0">
                          <a:solidFill>
                            <a:srgbClr val="000000"/>
                          </a:solidFill>
                          <a:latin typeface="Arial" pitchFamily="34" charset="0"/>
                          <a:ea typeface="Times New Roman"/>
                          <a:cs typeface="Arial" pitchFamily="34" charset="0"/>
                        </a:rPr>
                        <a:t>6</a:t>
                      </a:r>
                      <a:endParaRPr lang="fr-FR" sz="3000" dirty="0">
                        <a:solidFill>
                          <a:srgbClr val="000000"/>
                        </a:solidFill>
                        <a:latin typeface="Arial" pitchFamily="34" charset="0"/>
                        <a:ea typeface="Times New Roman"/>
                        <a:cs typeface="Arial" pitchFamily="34" charset="0"/>
                      </a:endParaRPr>
                    </a:p>
                  </a:txBody>
                  <a:tcPr marL="68580" marR="68580" marT="0" marB="0"/>
                </a:tc>
                <a:tc>
                  <a:txBody>
                    <a:bodyPr/>
                    <a:lstStyle/>
                    <a:p>
                      <a:pPr algn="ctr">
                        <a:spcAft>
                          <a:spcPts val="0"/>
                        </a:spcAft>
                      </a:pPr>
                      <a:r>
                        <a:rPr lang="fr-FR" sz="3000" dirty="0">
                          <a:solidFill>
                            <a:srgbClr val="000000"/>
                          </a:solidFill>
                          <a:latin typeface="Arial" pitchFamily="34" charset="0"/>
                          <a:ea typeface="Times New Roman"/>
                          <a:cs typeface="Arial" pitchFamily="34" charset="0"/>
                        </a:rPr>
                        <a:t>T</a:t>
                      </a:r>
                      <a:r>
                        <a:rPr lang="fr-FR" sz="3000" baseline="-25000" dirty="0">
                          <a:solidFill>
                            <a:srgbClr val="000000"/>
                          </a:solidFill>
                          <a:latin typeface="Arial" pitchFamily="34" charset="0"/>
                          <a:ea typeface="Times New Roman"/>
                          <a:cs typeface="Arial" pitchFamily="34" charset="0"/>
                        </a:rPr>
                        <a:t>60-100-80</a:t>
                      </a:r>
                      <a:endParaRPr lang="fr-FR" sz="3000" dirty="0">
                        <a:solidFill>
                          <a:srgbClr val="000000"/>
                        </a:solidFill>
                        <a:latin typeface="Arial" pitchFamily="34" charset="0"/>
                        <a:ea typeface="Times New Roman"/>
                        <a:cs typeface="Arial" pitchFamily="34" charset="0"/>
                      </a:endParaRPr>
                    </a:p>
                  </a:txBody>
                  <a:tcPr marL="68580" marR="68580" marT="0" marB="0"/>
                </a:tc>
                <a:tc>
                  <a:txBody>
                    <a:bodyPr/>
                    <a:lstStyle/>
                    <a:p>
                      <a:pPr algn="ctr">
                        <a:lnSpc>
                          <a:spcPct val="115000"/>
                        </a:lnSpc>
                        <a:spcAft>
                          <a:spcPts val="0"/>
                        </a:spcAft>
                      </a:pPr>
                      <a:r>
                        <a:rPr lang="fr-FR" sz="3000">
                          <a:solidFill>
                            <a:srgbClr val="000000"/>
                          </a:solidFill>
                          <a:latin typeface="Arial" pitchFamily="34" charset="0"/>
                          <a:ea typeface="Calibri"/>
                          <a:cs typeface="Arial" pitchFamily="34" charset="0"/>
                        </a:rPr>
                        <a:t>43,60</a:t>
                      </a:r>
                      <a:endParaRPr lang="fr-FR" sz="300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fr-FR" sz="3000" b="0">
                          <a:solidFill>
                            <a:srgbClr val="000000"/>
                          </a:solidFill>
                          <a:latin typeface="Arial" pitchFamily="34" charset="0"/>
                          <a:ea typeface="Times New Roman"/>
                          <a:cs typeface="Arial" pitchFamily="34" charset="0"/>
                        </a:rPr>
                        <a:t>59,17AB</a:t>
                      </a:r>
                    </a:p>
                  </a:txBody>
                  <a:tcPr marL="68580" marR="68580" marT="0" marB="0" anchor="ctr"/>
                </a:tc>
                <a:tc>
                  <a:txBody>
                    <a:bodyPr/>
                    <a:lstStyle/>
                    <a:p>
                      <a:pPr algn="ctr">
                        <a:lnSpc>
                          <a:spcPct val="115000"/>
                        </a:lnSpc>
                        <a:spcAft>
                          <a:spcPts val="0"/>
                        </a:spcAft>
                      </a:pPr>
                      <a:r>
                        <a:rPr lang="fr-FR" sz="3000" b="0" dirty="0">
                          <a:solidFill>
                            <a:schemeClr val="accent3"/>
                          </a:solidFill>
                          <a:latin typeface="Arial" pitchFamily="34" charset="0"/>
                          <a:ea typeface="Calibri"/>
                          <a:cs typeface="Arial" pitchFamily="34" charset="0"/>
                        </a:rPr>
                        <a:t>1,36A</a:t>
                      </a:r>
                    </a:p>
                  </a:txBody>
                  <a:tcPr marL="68580" marR="68580" marT="0" marB="0" anchor="ctr"/>
                </a:tc>
              </a:tr>
              <a:tr h="566956">
                <a:tc gridSpan="2">
                  <a:txBody>
                    <a:bodyPr/>
                    <a:lstStyle/>
                    <a:p>
                      <a:r>
                        <a:rPr lang="fr-FR" sz="3000" dirty="0" smtClean="0">
                          <a:solidFill>
                            <a:schemeClr val="accent3"/>
                          </a:solidFill>
                          <a:latin typeface="Arial" pitchFamily="34" charset="0"/>
                          <a:cs typeface="Arial" pitchFamily="34" charset="0"/>
                        </a:rPr>
                        <a:t>Test du </a:t>
                      </a:r>
                      <a:r>
                        <a:rPr lang="fr-FR" sz="3000" dirty="0" err="1" smtClean="0">
                          <a:solidFill>
                            <a:schemeClr val="accent3"/>
                          </a:solidFill>
                          <a:latin typeface="Arial" pitchFamily="34" charset="0"/>
                          <a:cs typeface="Arial" pitchFamily="34" charset="0"/>
                        </a:rPr>
                        <a:t>Dunnett</a:t>
                      </a:r>
                      <a:r>
                        <a:rPr lang="fr-FR" sz="3000" dirty="0" smtClean="0">
                          <a:solidFill>
                            <a:schemeClr val="accent3"/>
                          </a:solidFill>
                          <a:latin typeface="Arial" pitchFamily="34" charset="0"/>
                          <a:cs typeface="Arial" pitchFamily="34" charset="0"/>
                        </a:rPr>
                        <a:t> / T1</a:t>
                      </a:r>
                      <a:endParaRPr lang="fr-FR" sz="3000" dirty="0">
                        <a:solidFill>
                          <a:schemeClr val="accent3"/>
                        </a:solidFill>
                        <a:latin typeface="Arial" pitchFamily="34" charset="0"/>
                        <a:cs typeface="Arial" pitchFamily="34" charset="0"/>
                      </a:endParaRPr>
                    </a:p>
                  </a:txBody>
                  <a:tcPr/>
                </a:tc>
                <a:tc hMerge="1">
                  <a:txBody>
                    <a:bodyPr/>
                    <a:lstStyle/>
                    <a:p>
                      <a:endParaRPr lang="fr-FR" sz="3600" dirty="0">
                        <a:solidFill>
                          <a:schemeClr val="accent3"/>
                        </a:solidFill>
                        <a:latin typeface="Arial" pitchFamily="34" charset="0"/>
                        <a:cs typeface="Arial" pitchFamily="34" charset="0"/>
                      </a:endParaRPr>
                    </a:p>
                  </a:txBody>
                  <a:tcPr/>
                </a:tc>
                <a:tc>
                  <a:txBody>
                    <a:bodyPr/>
                    <a:lstStyle/>
                    <a:p>
                      <a:pPr algn="ctr">
                        <a:lnSpc>
                          <a:spcPct val="115000"/>
                        </a:lnSpc>
                        <a:spcAft>
                          <a:spcPts val="0"/>
                        </a:spcAft>
                      </a:pPr>
                      <a:r>
                        <a:rPr lang="fr-FR" sz="3000" dirty="0" smtClean="0">
                          <a:solidFill>
                            <a:srgbClr val="000000"/>
                          </a:solidFill>
                          <a:latin typeface="Arial" pitchFamily="34" charset="0"/>
                          <a:ea typeface="Calibri"/>
                          <a:cs typeface="Arial" pitchFamily="34" charset="0"/>
                        </a:rPr>
                        <a:t>-</a:t>
                      </a:r>
                      <a:endParaRPr lang="fr-FR" sz="3000" dirty="0">
                        <a:latin typeface="Arial" pitchFamily="34" charset="0"/>
                        <a:ea typeface="Calibri"/>
                        <a:cs typeface="Arial" pitchFamily="34" charset="0"/>
                      </a:endParaRPr>
                    </a:p>
                  </a:txBody>
                  <a:tcPr marL="68580" marR="68580" marT="0" marB="0" anchor="ctr"/>
                </a:tc>
                <a:tc>
                  <a:txBody>
                    <a:bodyPr/>
                    <a:lstStyle/>
                    <a:p>
                      <a:pPr algn="ctr">
                        <a:lnSpc>
                          <a:spcPct val="115000"/>
                        </a:lnSpc>
                        <a:spcAft>
                          <a:spcPts val="0"/>
                        </a:spcAft>
                      </a:pPr>
                      <a:r>
                        <a:rPr lang="fr-FR" sz="3000" b="0" dirty="0">
                          <a:solidFill>
                            <a:srgbClr val="000000"/>
                          </a:solidFill>
                          <a:latin typeface="Arial" pitchFamily="34" charset="0"/>
                          <a:ea typeface="Times New Roman"/>
                          <a:cs typeface="Arial" pitchFamily="34" charset="0"/>
                        </a:rPr>
                        <a:t>***</a:t>
                      </a:r>
                    </a:p>
                  </a:txBody>
                  <a:tcPr marL="68580" marR="68580" marT="0" marB="0" anchor="ctr"/>
                </a:tc>
                <a:tc>
                  <a:txBody>
                    <a:bodyPr/>
                    <a:lstStyle/>
                    <a:p>
                      <a:pPr algn="ctr">
                        <a:lnSpc>
                          <a:spcPct val="115000"/>
                        </a:lnSpc>
                        <a:spcAft>
                          <a:spcPts val="0"/>
                        </a:spcAft>
                      </a:pPr>
                      <a:r>
                        <a:rPr lang="fr-FR" sz="3000" b="0" dirty="0">
                          <a:solidFill>
                            <a:schemeClr val="accent3"/>
                          </a:solidFill>
                          <a:latin typeface="Arial" pitchFamily="34" charset="0"/>
                          <a:ea typeface="Calibri"/>
                          <a:cs typeface="Arial" pitchFamily="34" charset="0"/>
                        </a:rPr>
                        <a:t>***</a:t>
                      </a:r>
                    </a:p>
                  </a:txBody>
                  <a:tcPr marL="68580" marR="68580" marT="0" marB="0"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ICID2015">
      <a:dk1>
        <a:srgbClr val="3996C1"/>
      </a:dk1>
      <a:lt1>
        <a:srgbClr val="007146"/>
      </a:lt1>
      <a:dk2>
        <a:srgbClr val="94C120"/>
      </a:dk2>
      <a:lt2>
        <a:srgbClr val="02290C"/>
      </a:lt2>
      <a:accent1>
        <a:srgbClr val="007146"/>
      </a:accent1>
      <a:accent2>
        <a:srgbClr val="080808"/>
      </a:accent2>
      <a:accent3>
        <a:srgbClr val="080808"/>
      </a:accent3>
      <a:accent4>
        <a:srgbClr val="080808"/>
      </a:accent4>
      <a:accent5>
        <a:srgbClr val="FFFFFF"/>
      </a:accent5>
      <a:accent6>
        <a:srgbClr val="FFFFFF"/>
      </a:accent6>
      <a:hlink>
        <a:srgbClr val="080808"/>
      </a:hlink>
      <a:folHlink>
        <a:srgbClr val="08080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1368</TotalTime>
  <Words>409</Words>
  <Application>Microsoft Office PowerPoint</Application>
  <PresentationFormat>Personnalisé</PresentationFormat>
  <Paragraphs>146</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AFEID</dc:creator>
  <cp:lastModifiedBy>SABRI</cp:lastModifiedBy>
  <cp:revision>87</cp:revision>
  <dcterms:created xsi:type="dcterms:W3CDTF">2015-04-22T13:30:26Z</dcterms:created>
  <dcterms:modified xsi:type="dcterms:W3CDTF">2015-08-14T05:32:01Z</dcterms:modified>
</cp:coreProperties>
</file>