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30279975" cy="42808525"/>
  <p:notesSz cx="6797675" cy="9926638"/>
  <p:defaultTextStyle>
    <a:defPPr>
      <a:defRPr lang="fr-FR"/>
    </a:defPPr>
    <a:lvl1pPr marL="0" algn="l" defTabSz="4402754" rtl="0" eaLnBrk="1" latinLnBrk="0" hangingPunct="1">
      <a:defRPr sz="8700" kern="1200">
        <a:solidFill>
          <a:schemeClr val="tx1"/>
        </a:solidFill>
        <a:latin typeface="+mn-lt"/>
        <a:ea typeface="+mn-ea"/>
        <a:cs typeface="+mn-cs"/>
      </a:defRPr>
    </a:lvl1pPr>
    <a:lvl2pPr marL="2201377" algn="l" defTabSz="4402754" rtl="0" eaLnBrk="1" latinLnBrk="0" hangingPunct="1">
      <a:defRPr sz="8700" kern="1200">
        <a:solidFill>
          <a:schemeClr val="tx1"/>
        </a:solidFill>
        <a:latin typeface="+mn-lt"/>
        <a:ea typeface="+mn-ea"/>
        <a:cs typeface="+mn-cs"/>
      </a:defRPr>
    </a:lvl2pPr>
    <a:lvl3pPr marL="4402754" algn="l" defTabSz="4402754" rtl="0" eaLnBrk="1" latinLnBrk="0" hangingPunct="1">
      <a:defRPr sz="8700" kern="1200">
        <a:solidFill>
          <a:schemeClr val="tx1"/>
        </a:solidFill>
        <a:latin typeface="+mn-lt"/>
        <a:ea typeface="+mn-ea"/>
        <a:cs typeface="+mn-cs"/>
      </a:defRPr>
    </a:lvl3pPr>
    <a:lvl4pPr marL="6604131" algn="l" defTabSz="4402754" rtl="0" eaLnBrk="1" latinLnBrk="0" hangingPunct="1">
      <a:defRPr sz="8700" kern="1200">
        <a:solidFill>
          <a:schemeClr val="tx1"/>
        </a:solidFill>
        <a:latin typeface="+mn-lt"/>
        <a:ea typeface="+mn-ea"/>
        <a:cs typeface="+mn-cs"/>
      </a:defRPr>
    </a:lvl4pPr>
    <a:lvl5pPr marL="8805507" algn="l" defTabSz="4402754" rtl="0" eaLnBrk="1" latinLnBrk="0" hangingPunct="1">
      <a:defRPr sz="8700" kern="1200">
        <a:solidFill>
          <a:schemeClr val="tx1"/>
        </a:solidFill>
        <a:latin typeface="+mn-lt"/>
        <a:ea typeface="+mn-ea"/>
        <a:cs typeface="+mn-cs"/>
      </a:defRPr>
    </a:lvl5pPr>
    <a:lvl6pPr marL="11006884" algn="l" defTabSz="4402754" rtl="0" eaLnBrk="1" latinLnBrk="0" hangingPunct="1">
      <a:defRPr sz="8700" kern="1200">
        <a:solidFill>
          <a:schemeClr val="tx1"/>
        </a:solidFill>
        <a:latin typeface="+mn-lt"/>
        <a:ea typeface="+mn-ea"/>
        <a:cs typeface="+mn-cs"/>
      </a:defRPr>
    </a:lvl6pPr>
    <a:lvl7pPr marL="13208261" algn="l" defTabSz="4402754" rtl="0" eaLnBrk="1" latinLnBrk="0" hangingPunct="1">
      <a:defRPr sz="8700" kern="1200">
        <a:solidFill>
          <a:schemeClr val="tx1"/>
        </a:solidFill>
        <a:latin typeface="+mn-lt"/>
        <a:ea typeface="+mn-ea"/>
        <a:cs typeface="+mn-cs"/>
      </a:defRPr>
    </a:lvl7pPr>
    <a:lvl8pPr marL="15409638" algn="l" defTabSz="4402754" rtl="0" eaLnBrk="1" latinLnBrk="0" hangingPunct="1">
      <a:defRPr sz="8700" kern="1200">
        <a:solidFill>
          <a:schemeClr val="tx1"/>
        </a:solidFill>
        <a:latin typeface="+mn-lt"/>
        <a:ea typeface="+mn-ea"/>
        <a:cs typeface="+mn-cs"/>
      </a:defRPr>
    </a:lvl8pPr>
    <a:lvl9pPr marL="17611015" algn="l" defTabSz="4402754" rtl="0" eaLnBrk="1" latinLnBrk="0" hangingPunct="1">
      <a:defRPr sz="87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71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77" autoAdjust="0"/>
    <p:restoredTop sz="93898" autoAdjust="0"/>
  </p:normalViewPr>
  <p:slideViewPr>
    <p:cSldViewPr>
      <p:cViewPr>
        <p:scale>
          <a:sx n="25" d="100"/>
          <a:sy n="25" d="100"/>
        </p:scale>
        <p:origin x="-972" y="-108"/>
      </p:cViewPr>
      <p:guideLst>
        <p:guide orient="horz" pos="13483"/>
        <p:guide pos="953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058" cy="496167"/>
          </a:xfrm>
          <a:prstGeom prst="rect">
            <a:avLst/>
          </a:prstGeom>
        </p:spPr>
        <p:txBody>
          <a:bodyPr vert="horz" lIns="62975" tIns="31487" rIns="62975" bIns="31487" rtlCol="0"/>
          <a:lstStyle>
            <a:lvl1pPr algn="l">
              <a:defRPr sz="800"/>
            </a:lvl1pPr>
          </a:lstStyle>
          <a:p>
            <a:endParaRPr lang="fr-FR"/>
          </a:p>
        </p:txBody>
      </p:sp>
      <p:sp>
        <p:nvSpPr>
          <p:cNvPr id="3" name="Espace réservé de la date 2"/>
          <p:cNvSpPr>
            <a:spLocks noGrp="1"/>
          </p:cNvSpPr>
          <p:nvPr>
            <p:ph type="dt" sz="quarter" idx="1"/>
          </p:nvPr>
        </p:nvSpPr>
        <p:spPr>
          <a:xfrm>
            <a:off x="3850530" y="0"/>
            <a:ext cx="2946058" cy="496167"/>
          </a:xfrm>
          <a:prstGeom prst="rect">
            <a:avLst/>
          </a:prstGeom>
        </p:spPr>
        <p:txBody>
          <a:bodyPr vert="horz" lIns="62975" tIns="31487" rIns="62975" bIns="31487" rtlCol="0"/>
          <a:lstStyle>
            <a:lvl1pPr algn="r">
              <a:defRPr sz="800"/>
            </a:lvl1pPr>
          </a:lstStyle>
          <a:p>
            <a:fld id="{BD2802D3-BE7F-4D5A-8F77-D35F8D9152C1}" type="datetimeFigureOut">
              <a:rPr lang="fr-FR" smtClean="0"/>
              <a:pPr/>
              <a:t>11/08/2015</a:t>
            </a:fld>
            <a:endParaRPr lang="fr-FR"/>
          </a:p>
        </p:txBody>
      </p:sp>
      <p:sp>
        <p:nvSpPr>
          <p:cNvPr id="4" name="Espace réservé du pied de page 3"/>
          <p:cNvSpPr>
            <a:spLocks noGrp="1"/>
          </p:cNvSpPr>
          <p:nvPr>
            <p:ph type="ftr" sz="quarter" idx="2"/>
          </p:nvPr>
        </p:nvSpPr>
        <p:spPr>
          <a:xfrm>
            <a:off x="0" y="9428275"/>
            <a:ext cx="2946058" cy="496167"/>
          </a:xfrm>
          <a:prstGeom prst="rect">
            <a:avLst/>
          </a:prstGeom>
        </p:spPr>
        <p:txBody>
          <a:bodyPr vert="horz" lIns="62975" tIns="31487" rIns="62975" bIns="31487" rtlCol="0" anchor="b"/>
          <a:lstStyle>
            <a:lvl1pPr algn="l">
              <a:defRPr sz="800"/>
            </a:lvl1pPr>
          </a:lstStyle>
          <a:p>
            <a:endParaRPr lang="fr-FR"/>
          </a:p>
        </p:txBody>
      </p:sp>
      <p:sp>
        <p:nvSpPr>
          <p:cNvPr id="5" name="Espace réservé du numéro de diapositive 4"/>
          <p:cNvSpPr>
            <a:spLocks noGrp="1"/>
          </p:cNvSpPr>
          <p:nvPr>
            <p:ph type="sldNum" sz="quarter" idx="3"/>
          </p:nvPr>
        </p:nvSpPr>
        <p:spPr>
          <a:xfrm>
            <a:off x="3850530" y="9428275"/>
            <a:ext cx="2946058" cy="496167"/>
          </a:xfrm>
          <a:prstGeom prst="rect">
            <a:avLst/>
          </a:prstGeom>
        </p:spPr>
        <p:txBody>
          <a:bodyPr vert="horz" lIns="62975" tIns="31487" rIns="62975" bIns="31487" rtlCol="0" anchor="b"/>
          <a:lstStyle>
            <a:lvl1pPr algn="r">
              <a:defRPr sz="800"/>
            </a:lvl1pPr>
          </a:lstStyle>
          <a:p>
            <a:fld id="{4BD1350F-7B58-4670-89E1-2AA663496AC6}" type="slidenum">
              <a:rPr lang="fr-FR" smtClean="0"/>
              <a:pPr/>
              <a:t>‹#›</a:t>
            </a:fld>
            <a:endParaRPr lang="fr-FR"/>
          </a:p>
        </p:txBody>
      </p:sp>
    </p:spTree>
    <p:extLst>
      <p:ext uri="{BB962C8B-B14F-4D97-AF65-F5344CB8AC3E}">
        <p14:creationId xmlns:p14="http://schemas.microsoft.com/office/powerpoint/2010/main" val="4153917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058" cy="496167"/>
          </a:xfrm>
          <a:prstGeom prst="rect">
            <a:avLst/>
          </a:prstGeom>
        </p:spPr>
        <p:txBody>
          <a:bodyPr vert="horz" lIns="62975" tIns="31487" rIns="62975" bIns="31487" rtlCol="0"/>
          <a:lstStyle>
            <a:lvl1pPr algn="l">
              <a:defRPr sz="800"/>
            </a:lvl1pPr>
          </a:lstStyle>
          <a:p>
            <a:endParaRPr lang="ko-KR" altLang="en-US"/>
          </a:p>
        </p:txBody>
      </p:sp>
      <p:sp>
        <p:nvSpPr>
          <p:cNvPr id="3" name="날짜 개체 틀 2"/>
          <p:cNvSpPr>
            <a:spLocks noGrp="1"/>
          </p:cNvSpPr>
          <p:nvPr>
            <p:ph type="dt" idx="1"/>
          </p:nvPr>
        </p:nvSpPr>
        <p:spPr>
          <a:xfrm>
            <a:off x="3850530" y="0"/>
            <a:ext cx="2946058" cy="496167"/>
          </a:xfrm>
          <a:prstGeom prst="rect">
            <a:avLst/>
          </a:prstGeom>
        </p:spPr>
        <p:txBody>
          <a:bodyPr vert="horz" lIns="62975" tIns="31487" rIns="62975" bIns="31487" rtlCol="0"/>
          <a:lstStyle>
            <a:lvl1pPr algn="r">
              <a:defRPr sz="800"/>
            </a:lvl1pPr>
          </a:lstStyle>
          <a:p>
            <a:fld id="{C443CE6C-0CFE-4726-8A8C-86BF62156627}" type="datetimeFigureOut">
              <a:rPr lang="ko-KR" altLang="en-US" smtClean="0"/>
              <a:t>2015-08-11</a:t>
            </a:fld>
            <a:endParaRPr lang="ko-KR" altLang="en-US"/>
          </a:p>
        </p:txBody>
      </p:sp>
      <p:sp>
        <p:nvSpPr>
          <p:cNvPr id="4" name="슬라이드 이미지 개체 틀 3"/>
          <p:cNvSpPr>
            <a:spLocks noGrp="1" noRot="1" noChangeAspect="1"/>
          </p:cNvSpPr>
          <p:nvPr>
            <p:ph type="sldImg" idx="2"/>
          </p:nvPr>
        </p:nvSpPr>
        <p:spPr>
          <a:xfrm>
            <a:off x="2082800" y="744538"/>
            <a:ext cx="2632075" cy="3722687"/>
          </a:xfrm>
          <a:prstGeom prst="rect">
            <a:avLst/>
          </a:prstGeom>
          <a:noFill/>
          <a:ln w="12700">
            <a:solidFill>
              <a:prstClr val="black"/>
            </a:solidFill>
          </a:ln>
        </p:spPr>
        <p:txBody>
          <a:bodyPr vert="horz" lIns="62975" tIns="31487" rIns="62975" bIns="31487" rtlCol="0" anchor="ctr"/>
          <a:lstStyle/>
          <a:p>
            <a:endParaRPr lang="ko-KR" altLang="en-US"/>
          </a:p>
        </p:txBody>
      </p:sp>
      <p:sp>
        <p:nvSpPr>
          <p:cNvPr id="5" name="슬라이드 노트 개체 틀 4"/>
          <p:cNvSpPr>
            <a:spLocks noGrp="1"/>
          </p:cNvSpPr>
          <p:nvPr>
            <p:ph type="body" sz="quarter" idx="3"/>
          </p:nvPr>
        </p:nvSpPr>
        <p:spPr>
          <a:xfrm>
            <a:off x="679442" y="4714687"/>
            <a:ext cx="5438792" cy="4467700"/>
          </a:xfrm>
          <a:prstGeom prst="rect">
            <a:avLst/>
          </a:prstGeom>
        </p:spPr>
        <p:txBody>
          <a:bodyPr vert="horz" lIns="62975" tIns="31487" rIns="62975" bIns="31487"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428275"/>
            <a:ext cx="2946058" cy="496167"/>
          </a:xfrm>
          <a:prstGeom prst="rect">
            <a:avLst/>
          </a:prstGeom>
        </p:spPr>
        <p:txBody>
          <a:bodyPr vert="horz" lIns="62975" tIns="31487" rIns="62975" bIns="31487" rtlCol="0" anchor="b"/>
          <a:lstStyle>
            <a:lvl1pPr algn="l">
              <a:defRPr sz="800"/>
            </a:lvl1pPr>
          </a:lstStyle>
          <a:p>
            <a:endParaRPr lang="ko-KR" altLang="en-US"/>
          </a:p>
        </p:txBody>
      </p:sp>
      <p:sp>
        <p:nvSpPr>
          <p:cNvPr id="7" name="슬라이드 번호 개체 틀 6"/>
          <p:cNvSpPr>
            <a:spLocks noGrp="1"/>
          </p:cNvSpPr>
          <p:nvPr>
            <p:ph type="sldNum" sz="quarter" idx="5"/>
          </p:nvPr>
        </p:nvSpPr>
        <p:spPr>
          <a:xfrm>
            <a:off x="3850530" y="9428275"/>
            <a:ext cx="2946058" cy="496167"/>
          </a:xfrm>
          <a:prstGeom prst="rect">
            <a:avLst/>
          </a:prstGeom>
        </p:spPr>
        <p:txBody>
          <a:bodyPr vert="horz" lIns="62975" tIns="31487" rIns="62975" bIns="31487" rtlCol="0" anchor="b"/>
          <a:lstStyle>
            <a:lvl1pPr algn="r">
              <a:defRPr sz="800"/>
            </a:lvl1pPr>
          </a:lstStyle>
          <a:p>
            <a:fld id="{0A65FB6C-880D-4BEF-96B8-45C62676A0FE}" type="slidenum">
              <a:rPr lang="ko-KR" altLang="en-US" smtClean="0"/>
              <a:t>‹#›</a:t>
            </a:fld>
            <a:endParaRPr lang="ko-KR" altLang="en-US"/>
          </a:p>
        </p:txBody>
      </p:sp>
    </p:spTree>
    <p:extLst>
      <p:ext uri="{BB962C8B-B14F-4D97-AF65-F5344CB8AC3E}">
        <p14:creationId xmlns:p14="http://schemas.microsoft.com/office/powerpoint/2010/main" val="337794546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270999" y="13298398"/>
            <a:ext cx="25737979" cy="917608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4541998" y="24258164"/>
            <a:ext cx="21195983" cy="10939957"/>
          </a:xfrm>
        </p:spPr>
        <p:txBody>
          <a:bodyPr/>
          <a:lstStyle>
            <a:lvl1pPr marL="0" indent="0" algn="ctr">
              <a:buNone/>
              <a:defRPr>
                <a:solidFill>
                  <a:schemeClr val="tx1">
                    <a:tint val="75000"/>
                  </a:schemeClr>
                </a:solidFill>
              </a:defRPr>
            </a:lvl1pPr>
            <a:lvl2pPr marL="2201377" indent="0" algn="ctr">
              <a:buNone/>
              <a:defRPr>
                <a:solidFill>
                  <a:schemeClr val="tx1">
                    <a:tint val="75000"/>
                  </a:schemeClr>
                </a:solidFill>
              </a:defRPr>
            </a:lvl2pPr>
            <a:lvl3pPr marL="4402754" indent="0" algn="ctr">
              <a:buNone/>
              <a:defRPr>
                <a:solidFill>
                  <a:schemeClr val="tx1">
                    <a:tint val="75000"/>
                  </a:schemeClr>
                </a:solidFill>
              </a:defRPr>
            </a:lvl3pPr>
            <a:lvl4pPr marL="6604131" indent="0" algn="ctr">
              <a:buNone/>
              <a:defRPr>
                <a:solidFill>
                  <a:schemeClr val="tx1">
                    <a:tint val="75000"/>
                  </a:schemeClr>
                </a:solidFill>
              </a:defRPr>
            </a:lvl4pPr>
            <a:lvl5pPr marL="8805507" indent="0" algn="ctr">
              <a:buNone/>
              <a:defRPr>
                <a:solidFill>
                  <a:schemeClr val="tx1">
                    <a:tint val="75000"/>
                  </a:schemeClr>
                </a:solidFill>
              </a:defRPr>
            </a:lvl5pPr>
            <a:lvl6pPr marL="11006884" indent="0" algn="ctr">
              <a:buNone/>
              <a:defRPr>
                <a:solidFill>
                  <a:schemeClr val="tx1">
                    <a:tint val="75000"/>
                  </a:schemeClr>
                </a:solidFill>
              </a:defRPr>
            </a:lvl6pPr>
            <a:lvl7pPr marL="13208261" indent="0" algn="ctr">
              <a:buNone/>
              <a:defRPr>
                <a:solidFill>
                  <a:schemeClr val="tx1">
                    <a:tint val="75000"/>
                  </a:schemeClr>
                </a:solidFill>
              </a:defRPr>
            </a:lvl7pPr>
            <a:lvl8pPr marL="15409638" indent="0" algn="ctr">
              <a:buNone/>
              <a:defRPr>
                <a:solidFill>
                  <a:schemeClr val="tx1">
                    <a:tint val="75000"/>
                  </a:schemeClr>
                </a:solidFill>
              </a:defRPr>
            </a:lvl8pPr>
            <a:lvl9pPr marL="17611015"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854B10C9-F583-4CEC-8562-454BBB3151C7}" type="datetimeFigureOut">
              <a:rPr lang="fr-FR" smtClean="0"/>
              <a:pPr/>
              <a:t>11/08/2015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11DAB2-0B76-4099-944F-4E7BCB9942AA}"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54B10C9-F583-4CEC-8562-454BBB3151C7}" type="datetimeFigureOut">
              <a:rPr lang="fr-FR" smtClean="0"/>
              <a:pPr/>
              <a:t>11/08/2015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11DAB2-0B76-4099-944F-4E7BCB9942AA}"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6464735" y="2289072"/>
            <a:ext cx="5109748" cy="48694697"/>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1135502" y="2289072"/>
            <a:ext cx="14824573" cy="4869469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54B10C9-F583-4CEC-8562-454BBB3151C7}" type="datetimeFigureOut">
              <a:rPr lang="fr-FR" smtClean="0"/>
              <a:pPr/>
              <a:t>11/08/2015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11DAB2-0B76-4099-944F-4E7BCB9942AA}"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54B10C9-F583-4CEC-8562-454BBB3151C7}" type="datetimeFigureOut">
              <a:rPr lang="fr-FR" smtClean="0"/>
              <a:pPr/>
              <a:t>11/08/2015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11DAB2-0B76-4099-944F-4E7BCB9942AA}"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391911" y="27508443"/>
            <a:ext cx="25737979" cy="8502249"/>
          </a:xfrm>
        </p:spPr>
        <p:txBody>
          <a:bodyPr anchor="t"/>
          <a:lstStyle>
            <a:lvl1pPr algn="l">
              <a:defRPr sz="193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2391911" y="18144086"/>
            <a:ext cx="25737979" cy="9364359"/>
          </a:xfrm>
        </p:spPr>
        <p:txBody>
          <a:bodyPr anchor="b"/>
          <a:lstStyle>
            <a:lvl1pPr marL="0" indent="0">
              <a:buNone/>
              <a:defRPr sz="9700">
                <a:solidFill>
                  <a:schemeClr val="tx1">
                    <a:tint val="75000"/>
                  </a:schemeClr>
                </a:solidFill>
              </a:defRPr>
            </a:lvl1pPr>
            <a:lvl2pPr marL="2201377" indent="0">
              <a:buNone/>
              <a:defRPr sz="8700">
                <a:solidFill>
                  <a:schemeClr val="tx1">
                    <a:tint val="75000"/>
                  </a:schemeClr>
                </a:solidFill>
              </a:defRPr>
            </a:lvl2pPr>
            <a:lvl3pPr marL="4402754" indent="0">
              <a:buNone/>
              <a:defRPr sz="7700">
                <a:solidFill>
                  <a:schemeClr val="tx1">
                    <a:tint val="75000"/>
                  </a:schemeClr>
                </a:solidFill>
              </a:defRPr>
            </a:lvl3pPr>
            <a:lvl4pPr marL="6604131" indent="0">
              <a:buNone/>
              <a:defRPr sz="6800">
                <a:solidFill>
                  <a:schemeClr val="tx1">
                    <a:tint val="75000"/>
                  </a:schemeClr>
                </a:solidFill>
              </a:defRPr>
            </a:lvl4pPr>
            <a:lvl5pPr marL="8805507" indent="0">
              <a:buNone/>
              <a:defRPr sz="6800">
                <a:solidFill>
                  <a:schemeClr val="tx1">
                    <a:tint val="75000"/>
                  </a:schemeClr>
                </a:solidFill>
              </a:defRPr>
            </a:lvl5pPr>
            <a:lvl6pPr marL="11006884" indent="0">
              <a:buNone/>
              <a:defRPr sz="6800">
                <a:solidFill>
                  <a:schemeClr val="tx1">
                    <a:tint val="75000"/>
                  </a:schemeClr>
                </a:solidFill>
              </a:defRPr>
            </a:lvl6pPr>
            <a:lvl7pPr marL="13208261" indent="0">
              <a:buNone/>
              <a:defRPr sz="6800">
                <a:solidFill>
                  <a:schemeClr val="tx1">
                    <a:tint val="75000"/>
                  </a:schemeClr>
                </a:solidFill>
              </a:defRPr>
            </a:lvl7pPr>
            <a:lvl8pPr marL="15409638" indent="0">
              <a:buNone/>
              <a:defRPr sz="6800">
                <a:solidFill>
                  <a:schemeClr val="tx1">
                    <a:tint val="75000"/>
                  </a:schemeClr>
                </a:solidFill>
              </a:defRPr>
            </a:lvl8pPr>
            <a:lvl9pPr marL="17611015" indent="0">
              <a:buNone/>
              <a:defRPr sz="68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854B10C9-F583-4CEC-8562-454BBB3151C7}" type="datetimeFigureOut">
              <a:rPr lang="fr-FR" smtClean="0"/>
              <a:pPr/>
              <a:t>11/08/2015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911DAB2-0B76-4099-944F-4E7BCB9942AA}"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135502" y="13318210"/>
            <a:ext cx="9967159" cy="37665561"/>
          </a:xfrm>
        </p:spPr>
        <p:txBody>
          <a:bodyPr/>
          <a:lstStyle>
            <a:lvl1pPr>
              <a:defRPr sz="13500"/>
            </a:lvl1pPr>
            <a:lvl2pPr>
              <a:defRPr sz="11600"/>
            </a:lvl2pPr>
            <a:lvl3pPr>
              <a:defRPr sz="9700"/>
            </a:lvl3pPr>
            <a:lvl4pPr>
              <a:defRPr sz="8700"/>
            </a:lvl4pPr>
            <a:lvl5pPr>
              <a:defRPr sz="8700"/>
            </a:lvl5pPr>
            <a:lvl6pPr>
              <a:defRPr sz="8700"/>
            </a:lvl6pPr>
            <a:lvl7pPr>
              <a:defRPr sz="8700"/>
            </a:lvl7pPr>
            <a:lvl8pPr>
              <a:defRPr sz="8700"/>
            </a:lvl8pPr>
            <a:lvl9pPr>
              <a:defRPr sz="87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11607327" y="13318210"/>
            <a:ext cx="9967159" cy="37665561"/>
          </a:xfrm>
        </p:spPr>
        <p:txBody>
          <a:bodyPr/>
          <a:lstStyle>
            <a:lvl1pPr>
              <a:defRPr sz="13500"/>
            </a:lvl1pPr>
            <a:lvl2pPr>
              <a:defRPr sz="11600"/>
            </a:lvl2pPr>
            <a:lvl3pPr>
              <a:defRPr sz="9700"/>
            </a:lvl3pPr>
            <a:lvl4pPr>
              <a:defRPr sz="8700"/>
            </a:lvl4pPr>
            <a:lvl5pPr>
              <a:defRPr sz="8700"/>
            </a:lvl5pPr>
            <a:lvl6pPr>
              <a:defRPr sz="8700"/>
            </a:lvl6pPr>
            <a:lvl7pPr>
              <a:defRPr sz="8700"/>
            </a:lvl7pPr>
            <a:lvl8pPr>
              <a:defRPr sz="8700"/>
            </a:lvl8pPr>
            <a:lvl9pPr>
              <a:defRPr sz="87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54B10C9-F583-4CEC-8562-454BBB3151C7}" type="datetimeFigureOut">
              <a:rPr lang="fr-FR" smtClean="0"/>
              <a:pPr/>
              <a:t>11/08/2015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911DAB2-0B76-4099-944F-4E7BCB9942AA}"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1514000" y="1714328"/>
            <a:ext cx="27251977" cy="7134754"/>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1514001" y="9582374"/>
            <a:ext cx="13378914" cy="3993478"/>
          </a:xfrm>
        </p:spPr>
        <p:txBody>
          <a:bodyPr anchor="b"/>
          <a:lstStyle>
            <a:lvl1pPr marL="0" indent="0">
              <a:buNone/>
              <a:defRPr sz="11600" b="1"/>
            </a:lvl1pPr>
            <a:lvl2pPr marL="2201377" indent="0">
              <a:buNone/>
              <a:defRPr sz="9700" b="1"/>
            </a:lvl2pPr>
            <a:lvl3pPr marL="4402754" indent="0">
              <a:buNone/>
              <a:defRPr sz="8700" b="1"/>
            </a:lvl3pPr>
            <a:lvl4pPr marL="6604131" indent="0">
              <a:buNone/>
              <a:defRPr sz="7700" b="1"/>
            </a:lvl4pPr>
            <a:lvl5pPr marL="8805507" indent="0">
              <a:buNone/>
              <a:defRPr sz="7700" b="1"/>
            </a:lvl5pPr>
            <a:lvl6pPr marL="11006884" indent="0">
              <a:buNone/>
              <a:defRPr sz="7700" b="1"/>
            </a:lvl6pPr>
            <a:lvl7pPr marL="13208261" indent="0">
              <a:buNone/>
              <a:defRPr sz="7700" b="1"/>
            </a:lvl7pPr>
            <a:lvl8pPr marL="15409638" indent="0">
              <a:buNone/>
              <a:defRPr sz="7700" b="1"/>
            </a:lvl8pPr>
            <a:lvl9pPr marL="17611015" indent="0">
              <a:buNone/>
              <a:defRPr sz="77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1514001" y="13575850"/>
            <a:ext cx="13378914" cy="24664452"/>
          </a:xfrm>
        </p:spPr>
        <p:txBody>
          <a:bodyPr/>
          <a:lstStyle>
            <a:lvl1pPr>
              <a:defRPr sz="11600"/>
            </a:lvl1pPr>
            <a:lvl2pPr>
              <a:defRPr sz="9700"/>
            </a:lvl2pPr>
            <a:lvl3pPr>
              <a:defRPr sz="8700"/>
            </a:lvl3pPr>
            <a:lvl4pPr>
              <a:defRPr sz="7700"/>
            </a:lvl4pPr>
            <a:lvl5pPr>
              <a:defRPr sz="7700"/>
            </a:lvl5pPr>
            <a:lvl6pPr>
              <a:defRPr sz="7700"/>
            </a:lvl6pPr>
            <a:lvl7pPr>
              <a:defRPr sz="7700"/>
            </a:lvl7pPr>
            <a:lvl8pPr>
              <a:defRPr sz="7700"/>
            </a:lvl8pPr>
            <a:lvl9pPr>
              <a:defRPr sz="77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15381811" y="9582374"/>
            <a:ext cx="13384168" cy="3993478"/>
          </a:xfrm>
        </p:spPr>
        <p:txBody>
          <a:bodyPr anchor="b"/>
          <a:lstStyle>
            <a:lvl1pPr marL="0" indent="0">
              <a:buNone/>
              <a:defRPr sz="11600" b="1"/>
            </a:lvl1pPr>
            <a:lvl2pPr marL="2201377" indent="0">
              <a:buNone/>
              <a:defRPr sz="9700" b="1"/>
            </a:lvl2pPr>
            <a:lvl3pPr marL="4402754" indent="0">
              <a:buNone/>
              <a:defRPr sz="8700" b="1"/>
            </a:lvl3pPr>
            <a:lvl4pPr marL="6604131" indent="0">
              <a:buNone/>
              <a:defRPr sz="7700" b="1"/>
            </a:lvl4pPr>
            <a:lvl5pPr marL="8805507" indent="0">
              <a:buNone/>
              <a:defRPr sz="7700" b="1"/>
            </a:lvl5pPr>
            <a:lvl6pPr marL="11006884" indent="0">
              <a:buNone/>
              <a:defRPr sz="7700" b="1"/>
            </a:lvl6pPr>
            <a:lvl7pPr marL="13208261" indent="0">
              <a:buNone/>
              <a:defRPr sz="7700" b="1"/>
            </a:lvl7pPr>
            <a:lvl8pPr marL="15409638" indent="0">
              <a:buNone/>
              <a:defRPr sz="7700" b="1"/>
            </a:lvl8pPr>
            <a:lvl9pPr marL="17611015" indent="0">
              <a:buNone/>
              <a:defRPr sz="77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15381811" y="13575850"/>
            <a:ext cx="13384168" cy="24664452"/>
          </a:xfrm>
        </p:spPr>
        <p:txBody>
          <a:bodyPr/>
          <a:lstStyle>
            <a:lvl1pPr>
              <a:defRPr sz="11600"/>
            </a:lvl1pPr>
            <a:lvl2pPr>
              <a:defRPr sz="9700"/>
            </a:lvl2pPr>
            <a:lvl3pPr>
              <a:defRPr sz="8700"/>
            </a:lvl3pPr>
            <a:lvl4pPr>
              <a:defRPr sz="7700"/>
            </a:lvl4pPr>
            <a:lvl5pPr>
              <a:defRPr sz="7700"/>
            </a:lvl5pPr>
            <a:lvl6pPr>
              <a:defRPr sz="7700"/>
            </a:lvl6pPr>
            <a:lvl7pPr>
              <a:defRPr sz="7700"/>
            </a:lvl7pPr>
            <a:lvl8pPr>
              <a:defRPr sz="7700"/>
            </a:lvl8pPr>
            <a:lvl9pPr>
              <a:defRPr sz="77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54B10C9-F583-4CEC-8562-454BBB3151C7}" type="datetimeFigureOut">
              <a:rPr lang="fr-FR" smtClean="0"/>
              <a:pPr/>
              <a:t>11/08/2015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911DAB2-0B76-4099-944F-4E7BCB9942AA}"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854B10C9-F583-4CEC-8562-454BBB3151C7}" type="datetimeFigureOut">
              <a:rPr lang="fr-FR" smtClean="0"/>
              <a:pPr/>
              <a:t>11/08/2015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911DAB2-0B76-4099-944F-4E7BCB9942AA}"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54B10C9-F583-4CEC-8562-454BBB3151C7}" type="datetimeFigureOut">
              <a:rPr lang="fr-FR" smtClean="0"/>
              <a:pPr/>
              <a:t>11/08/2015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911DAB2-0B76-4099-944F-4E7BCB9942AA}"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514001" y="1704416"/>
            <a:ext cx="9961905" cy="7253668"/>
          </a:xfrm>
        </p:spPr>
        <p:txBody>
          <a:bodyPr anchor="b"/>
          <a:lstStyle>
            <a:lvl1pPr algn="l">
              <a:defRPr sz="9700" b="1"/>
            </a:lvl1pPr>
          </a:lstStyle>
          <a:p>
            <a:r>
              <a:rPr lang="fr-FR" smtClean="0"/>
              <a:t>Cliquez pour modifier le style du titre</a:t>
            </a:r>
            <a:endParaRPr lang="fr-FR"/>
          </a:p>
        </p:txBody>
      </p:sp>
      <p:sp>
        <p:nvSpPr>
          <p:cNvPr id="3" name="Espace réservé du contenu 2"/>
          <p:cNvSpPr>
            <a:spLocks noGrp="1"/>
          </p:cNvSpPr>
          <p:nvPr>
            <p:ph idx="1"/>
          </p:nvPr>
        </p:nvSpPr>
        <p:spPr>
          <a:xfrm>
            <a:off x="11838629" y="1704419"/>
            <a:ext cx="16927350" cy="36535892"/>
          </a:xfrm>
        </p:spPr>
        <p:txBody>
          <a:bodyPr/>
          <a:lstStyle>
            <a:lvl1pPr>
              <a:defRPr sz="15400"/>
            </a:lvl1pPr>
            <a:lvl2pPr>
              <a:defRPr sz="13500"/>
            </a:lvl2pPr>
            <a:lvl3pPr>
              <a:defRPr sz="11600"/>
            </a:lvl3pPr>
            <a:lvl4pPr>
              <a:defRPr sz="9700"/>
            </a:lvl4pPr>
            <a:lvl5pPr>
              <a:defRPr sz="9700"/>
            </a:lvl5pPr>
            <a:lvl6pPr>
              <a:defRPr sz="9700"/>
            </a:lvl6pPr>
            <a:lvl7pPr>
              <a:defRPr sz="9700"/>
            </a:lvl7pPr>
            <a:lvl8pPr>
              <a:defRPr sz="9700"/>
            </a:lvl8pPr>
            <a:lvl9pPr>
              <a:defRPr sz="97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514001" y="8958084"/>
            <a:ext cx="9961905" cy="29282224"/>
          </a:xfrm>
        </p:spPr>
        <p:txBody>
          <a:bodyPr/>
          <a:lstStyle>
            <a:lvl1pPr marL="0" indent="0">
              <a:buNone/>
              <a:defRPr sz="6800"/>
            </a:lvl1pPr>
            <a:lvl2pPr marL="2201377" indent="0">
              <a:buNone/>
              <a:defRPr sz="5800"/>
            </a:lvl2pPr>
            <a:lvl3pPr marL="4402754" indent="0">
              <a:buNone/>
              <a:defRPr sz="4800"/>
            </a:lvl3pPr>
            <a:lvl4pPr marL="6604131" indent="0">
              <a:buNone/>
              <a:defRPr sz="4300"/>
            </a:lvl4pPr>
            <a:lvl5pPr marL="8805507" indent="0">
              <a:buNone/>
              <a:defRPr sz="4300"/>
            </a:lvl5pPr>
            <a:lvl6pPr marL="11006884" indent="0">
              <a:buNone/>
              <a:defRPr sz="4300"/>
            </a:lvl6pPr>
            <a:lvl7pPr marL="13208261" indent="0">
              <a:buNone/>
              <a:defRPr sz="4300"/>
            </a:lvl7pPr>
            <a:lvl8pPr marL="15409638" indent="0">
              <a:buNone/>
              <a:defRPr sz="4300"/>
            </a:lvl8pPr>
            <a:lvl9pPr marL="17611015" indent="0">
              <a:buNone/>
              <a:defRPr sz="43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54B10C9-F583-4CEC-8562-454BBB3151C7}" type="datetimeFigureOut">
              <a:rPr lang="fr-FR" smtClean="0"/>
              <a:pPr/>
              <a:t>11/08/2015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911DAB2-0B76-4099-944F-4E7BCB9942AA}"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935088" y="29965970"/>
            <a:ext cx="18167985" cy="3537654"/>
          </a:xfrm>
        </p:spPr>
        <p:txBody>
          <a:bodyPr anchor="b"/>
          <a:lstStyle>
            <a:lvl1pPr algn="l">
              <a:defRPr sz="97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5935088" y="3825019"/>
            <a:ext cx="18167985" cy="25685115"/>
          </a:xfrm>
        </p:spPr>
        <p:txBody>
          <a:bodyPr/>
          <a:lstStyle>
            <a:lvl1pPr marL="0" indent="0">
              <a:buNone/>
              <a:defRPr sz="15400"/>
            </a:lvl1pPr>
            <a:lvl2pPr marL="2201377" indent="0">
              <a:buNone/>
              <a:defRPr sz="13500"/>
            </a:lvl2pPr>
            <a:lvl3pPr marL="4402754" indent="0">
              <a:buNone/>
              <a:defRPr sz="11600"/>
            </a:lvl3pPr>
            <a:lvl4pPr marL="6604131" indent="0">
              <a:buNone/>
              <a:defRPr sz="9700"/>
            </a:lvl4pPr>
            <a:lvl5pPr marL="8805507" indent="0">
              <a:buNone/>
              <a:defRPr sz="9700"/>
            </a:lvl5pPr>
            <a:lvl6pPr marL="11006884" indent="0">
              <a:buNone/>
              <a:defRPr sz="9700"/>
            </a:lvl6pPr>
            <a:lvl7pPr marL="13208261" indent="0">
              <a:buNone/>
              <a:defRPr sz="9700"/>
            </a:lvl7pPr>
            <a:lvl8pPr marL="15409638" indent="0">
              <a:buNone/>
              <a:defRPr sz="9700"/>
            </a:lvl8pPr>
            <a:lvl9pPr marL="17611015" indent="0">
              <a:buNone/>
              <a:defRPr sz="9700"/>
            </a:lvl9pPr>
          </a:lstStyle>
          <a:p>
            <a:endParaRPr lang="fr-FR"/>
          </a:p>
        </p:txBody>
      </p:sp>
      <p:sp>
        <p:nvSpPr>
          <p:cNvPr id="4" name="Espace réservé du texte 3"/>
          <p:cNvSpPr>
            <a:spLocks noGrp="1"/>
          </p:cNvSpPr>
          <p:nvPr>
            <p:ph type="body" sz="half" idx="2"/>
          </p:nvPr>
        </p:nvSpPr>
        <p:spPr>
          <a:xfrm>
            <a:off x="5935088" y="33503624"/>
            <a:ext cx="18167985" cy="5024051"/>
          </a:xfrm>
        </p:spPr>
        <p:txBody>
          <a:bodyPr/>
          <a:lstStyle>
            <a:lvl1pPr marL="0" indent="0">
              <a:buNone/>
              <a:defRPr sz="6800"/>
            </a:lvl1pPr>
            <a:lvl2pPr marL="2201377" indent="0">
              <a:buNone/>
              <a:defRPr sz="5800"/>
            </a:lvl2pPr>
            <a:lvl3pPr marL="4402754" indent="0">
              <a:buNone/>
              <a:defRPr sz="4800"/>
            </a:lvl3pPr>
            <a:lvl4pPr marL="6604131" indent="0">
              <a:buNone/>
              <a:defRPr sz="4300"/>
            </a:lvl4pPr>
            <a:lvl5pPr marL="8805507" indent="0">
              <a:buNone/>
              <a:defRPr sz="4300"/>
            </a:lvl5pPr>
            <a:lvl6pPr marL="11006884" indent="0">
              <a:buNone/>
              <a:defRPr sz="4300"/>
            </a:lvl6pPr>
            <a:lvl7pPr marL="13208261" indent="0">
              <a:buNone/>
              <a:defRPr sz="4300"/>
            </a:lvl7pPr>
            <a:lvl8pPr marL="15409638" indent="0">
              <a:buNone/>
              <a:defRPr sz="4300"/>
            </a:lvl8pPr>
            <a:lvl9pPr marL="17611015" indent="0">
              <a:buNone/>
              <a:defRPr sz="43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54B10C9-F583-4CEC-8562-454BBB3151C7}" type="datetimeFigureOut">
              <a:rPr lang="fr-FR" smtClean="0"/>
              <a:pPr/>
              <a:t>11/08/2015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911DAB2-0B76-4099-944F-4E7BCB9942AA}"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514000" y="1714328"/>
            <a:ext cx="27251977" cy="7134754"/>
          </a:xfrm>
          <a:prstGeom prst="rect">
            <a:avLst/>
          </a:prstGeom>
        </p:spPr>
        <p:txBody>
          <a:bodyPr vert="horz" lIns="440275" tIns="220138" rIns="440275" bIns="220138"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1514000" y="9988663"/>
            <a:ext cx="27251977" cy="28251646"/>
          </a:xfrm>
          <a:prstGeom prst="rect">
            <a:avLst/>
          </a:prstGeom>
        </p:spPr>
        <p:txBody>
          <a:bodyPr vert="horz" lIns="440275" tIns="220138" rIns="440275" bIns="220138"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1514000" y="39677167"/>
            <a:ext cx="7065327" cy="2279156"/>
          </a:xfrm>
          <a:prstGeom prst="rect">
            <a:avLst/>
          </a:prstGeom>
        </p:spPr>
        <p:txBody>
          <a:bodyPr vert="horz" lIns="440275" tIns="220138" rIns="440275" bIns="220138" rtlCol="0" anchor="ctr"/>
          <a:lstStyle>
            <a:lvl1pPr algn="l">
              <a:defRPr sz="5800">
                <a:solidFill>
                  <a:schemeClr val="tx1">
                    <a:tint val="75000"/>
                  </a:schemeClr>
                </a:solidFill>
              </a:defRPr>
            </a:lvl1pPr>
          </a:lstStyle>
          <a:p>
            <a:fld id="{854B10C9-F583-4CEC-8562-454BBB3151C7}" type="datetimeFigureOut">
              <a:rPr lang="fr-FR" smtClean="0"/>
              <a:pPr/>
              <a:t>11/08/2015</a:t>
            </a:fld>
            <a:endParaRPr lang="fr-FR"/>
          </a:p>
        </p:txBody>
      </p:sp>
      <p:sp>
        <p:nvSpPr>
          <p:cNvPr id="5" name="Espace réservé du pied de page 4"/>
          <p:cNvSpPr>
            <a:spLocks noGrp="1"/>
          </p:cNvSpPr>
          <p:nvPr>
            <p:ph type="ftr" sz="quarter" idx="3"/>
          </p:nvPr>
        </p:nvSpPr>
        <p:spPr>
          <a:xfrm>
            <a:off x="10345659" y="39677167"/>
            <a:ext cx="9588659" cy="2279156"/>
          </a:xfrm>
          <a:prstGeom prst="rect">
            <a:avLst/>
          </a:prstGeom>
        </p:spPr>
        <p:txBody>
          <a:bodyPr vert="horz" lIns="440275" tIns="220138" rIns="440275" bIns="220138" rtlCol="0" anchor="ctr"/>
          <a:lstStyle>
            <a:lvl1pPr algn="ctr">
              <a:defRPr sz="58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21700650" y="39677167"/>
            <a:ext cx="7065327" cy="2279156"/>
          </a:xfrm>
          <a:prstGeom prst="rect">
            <a:avLst/>
          </a:prstGeom>
        </p:spPr>
        <p:txBody>
          <a:bodyPr vert="horz" lIns="440275" tIns="220138" rIns="440275" bIns="220138" rtlCol="0" anchor="ctr"/>
          <a:lstStyle>
            <a:lvl1pPr algn="r">
              <a:defRPr sz="5800">
                <a:solidFill>
                  <a:schemeClr val="tx1">
                    <a:tint val="75000"/>
                  </a:schemeClr>
                </a:solidFill>
              </a:defRPr>
            </a:lvl1pPr>
          </a:lstStyle>
          <a:p>
            <a:fld id="{2911DAB2-0B76-4099-944F-4E7BCB9942AA}"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02754" rtl="0" eaLnBrk="1" latinLnBrk="0" hangingPunct="1">
        <a:spcBef>
          <a:spcPct val="0"/>
        </a:spcBef>
        <a:buNone/>
        <a:defRPr sz="21100" kern="1200">
          <a:solidFill>
            <a:schemeClr val="tx1"/>
          </a:solidFill>
          <a:latin typeface="+mj-lt"/>
          <a:ea typeface="+mj-ea"/>
          <a:cs typeface="+mj-cs"/>
        </a:defRPr>
      </a:lvl1pPr>
    </p:titleStyle>
    <p:bodyStyle>
      <a:lvl1pPr marL="1651033" indent="-1651033" algn="l" defTabSz="4402754"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77238" indent="-1375861" algn="l" defTabSz="4402754"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503442" indent="-1100688" algn="l" defTabSz="4402754"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704819" indent="-1100688" algn="l" defTabSz="4402754" rtl="0" eaLnBrk="1" latinLnBrk="0" hangingPunct="1">
        <a:spcBef>
          <a:spcPct val="20000"/>
        </a:spcBef>
        <a:buFont typeface="Arial" pitchFamily="34" charset="0"/>
        <a:buChar char="–"/>
        <a:defRPr sz="9700" kern="1200">
          <a:solidFill>
            <a:schemeClr val="tx1"/>
          </a:solidFill>
          <a:latin typeface="+mn-lt"/>
          <a:ea typeface="+mn-ea"/>
          <a:cs typeface="+mn-cs"/>
        </a:defRPr>
      </a:lvl4pPr>
      <a:lvl5pPr marL="9906196" indent="-1100688" algn="l" defTabSz="4402754" rtl="0" eaLnBrk="1" latinLnBrk="0" hangingPunct="1">
        <a:spcBef>
          <a:spcPct val="20000"/>
        </a:spcBef>
        <a:buFont typeface="Arial" pitchFamily="34" charset="0"/>
        <a:buChar char="»"/>
        <a:defRPr sz="9700" kern="1200">
          <a:solidFill>
            <a:schemeClr val="tx1"/>
          </a:solidFill>
          <a:latin typeface="+mn-lt"/>
          <a:ea typeface="+mn-ea"/>
          <a:cs typeface="+mn-cs"/>
        </a:defRPr>
      </a:lvl5pPr>
      <a:lvl6pPr marL="12107573" indent="-1100688" algn="l" defTabSz="4402754" rtl="0" eaLnBrk="1" latinLnBrk="0" hangingPunct="1">
        <a:spcBef>
          <a:spcPct val="20000"/>
        </a:spcBef>
        <a:buFont typeface="Arial" pitchFamily="34" charset="0"/>
        <a:buChar char="•"/>
        <a:defRPr sz="9700" kern="1200">
          <a:solidFill>
            <a:schemeClr val="tx1"/>
          </a:solidFill>
          <a:latin typeface="+mn-lt"/>
          <a:ea typeface="+mn-ea"/>
          <a:cs typeface="+mn-cs"/>
        </a:defRPr>
      </a:lvl6pPr>
      <a:lvl7pPr marL="14308950" indent="-1100688" algn="l" defTabSz="4402754" rtl="0" eaLnBrk="1" latinLnBrk="0" hangingPunct="1">
        <a:spcBef>
          <a:spcPct val="20000"/>
        </a:spcBef>
        <a:buFont typeface="Arial" pitchFamily="34" charset="0"/>
        <a:buChar char="•"/>
        <a:defRPr sz="9700" kern="1200">
          <a:solidFill>
            <a:schemeClr val="tx1"/>
          </a:solidFill>
          <a:latin typeface="+mn-lt"/>
          <a:ea typeface="+mn-ea"/>
          <a:cs typeface="+mn-cs"/>
        </a:defRPr>
      </a:lvl7pPr>
      <a:lvl8pPr marL="16510326" indent="-1100688" algn="l" defTabSz="4402754" rtl="0" eaLnBrk="1" latinLnBrk="0" hangingPunct="1">
        <a:spcBef>
          <a:spcPct val="20000"/>
        </a:spcBef>
        <a:buFont typeface="Arial" pitchFamily="34" charset="0"/>
        <a:buChar char="•"/>
        <a:defRPr sz="9700" kern="1200">
          <a:solidFill>
            <a:schemeClr val="tx1"/>
          </a:solidFill>
          <a:latin typeface="+mn-lt"/>
          <a:ea typeface="+mn-ea"/>
          <a:cs typeface="+mn-cs"/>
        </a:defRPr>
      </a:lvl8pPr>
      <a:lvl9pPr marL="18711703" indent="-1100688" algn="l" defTabSz="4402754" rtl="0" eaLnBrk="1" latinLnBrk="0" hangingPunct="1">
        <a:spcBef>
          <a:spcPct val="20000"/>
        </a:spcBef>
        <a:buFont typeface="Arial" pitchFamily="34" charset="0"/>
        <a:buChar char="•"/>
        <a:defRPr sz="9700" kern="1200">
          <a:solidFill>
            <a:schemeClr val="tx1"/>
          </a:solidFill>
          <a:latin typeface="+mn-lt"/>
          <a:ea typeface="+mn-ea"/>
          <a:cs typeface="+mn-cs"/>
        </a:defRPr>
      </a:lvl9pPr>
    </p:bodyStyle>
    <p:otherStyle>
      <a:defPPr>
        <a:defRPr lang="fr-FR"/>
      </a:defPPr>
      <a:lvl1pPr marL="0" algn="l" defTabSz="4402754" rtl="0" eaLnBrk="1" latinLnBrk="0" hangingPunct="1">
        <a:defRPr sz="8700" kern="1200">
          <a:solidFill>
            <a:schemeClr val="tx1"/>
          </a:solidFill>
          <a:latin typeface="+mn-lt"/>
          <a:ea typeface="+mn-ea"/>
          <a:cs typeface="+mn-cs"/>
        </a:defRPr>
      </a:lvl1pPr>
      <a:lvl2pPr marL="2201377" algn="l" defTabSz="4402754" rtl="0" eaLnBrk="1" latinLnBrk="0" hangingPunct="1">
        <a:defRPr sz="8700" kern="1200">
          <a:solidFill>
            <a:schemeClr val="tx1"/>
          </a:solidFill>
          <a:latin typeface="+mn-lt"/>
          <a:ea typeface="+mn-ea"/>
          <a:cs typeface="+mn-cs"/>
        </a:defRPr>
      </a:lvl2pPr>
      <a:lvl3pPr marL="4402754" algn="l" defTabSz="4402754" rtl="0" eaLnBrk="1" latinLnBrk="0" hangingPunct="1">
        <a:defRPr sz="8700" kern="1200">
          <a:solidFill>
            <a:schemeClr val="tx1"/>
          </a:solidFill>
          <a:latin typeface="+mn-lt"/>
          <a:ea typeface="+mn-ea"/>
          <a:cs typeface="+mn-cs"/>
        </a:defRPr>
      </a:lvl3pPr>
      <a:lvl4pPr marL="6604131" algn="l" defTabSz="4402754" rtl="0" eaLnBrk="1" latinLnBrk="0" hangingPunct="1">
        <a:defRPr sz="8700" kern="1200">
          <a:solidFill>
            <a:schemeClr val="tx1"/>
          </a:solidFill>
          <a:latin typeface="+mn-lt"/>
          <a:ea typeface="+mn-ea"/>
          <a:cs typeface="+mn-cs"/>
        </a:defRPr>
      </a:lvl4pPr>
      <a:lvl5pPr marL="8805507" algn="l" defTabSz="4402754" rtl="0" eaLnBrk="1" latinLnBrk="0" hangingPunct="1">
        <a:defRPr sz="8700" kern="1200">
          <a:solidFill>
            <a:schemeClr val="tx1"/>
          </a:solidFill>
          <a:latin typeface="+mn-lt"/>
          <a:ea typeface="+mn-ea"/>
          <a:cs typeface="+mn-cs"/>
        </a:defRPr>
      </a:lvl5pPr>
      <a:lvl6pPr marL="11006884" algn="l" defTabSz="4402754" rtl="0" eaLnBrk="1" latinLnBrk="0" hangingPunct="1">
        <a:defRPr sz="8700" kern="1200">
          <a:solidFill>
            <a:schemeClr val="tx1"/>
          </a:solidFill>
          <a:latin typeface="+mn-lt"/>
          <a:ea typeface="+mn-ea"/>
          <a:cs typeface="+mn-cs"/>
        </a:defRPr>
      </a:lvl6pPr>
      <a:lvl7pPr marL="13208261" algn="l" defTabSz="4402754" rtl="0" eaLnBrk="1" latinLnBrk="0" hangingPunct="1">
        <a:defRPr sz="8700" kern="1200">
          <a:solidFill>
            <a:schemeClr val="tx1"/>
          </a:solidFill>
          <a:latin typeface="+mn-lt"/>
          <a:ea typeface="+mn-ea"/>
          <a:cs typeface="+mn-cs"/>
        </a:defRPr>
      </a:lvl7pPr>
      <a:lvl8pPr marL="15409638" algn="l" defTabSz="4402754" rtl="0" eaLnBrk="1" latinLnBrk="0" hangingPunct="1">
        <a:defRPr sz="8700" kern="1200">
          <a:solidFill>
            <a:schemeClr val="tx1"/>
          </a:solidFill>
          <a:latin typeface="+mn-lt"/>
          <a:ea typeface="+mn-ea"/>
          <a:cs typeface="+mn-cs"/>
        </a:defRPr>
      </a:lvl8pPr>
      <a:lvl9pPr marL="17611015" algn="l" defTabSz="4402754" rtl="0" eaLnBrk="1" latinLnBrk="0" hangingPunct="1">
        <a:defRPr sz="8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tif"/><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r="74970"/>
          <a:stretch>
            <a:fillRect/>
          </a:stretch>
        </p:blipFill>
        <p:spPr bwMode="auto">
          <a:xfrm>
            <a:off x="-1" y="1"/>
            <a:ext cx="7579148" cy="6057435"/>
          </a:xfrm>
          <a:prstGeom prst="rect">
            <a:avLst/>
          </a:prstGeom>
          <a:noFill/>
          <a:ln w="9525">
            <a:noFill/>
            <a:miter lim="800000"/>
            <a:headEnd/>
            <a:tailEnd/>
          </a:ln>
        </p:spPr>
      </p:pic>
      <p:sp>
        <p:nvSpPr>
          <p:cNvPr id="8" name="Rectangle 7"/>
          <p:cNvSpPr/>
          <p:nvPr/>
        </p:nvSpPr>
        <p:spPr>
          <a:xfrm>
            <a:off x="7435131" y="0"/>
            <a:ext cx="22844844" cy="6148649"/>
          </a:xfrm>
          <a:prstGeom prst="rect">
            <a:avLst/>
          </a:prstGeom>
        </p:spPr>
        <p:txBody>
          <a:bodyPr wrap="square" lIns="115105" tIns="57552" rIns="115105" bIns="57552">
            <a:spAutoFit/>
          </a:bodyPr>
          <a:lstStyle/>
          <a:p>
            <a:pPr lvl="0" algn="ctr">
              <a:spcBef>
                <a:spcPct val="0"/>
              </a:spcBef>
              <a:defRPr/>
            </a:pPr>
            <a:r>
              <a:rPr lang="en-IN" sz="6200" b="1" smtClean="0">
                <a:solidFill>
                  <a:schemeClr val="bg1"/>
                </a:solidFill>
                <a:latin typeface="Arial" pitchFamily="34" charset="0"/>
                <a:cs typeface="Arial" pitchFamily="34" charset="0"/>
              </a:rPr>
              <a:t>Numerical Simulation on Hydrodynamic Characterization Changes Associated with the Stages of Internal Development Construction in Saemangeum Reclaimed Area</a:t>
            </a:r>
            <a:r>
              <a:rPr lang="en-IN" sz="6200">
                <a:latin typeface="Arial" pitchFamily="34" charset="0"/>
                <a:cs typeface="Arial" pitchFamily="34" charset="0"/>
              </a:rPr>
              <a:t/>
            </a:r>
            <a:br>
              <a:rPr lang="en-IN" sz="6200">
                <a:latin typeface="Arial" pitchFamily="34" charset="0"/>
                <a:cs typeface="Arial" pitchFamily="34" charset="0"/>
              </a:rPr>
            </a:br>
            <a:endParaRPr lang="en-IN" sz="3000" dirty="0" smtClean="0">
              <a:latin typeface="Arial" pitchFamily="34" charset="0"/>
              <a:cs typeface="Arial" pitchFamily="34" charset="0"/>
            </a:endParaRPr>
          </a:p>
          <a:p>
            <a:pPr lvl="0" algn="ctr">
              <a:spcBef>
                <a:spcPct val="0"/>
              </a:spcBef>
              <a:defRPr/>
            </a:pPr>
            <a:r>
              <a:rPr lang="en-IN" sz="4400" smtClean="0">
                <a:latin typeface="Arial" pitchFamily="34" charset="0"/>
                <a:cs typeface="Arial" pitchFamily="34" charset="0"/>
              </a:rPr>
              <a:t>ChanSung Oh, Korea Rural Community Corporation, yes_csoh@erk.or.kr</a:t>
            </a:r>
          </a:p>
          <a:p>
            <a:pPr lvl="0" algn="ctr">
              <a:spcBef>
                <a:spcPct val="0"/>
              </a:spcBef>
              <a:defRPr/>
            </a:pPr>
            <a:r>
              <a:rPr lang="en-IN" sz="4400" smtClean="0">
                <a:latin typeface="Arial" pitchFamily="34" charset="0"/>
                <a:cs typeface="Arial" pitchFamily="34" charset="0"/>
              </a:rPr>
              <a:t> JungHoon Choi, </a:t>
            </a:r>
            <a:r>
              <a:rPr lang="en-IN" altLang="ko-KR" sz="4400" smtClean="0">
                <a:latin typeface="Arial" pitchFamily="34" charset="0"/>
                <a:cs typeface="Arial" pitchFamily="34" charset="0"/>
              </a:rPr>
              <a:t>Korea </a:t>
            </a:r>
            <a:r>
              <a:rPr lang="en-IN" altLang="ko-KR" sz="4400">
                <a:latin typeface="Arial" pitchFamily="34" charset="0"/>
                <a:cs typeface="Arial" pitchFamily="34" charset="0"/>
              </a:rPr>
              <a:t>Rural Community Corporation, </a:t>
            </a:r>
            <a:r>
              <a:rPr lang="en-IN" altLang="ko-KR" sz="4400" smtClean="0">
                <a:latin typeface="Arial" pitchFamily="34" charset="0"/>
                <a:cs typeface="Arial" pitchFamily="34" charset="0"/>
              </a:rPr>
              <a:t>cjh5181@erk.or.kr</a:t>
            </a:r>
            <a:endParaRPr lang="en-IN" sz="4400" smtClean="0">
              <a:latin typeface="Arial" pitchFamily="34" charset="0"/>
              <a:cs typeface="Arial" pitchFamily="34" charset="0"/>
            </a:endParaRPr>
          </a:p>
          <a:p>
            <a:pPr lvl="0" algn="ctr">
              <a:spcBef>
                <a:spcPct val="0"/>
              </a:spcBef>
              <a:defRPr/>
            </a:pPr>
            <a:r>
              <a:rPr lang="en-IN" sz="4400" smtClean="0">
                <a:latin typeface="Arial" pitchFamily="34" charset="0"/>
                <a:cs typeface="Arial" pitchFamily="34" charset="0"/>
              </a:rPr>
              <a:t>JinYong Choi, Kunsan National University, jinyong@kunsan.ac.kr</a:t>
            </a:r>
            <a:r>
              <a:rPr lang="en-IN" sz="4400" smtClean="0">
                <a:latin typeface="Arial" pitchFamily="34" charset="0"/>
                <a:cs typeface="Arial" pitchFamily="34" charset="0"/>
              </a:rPr>
              <a:t> </a:t>
            </a:r>
          </a:p>
          <a:p>
            <a:pPr lvl="0" algn="ctr">
              <a:spcBef>
                <a:spcPct val="0"/>
              </a:spcBef>
              <a:defRPr/>
            </a:pPr>
            <a:r>
              <a:rPr lang="en-IN" sz="4400" smtClean="0">
                <a:latin typeface="Arial" pitchFamily="34" charset="0"/>
                <a:cs typeface="Arial" pitchFamily="34" charset="0"/>
              </a:rPr>
              <a:t>JaePil </a:t>
            </a:r>
            <a:r>
              <a:rPr lang="en-IN" sz="4400" smtClean="0">
                <a:latin typeface="Arial" pitchFamily="34" charset="0"/>
                <a:cs typeface="Arial" pitchFamily="34" charset="0"/>
              </a:rPr>
              <a:t>Cho, APEC Climate Center, jpcho89@gmail.com</a:t>
            </a:r>
            <a:endParaRPr lang="en-IN" sz="4400" dirty="0">
              <a:latin typeface="Arial" pitchFamily="34" charset="0"/>
              <a:cs typeface="Arial" pitchFamily="34" charset="0"/>
            </a:endParaRPr>
          </a:p>
        </p:txBody>
      </p:sp>
      <p:sp>
        <p:nvSpPr>
          <p:cNvPr id="9" name="Rectangle 8"/>
          <p:cNvSpPr/>
          <p:nvPr/>
        </p:nvSpPr>
        <p:spPr>
          <a:xfrm>
            <a:off x="450356" y="6786638"/>
            <a:ext cx="29451272" cy="3528392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15105" tIns="57552" rIns="115105" bIns="57552" numCol="2" spcCol="906336" rtlCol="0" anchor="ctr"/>
          <a:lstStyle/>
          <a:p>
            <a:endParaRPr lang="en-US" sz="3500" smtClean="0">
              <a:solidFill>
                <a:schemeClr val="accent3"/>
              </a:solidFill>
              <a:latin typeface="Arial" pitchFamily="34" charset="0"/>
              <a:cs typeface="Arial" pitchFamily="34" charset="0"/>
            </a:endParaRPr>
          </a:p>
          <a:p>
            <a:endParaRPr lang="en-US" sz="3500">
              <a:solidFill>
                <a:schemeClr val="accent3"/>
              </a:solidFill>
              <a:latin typeface="Arial" pitchFamily="34" charset="0"/>
              <a:cs typeface="Arial" pitchFamily="34" charset="0"/>
            </a:endParaRPr>
          </a:p>
          <a:p>
            <a:endParaRPr lang="en-US" sz="3500" dirty="0">
              <a:solidFill>
                <a:schemeClr val="accent3"/>
              </a:solidFill>
              <a:latin typeface="Arial" pitchFamily="34" charset="0"/>
              <a:cs typeface="Arial" pitchFamily="34" charset="0"/>
            </a:endParaRPr>
          </a:p>
          <a:p>
            <a:pPr algn="just" defTabSz="4525963">
              <a:buFontTx/>
              <a:buBlip>
                <a:blip r:embed="rId3"/>
              </a:buBlip>
              <a:tabLst>
                <a:tab pos="85725" algn="l"/>
                <a:tab pos="714375" algn="l"/>
                <a:tab pos="1085850" algn="l"/>
              </a:tabLst>
            </a:pPr>
            <a:r>
              <a:rPr lang="en-US" sz="3200" b="1" smtClean="0">
                <a:latin typeface="Arial" panose="020B0604020202020204" pitchFamily="34" charset="0"/>
                <a:ea typeface="맑은 고딕" pitchFamily="50" charset="-127"/>
                <a:cs typeface="Arial" panose="020B0604020202020204" pitchFamily="34" charset="0"/>
              </a:rPr>
              <a:t> EFDC(Hamrick, 1992)</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t>
            </a: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Hydrodynamic numerical model</a:t>
            </a:r>
          </a:p>
          <a:p>
            <a:pPr marL="628650" lvl="1" indent="-171450" algn="just" defTabSz="4525963" fontAlgn="base" latinLnBrk="1">
              <a:spcBef>
                <a:spcPct val="0"/>
              </a:spcBef>
              <a:spcAft>
                <a:spcPct val="0"/>
              </a:spcAft>
              <a:buBlip>
                <a:blip r:embed="rId4"/>
              </a:buBlip>
              <a:tabLst>
                <a:tab pos="85725" algn="l"/>
                <a:tab pos="800100"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t>
            </a: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It can simulate environmetal assessment and management in water bodies 	such as lakes, rivers, reservoirs and estuaries.</a:t>
            </a:r>
          </a:p>
          <a:p>
            <a:pPr marL="628650" lvl="1" indent="-171450" algn="just" defTabSz="4525963" fontAlgn="base" latinLnBrk="1">
              <a:spcBef>
                <a:spcPct val="0"/>
              </a:spcBef>
              <a:spcAft>
                <a:spcPct val="0"/>
              </a:spcAft>
              <a:buBlip>
                <a:blip r:embed="rId4"/>
              </a:buBlip>
              <a:tabLst>
                <a:tab pos="85725" algn="l"/>
                <a:tab pos="800100"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t>
            </a: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A sigma-stretched vertical coordinates and Cartesian or curvilinear-orthogonal 	horizontal coordinates</a:t>
            </a:r>
          </a:p>
          <a:p>
            <a:pPr marL="628650" lvl="1" indent="-171450" algn="just" defTabSz="4525963" fontAlgn="base" latinLnBrk="1">
              <a:spcBef>
                <a:spcPct val="0"/>
              </a:spcBef>
              <a:spcAft>
                <a:spcPct val="0"/>
              </a:spcAft>
              <a:buBlip>
                <a:blip r:embed="rId4"/>
              </a:buBlip>
              <a:tabLst>
                <a:tab pos="85725" algn="l"/>
                <a:tab pos="800100"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t>
            </a: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In this study, the linearized matrix equations are solved by conjugate gradient method and momentum equation is solved by explicit solution.</a:t>
            </a:r>
            <a:endParaRPr kumimoji="1" lang="en-US" altLang="ko-KR" sz="2800" b="1">
              <a:solidFill>
                <a:srgbClr val="000099"/>
              </a:solidFill>
              <a:latin typeface="Arial" panose="020B0604020202020204" pitchFamily="34" charset="0"/>
              <a:ea typeface="맑은 고딕" pitchFamily="50" charset="-127"/>
              <a:cs typeface="Arial" panose="020B0604020202020204" pitchFamily="34" charset="0"/>
            </a:endParaRPr>
          </a:p>
          <a:p>
            <a:pPr algn="just" defTabSz="4525963">
              <a:buFontTx/>
              <a:buBlip>
                <a:blip r:embed="rId3"/>
              </a:buBlip>
              <a:tabLst>
                <a:tab pos="85725" algn="l"/>
                <a:tab pos="714375" algn="l"/>
                <a:tab pos="1085850" algn="l"/>
              </a:tabLst>
            </a:pPr>
            <a:endParaRPr lang="fr-FR" sz="5700" b="1" smtClean="0">
              <a:solidFill>
                <a:schemeClr val="accent3"/>
              </a:solidFill>
              <a:latin typeface="Arial" pitchFamily="34" charset="0"/>
              <a:cs typeface="Arial" pitchFamily="34" charset="0"/>
            </a:endParaRPr>
          </a:p>
          <a:p>
            <a:pPr algn="just" defTabSz="4525963">
              <a:tabLst>
                <a:tab pos="85725" algn="l"/>
                <a:tab pos="714375" algn="l"/>
                <a:tab pos="1085850" algn="l"/>
              </a:tabLst>
            </a:pPr>
            <a:endParaRPr lang="fr-FR" sz="5700" b="1" smtClean="0">
              <a:solidFill>
                <a:schemeClr val="accent3"/>
              </a:solidFill>
              <a:latin typeface="Arial" pitchFamily="34" charset="0"/>
              <a:cs typeface="Arial" pitchFamily="34" charset="0"/>
            </a:endParaRPr>
          </a:p>
          <a:p>
            <a:endParaRPr lang="fr-FR" sz="5700" b="1" smtClean="0">
              <a:solidFill>
                <a:schemeClr val="accent3"/>
              </a:solidFill>
              <a:latin typeface="Arial" pitchFamily="34" charset="0"/>
              <a:cs typeface="Arial" pitchFamily="34" charset="0"/>
            </a:endParaRPr>
          </a:p>
          <a:p>
            <a:endParaRPr lang="fr-FR" sz="5700" b="1" smtClean="0">
              <a:solidFill>
                <a:schemeClr val="accent3"/>
              </a:solidFill>
              <a:latin typeface="Arial" pitchFamily="34" charset="0"/>
              <a:cs typeface="Arial" pitchFamily="34" charset="0"/>
            </a:endParaRPr>
          </a:p>
          <a:p>
            <a:endParaRPr lang="en-GB" altLang="ko-KR" sz="2800" smtClean="0">
              <a:solidFill>
                <a:schemeClr val="accent3"/>
              </a:solidFill>
              <a:latin typeface="Arial" pitchFamily="34" charset="0"/>
              <a:cs typeface="Arial" pitchFamily="34" charset="0"/>
            </a:endParaRPr>
          </a:p>
          <a:p>
            <a:endParaRPr lang="en-US"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000" smtClean="0">
              <a:solidFill>
                <a:schemeClr val="accent3"/>
              </a:solidFill>
              <a:latin typeface="Arial" pitchFamily="34" charset="0"/>
              <a:cs typeface="Arial" pitchFamily="34" charset="0"/>
            </a:endParaRPr>
          </a:p>
          <a:p>
            <a:endParaRPr lang="fr-FR" sz="3500" smtClean="0">
              <a:solidFill>
                <a:schemeClr val="accent3"/>
              </a:solidFill>
              <a:latin typeface="Arial" pitchFamily="34" charset="0"/>
              <a:cs typeface="Arial" pitchFamily="34" charset="0"/>
            </a:endParaRPr>
          </a:p>
          <a:p>
            <a:endParaRPr lang="fr-FR" sz="350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smtClean="0">
              <a:solidFill>
                <a:schemeClr val="accent3"/>
              </a:solidFill>
              <a:latin typeface="Arial" pitchFamily="34" charset="0"/>
              <a:cs typeface="Arial" pitchFamily="34" charset="0"/>
            </a:endParaRPr>
          </a:p>
          <a:p>
            <a:endParaRPr lang="fr-FR" sz="3500" dirty="0">
              <a:solidFill>
                <a:schemeClr val="accent3"/>
              </a:solidFill>
              <a:latin typeface="Arial" pitchFamily="34" charset="0"/>
              <a:cs typeface="Arial" pitchFamily="34" charset="0"/>
            </a:endParaRPr>
          </a:p>
        </p:txBody>
      </p:sp>
      <p:pic>
        <p:nvPicPr>
          <p:cNvPr id="11" name="Picture 2"/>
          <p:cNvPicPr>
            <a:picLocks noChangeAspect="1" noChangeArrowheads="1"/>
          </p:cNvPicPr>
          <p:nvPr/>
        </p:nvPicPr>
        <p:blipFill>
          <a:blip r:embed="rId2" cstate="print"/>
          <a:srcRect l="44398" b="93110"/>
          <a:stretch>
            <a:fillRect/>
          </a:stretch>
        </p:blipFill>
        <p:spPr bwMode="auto">
          <a:xfrm>
            <a:off x="1" y="41952069"/>
            <a:ext cx="30279976" cy="856456"/>
          </a:xfrm>
          <a:prstGeom prst="rect">
            <a:avLst/>
          </a:prstGeom>
          <a:noFill/>
          <a:ln w="9525">
            <a:noFill/>
            <a:miter lim="800000"/>
            <a:headEnd/>
            <a:tailEnd/>
          </a:ln>
        </p:spPr>
      </p:pic>
      <p:cxnSp>
        <p:nvCxnSpPr>
          <p:cNvPr id="13" name="Connecteur droit 12"/>
          <p:cNvCxnSpPr/>
          <p:nvPr/>
        </p:nvCxnSpPr>
        <p:spPr>
          <a:xfrm>
            <a:off x="-125709" y="6210574"/>
            <a:ext cx="30564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0" y="41710518"/>
            <a:ext cx="30564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Text Box 15"/>
          <p:cNvSpPr txBox="1">
            <a:spLocks noChangeArrowheads="1"/>
          </p:cNvSpPr>
          <p:nvPr/>
        </p:nvSpPr>
        <p:spPr bwMode="auto">
          <a:xfrm>
            <a:off x="162323" y="6426598"/>
            <a:ext cx="4176464" cy="685800"/>
          </a:xfrm>
          <a:prstGeom prst="rect">
            <a:avLst/>
          </a:prstGeom>
          <a:solidFill>
            <a:srgbClr val="FFCCCC"/>
          </a:solidFill>
          <a:ln w="12700">
            <a:solidFill>
              <a:srgbClr val="000000"/>
            </a:solidFill>
            <a:miter lim="800000"/>
            <a:headEnd/>
            <a:tailEnd/>
          </a:ln>
          <a:effectLst/>
        </p:spPr>
        <p:txBody>
          <a:bodyPr wrap="none" lIns="72000" tIns="0" rIns="72000" bIns="0" anchor="ctr" anchorCtr="1"/>
          <a:lstStyle/>
          <a:p>
            <a:pPr marL="0" marR="0" lvl="0" indent="0" defTabSz="4937125" eaLnBrk="1" fontAlgn="base" latinLnBrk="1" hangingPunct="1">
              <a:lnSpc>
                <a:spcPct val="100000"/>
              </a:lnSpc>
              <a:spcBef>
                <a:spcPct val="0"/>
              </a:spcBef>
              <a:spcAft>
                <a:spcPct val="0"/>
              </a:spcAft>
              <a:buClrTx/>
              <a:buSzTx/>
              <a:buFontTx/>
              <a:buNone/>
              <a:tabLst/>
              <a:defRPr/>
            </a:pPr>
            <a:r>
              <a:rPr kumimoji="1" lang="en-US" altLang="ko-KR" sz="3800" b="1" kern="0" noProof="0" smtClean="0">
                <a:solidFill>
                  <a:srgbClr val="000000"/>
                </a:solidFill>
                <a:latin typeface="Arial" panose="020B0604020202020204" pitchFamily="34" charset="0"/>
                <a:ea typeface="HY동녘B" pitchFamily="18" charset="-127"/>
                <a:cs typeface="Arial" panose="020B0604020202020204" pitchFamily="34" charset="0"/>
              </a:rPr>
              <a:t>INTRODUCTION</a:t>
            </a:r>
            <a:endParaRPr kumimoji="1" lang="en-US" altLang="ko-KR" sz="3800" b="1" i="0" u="none" strike="noStrike" kern="0" cap="none" spc="0" normalizeH="0" baseline="0" noProof="0" smtClean="0">
              <a:ln>
                <a:noFill/>
              </a:ln>
              <a:solidFill>
                <a:srgbClr val="000000"/>
              </a:solidFill>
              <a:effectLst/>
              <a:uLnTx/>
              <a:uFillTx/>
              <a:latin typeface="Arial" panose="020B0604020202020204" pitchFamily="34" charset="0"/>
              <a:ea typeface="HY동녘B" pitchFamily="18" charset="-127"/>
              <a:cs typeface="Arial" panose="020B0604020202020204" pitchFamily="34" charset="0"/>
            </a:endParaRPr>
          </a:p>
        </p:txBody>
      </p:sp>
      <p:sp>
        <p:nvSpPr>
          <p:cNvPr id="25" name="Text Box 14"/>
          <p:cNvSpPr txBox="1">
            <a:spLocks noChangeArrowheads="1"/>
          </p:cNvSpPr>
          <p:nvPr/>
        </p:nvSpPr>
        <p:spPr bwMode="auto">
          <a:xfrm>
            <a:off x="450355" y="7362702"/>
            <a:ext cx="29451272" cy="5760640"/>
          </a:xfrm>
          <a:prstGeom prst="rect">
            <a:avLst/>
          </a:prstGeom>
          <a:noFill/>
          <a:ln w="12700">
            <a:solidFill>
              <a:schemeClr val="accent2"/>
            </a:solidFill>
            <a:miter lim="800000"/>
            <a:headEnd/>
            <a:tailEnd/>
          </a:ln>
          <a:effectLst/>
        </p:spPr>
        <p:txBody>
          <a:bodyPr lIns="180000" tIns="180000" rIns="180000" bIns="180000"/>
          <a:lstStyle/>
          <a:p>
            <a:pPr algn="just"/>
            <a:r>
              <a:rPr lang="en-US" altLang="ko-KR" sz="3200" b="1">
                <a:latin typeface="Arial" panose="020B0604020202020204" pitchFamily="34" charset="0"/>
                <a:cs typeface="Arial" panose="020B0604020202020204" pitchFamily="34" charset="0"/>
              </a:rPr>
              <a:t>A Saemangeum Development Project is a national project and has started with the objective of developing the reclaimed area for mainly agricultural land since the mid-80s. To develop a model of the global eco-reclamation, construction of eco-friendly the counter facilities such as sluice gates and internal developing structures, as well as environmental preservation measures for estuary reservoir, has been carried out.</a:t>
            </a:r>
            <a:r>
              <a:rPr lang="en-US" altLang="ko-KR" sz="3200" b="1" smtClean="0">
                <a:solidFill>
                  <a:srgbClr val="009900"/>
                </a:solidFill>
                <a:latin typeface="Arial" panose="020B0604020202020204" pitchFamily="34" charset="0"/>
                <a:ea typeface="맑은 고딕" pitchFamily="50" charset="-127"/>
                <a:cs typeface="Arial" panose="020B0604020202020204" pitchFamily="34" charset="0"/>
              </a:rPr>
              <a:t> </a:t>
            </a:r>
            <a:r>
              <a:rPr lang="en-US" altLang="ko-KR" sz="3200" b="1">
                <a:latin typeface="Arial" panose="020B0604020202020204" pitchFamily="34" charset="0"/>
                <a:cs typeface="Arial" panose="020B0604020202020204" pitchFamily="34" charset="0"/>
              </a:rPr>
              <a:t>The Comprehensive plan in January 2010 and The Master Plan in March 2011 on Saemangeum development have formulated and released, and seawater circulation condition through the sluice gates has been proposed for water quality management to prevent deterioration of water quality due to internal development construction</a:t>
            </a:r>
            <a:r>
              <a:rPr lang="en-US" altLang="ko-KR" sz="3200" b="1" smtClean="0">
                <a:latin typeface="Arial" panose="020B0604020202020204" pitchFamily="34" charset="0"/>
                <a:cs typeface="Arial" panose="020B0604020202020204" pitchFamily="34" charset="0"/>
              </a:rPr>
              <a:t>. </a:t>
            </a:r>
            <a:r>
              <a:rPr lang="en-US" altLang="ko-KR" sz="3200" b="1">
                <a:latin typeface="Arial" panose="020B0604020202020204" pitchFamily="34" charset="0"/>
                <a:cs typeface="Arial" panose="020B0604020202020204" pitchFamily="34" charset="0"/>
              </a:rPr>
              <a:t>a number of numerical models have been developed and applied dealing with the mixing characteristics of freshwater and seawater, the methods of water quality management in rivers, reservoirs and </a:t>
            </a:r>
            <a:r>
              <a:rPr lang="en-US" altLang="ko-KR" sz="3200" b="1" smtClean="0">
                <a:latin typeface="Arial" panose="020B0604020202020204" pitchFamily="34" charset="0"/>
                <a:cs typeface="Arial" panose="020B0604020202020204" pitchFamily="34" charset="0"/>
              </a:rPr>
              <a:t>estuaries. </a:t>
            </a:r>
            <a:r>
              <a:rPr lang="en-US" altLang="ko-KR" sz="3200" b="1">
                <a:latin typeface="Arial" panose="020B0604020202020204" pitchFamily="34" charset="0"/>
                <a:cs typeface="Arial" panose="020B0604020202020204" pitchFamily="34" charset="0"/>
              </a:rPr>
              <a:t>The purposes of current study are to effectively simulate and quantitatively analyze a fully coupled density-dependent salinity and water temperature transports during the stage of internal development construction in Saemangeum reservoir considered seawater circulation condition. To achieve these objectives, </a:t>
            </a:r>
            <a:r>
              <a:rPr lang="en-US" altLang="ko-KR" sz="3200" b="1" smtClean="0">
                <a:latin typeface="Arial" panose="020B0604020202020204" pitchFamily="34" charset="0"/>
                <a:cs typeface="Arial" panose="020B0604020202020204" pitchFamily="34" charset="0"/>
              </a:rPr>
              <a:t>A </a:t>
            </a:r>
            <a:r>
              <a:rPr lang="en-US" altLang="ko-KR" sz="3200" b="1">
                <a:latin typeface="Arial" panose="020B0604020202020204" pitchFamily="34" charset="0"/>
                <a:cs typeface="Arial" panose="020B0604020202020204" pitchFamily="34" charset="0"/>
              </a:rPr>
              <a:t>series of transient-state numerical simulation with model calibrations is then performed to demonstrate the density-dependent hydrodynamics modeling using a generalized multidimensional hydrodynamic numerical </a:t>
            </a:r>
            <a:r>
              <a:rPr lang="en-US" altLang="ko-KR" sz="3200" b="1" smtClean="0">
                <a:latin typeface="Arial" panose="020B0604020202020204" pitchFamily="34" charset="0"/>
                <a:cs typeface="Arial" panose="020B0604020202020204" pitchFamily="34" charset="0"/>
              </a:rPr>
              <a:t>model.</a:t>
            </a:r>
            <a:endParaRPr lang="ko-KR" altLang="en-US" sz="3200" b="1" smtClean="0">
              <a:solidFill>
                <a:srgbClr val="009900"/>
              </a:solidFill>
              <a:latin typeface="Arial" panose="020B0604020202020204" pitchFamily="34" charset="0"/>
              <a:ea typeface="맑은 고딕" pitchFamily="50" charset="-127"/>
              <a:cs typeface="Arial" panose="020B0604020202020204" pitchFamily="34" charset="0"/>
            </a:endParaRPr>
          </a:p>
          <a:p>
            <a:pPr algn="just"/>
            <a:endParaRPr lang="en-US" altLang="ko-KR" sz="3200" b="1" smtClean="0">
              <a:solidFill>
                <a:srgbClr val="009900"/>
              </a:solidFill>
              <a:latin typeface="Arial" panose="020B0604020202020204" pitchFamily="34" charset="0"/>
              <a:ea typeface="맑은 고딕" pitchFamily="50" charset="-127"/>
              <a:cs typeface="Arial" panose="020B0604020202020204" pitchFamily="34" charset="0"/>
            </a:endParaRPr>
          </a:p>
          <a:p>
            <a:pPr algn="just"/>
            <a:endParaRPr lang="ko-KR" altLang="en-US" sz="3200" b="1">
              <a:latin typeface="Arial" panose="020B0604020202020204" pitchFamily="34" charset="0"/>
              <a:cs typeface="Arial" panose="020B0604020202020204" pitchFamily="34" charset="0"/>
            </a:endParaRPr>
          </a:p>
          <a:p>
            <a:pPr algn="just"/>
            <a:endParaRPr lang="en-US" altLang="ko-KR" sz="3200" b="1">
              <a:solidFill>
                <a:srgbClr val="009900"/>
              </a:solidFill>
              <a:latin typeface="Arial" panose="020B0604020202020204" pitchFamily="34" charset="0"/>
              <a:ea typeface="맑은 고딕" pitchFamily="50" charset="-127"/>
              <a:cs typeface="Arial" panose="020B0604020202020204" pitchFamily="34" charset="0"/>
            </a:endParaRPr>
          </a:p>
        </p:txBody>
      </p:sp>
      <p:sp>
        <p:nvSpPr>
          <p:cNvPr id="28" name="Rectangle 16"/>
          <p:cNvSpPr>
            <a:spLocks noChangeArrowheads="1"/>
          </p:cNvSpPr>
          <p:nvPr/>
        </p:nvSpPr>
        <p:spPr bwMode="auto">
          <a:xfrm>
            <a:off x="450356" y="14020850"/>
            <a:ext cx="14545616" cy="4215060"/>
          </a:xfrm>
          <a:prstGeom prst="rect">
            <a:avLst/>
          </a:prstGeom>
          <a:noFill/>
          <a:ln w="12700">
            <a:solidFill>
              <a:srgbClr val="000000"/>
            </a:solidFill>
            <a:miter lim="800000"/>
            <a:headEnd/>
            <a:tailEnd/>
          </a:ln>
          <a:effectLst/>
        </p:spPr>
        <p:txBody>
          <a:bodyPr wrap="none"/>
          <a:lstStyle/>
          <a:p>
            <a:pPr marL="0" marR="0" lvl="0" indent="0" algn="just" defTabSz="4525963" eaLnBrk="1" fontAlgn="base" latinLnBrk="1" hangingPunct="1">
              <a:lnSpc>
                <a:spcPct val="100000"/>
              </a:lnSpc>
              <a:spcBef>
                <a:spcPct val="0"/>
              </a:spcBef>
              <a:spcAft>
                <a:spcPct val="0"/>
              </a:spcAft>
              <a:buClrTx/>
              <a:buSzTx/>
              <a:buFontTx/>
              <a:buNone/>
              <a:tabLst/>
              <a:defRPr/>
            </a:pPr>
            <a:endParaRPr kumimoji="1" lang="ko-KR" altLang="ko-KR" sz="2200" b="1" i="0" u="none" strike="noStrike" kern="0" cap="none" spc="0" normalizeH="0" baseline="0" noProof="0" smtClean="0">
              <a:ln>
                <a:noFill/>
              </a:ln>
              <a:solidFill>
                <a:srgbClr val="000099"/>
              </a:solidFill>
              <a:effectLst/>
              <a:uLnTx/>
              <a:uFillTx/>
              <a:latin typeface="Times New Roman" pitchFamily="18" charset="0"/>
              <a:ea typeface="굴림" pitchFamily="50" charset="-127"/>
            </a:endParaRPr>
          </a:p>
        </p:txBody>
      </p:sp>
      <p:sp>
        <p:nvSpPr>
          <p:cNvPr id="29" name="Text Box 18"/>
          <p:cNvSpPr txBox="1">
            <a:spLocks noChangeArrowheads="1"/>
          </p:cNvSpPr>
          <p:nvPr/>
        </p:nvSpPr>
        <p:spPr bwMode="auto">
          <a:xfrm>
            <a:off x="149747" y="13649374"/>
            <a:ext cx="5074839" cy="685800"/>
          </a:xfrm>
          <a:prstGeom prst="rect">
            <a:avLst/>
          </a:prstGeom>
          <a:solidFill>
            <a:srgbClr val="FFFFCC"/>
          </a:solidFill>
          <a:ln w="12700">
            <a:solidFill>
              <a:srgbClr val="000000"/>
            </a:solidFill>
            <a:miter lim="800000"/>
            <a:headEnd/>
            <a:tailEnd/>
          </a:ln>
          <a:effectLst/>
        </p:spPr>
        <p:txBody>
          <a:bodyPr wrap="none" lIns="72000" tIns="0" rIns="72000" bIns="0" anchor="ctr" anchorCtr="1"/>
          <a:lstStyle/>
          <a:p>
            <a:pPr marL="0" marR="0" lvl="0" indent="0" defTabSz="4937125" eaLnBrk="1" fontAlgn="base" latinLnBrk="1" hangingPunct="1">
              <a:lnSpc>
                <a:spcPct val="100000"/>
              </a:lnSpc>
              <a:spcBef>
                <a:spcPct val="0"/>
              </a:spcBef>
              <a:spcAft>
                <a:spcPct val="0"/>
              </a:spcAft>
              <a:buClrTx/>
              <a:buSzTx/>
              <a:buFontTx/>
              <a:buNone/>
              <a:tabLst/>
              <a:defRPr/>
            </a:pPr>
            <a:r>
              <a:rPr kumimoji="1" lang="en-US" altLang="ko-KR" sz="3800" b="1" kern="0" smtClean="0">
                <a:solidFill>
                  <a:srgbClr val="000000"/>
                </a:solidFill>
                <a:latin typeface="Arial" panose="020B0604020202020204" pitchFamily="34" charset="0"/>
                <a:ea typeface="HY동녘B" pitchFamily="18" charset="-127"/>
                <a:cs typeface="Arial" panose="020B0604020202020204" pitchFamily="34" charset="0"/>
              </a:rPr>
              <a:t>NUMERICAL MODEL</a:t>
            </a:r>
            <a:endParaRPr kumimoji="1" lang="en-US" altLang="ko-KR" sz="3800" b="1" i="0" u="none" strike="noStrike" kern="0" cap="none" spc="0" normalizeH="0" baseline="0" noProof="0" smtClean="0">
              <a:ln>
                <a:noFill/>
              </a:ln>
              <a:solidFill>
                <a:srgbClr val="000000"/>
              </a:solidFill>
              <a:effectLst/>
              <a:uLnTx/>
              <a:uFillTx/>
              <a:latin typeface="Arial" panose="020B0604020202020204" pitchFamily="34" charset="0"/>
              <a:ea typeface="HY동녘B" pitchFamily="18" charset="-127"/>
              <a:cs typeface="Arial" panose="020B0604020202020204" pitchFamily="34" charset="0"/>
            </a:endParaRPr>
          </a:p>
        </p:txBody>
      </p:sp>
      <p:sp>
        <p:nvSpPr>
          <p:cNvPr id="32" name="Rectangle 16"/>
          <p:cNvSpPr>
            <a:spLocks noChangeArrowheads="1"/>
          </p:cNvSpPr>
          <p:nvPr/>
        </p:nvSpPr>
        <p:spPr bwMode="auto">
          <a:xfrm>
            <a:off x="462931" y="19277433"/>
            <a:ext cx="14533041" cy="12268119"/>
          </a:xfrm>
          <a:prstGeom prst="rect">
            <a:avLst/>
          </a:prstGeom>
          <a:noFill/>
          <a:ln w="12700">
            <a:solidFill>
              <a:srgbClr val="000000"/>
            </a:solidFill>
            <a:miter lim="800000"/>
            <a:headEnd/>
            <a:tailEnd/>
          </a:ln>
          <a:effectLst/>
        </p:spPr>
        <p:txBody>
          <a:bodyPr wrap="none"/>
          <a:lstStyle/>
          <a:p>
            <a:pPr marL="0" marR="0" lvl="0" indent="0" algn="just" defTabSz="4525963" eaLnBrk="1" fontAlgn="base" latinLnBrk="1" hangingPunct="1">
              <a:lnSpc>
                <a:spcPct val="100000"/>
              </a:lnSpc>
              <a:spcBef>
                <a:spcPct val="0"/>
              </a:spcBef>
              <a:spcAft>
                <a:spcPct val="0"/>
              </a:spcAft>
              <a:buClrTx/>
              <a:buSzTx/>
              <a:buFontTx/>
              <a:buNone/>
              <a:tabLst/>
              <a:defRPr/>
            </a:pPr>
            <a:endParaRPr kumimoji="1" lang="ko-KR" altLang="ko-KR" sz="2200" b="1" i="0" u="none" strike="noStrike" kern="0" cap="none" spc="0" normalizeH="0" baseline="0" noProof="0" smtClean="0">
              <a:ln>
                <a:noFill/>
              </a:ln>
              <a:solidFill>
                <a:srgbClr val="000099"/>
              </a:solidFill>
              <a:effectLst/>
              <a:uLnTx/>
              <a:uFillTx/>
              <a:latin typeface="Times New Roman" pitchFamily="18" charset="0"/>
              <a:ea typeface="굴림" pitchFamily="50" charset="-127"/>
            </a:endParaRPr>
          </a:p>
        </p:txBody>
      </p:sp>
      <p:sp>
        <p:nvSpPr>
          <p:cNvPr id="33" name="Text Box 18"/>
          <p:cNvSpPr txBox="1">
            <a:spLocks noChangeArrowheads="1"/>
          </p:cNvSpPr>
          <p:nvPr/>
        </p:nvSpPr>
        <p:spPr bwMode="auto">
          <a:xfrm>
            <a:off x="162324" y="18905958"/>
            <a:ext cx="3456383" cy="685800"/>
          </a:xfrm>
          <a:prstGeom prst="rect">
            <a:avLst/>
          </a:prstGeom>
          <a:solidFill>
            <a:srgbClr val="FFFFCC"/>
          </a:solidFill>
          <a:ln w="12700">
            <a:solidFill>
              <a:srgbClr val="000000"/>
            </a:solidFill>
            <a:miter lim="800000"/>
            <a:headEnd/>
            <a:tailEnd/>
          </a:ln>
          <a:effectLst/>
        </p:spPr>
        <p:txBody>
          <a:bodyPr wrap="none" lIns="72000" tIns="0" rIns="72000" bIns="0" anchor="ctr" anchorCtr="1"/>
          <a:lstStyle/>
          <a:p>
            <a:pPr marL="0" marR="0" lvl="0" indent="0" defTabSz="4937125" eaLnBrk="1" fontAlgn="base" latinLnBrk="1" hangingPunct="1">
              <a:lnSpc>
                <a:spcPct val="100000"/>
              </a:lnSpc>
              <a:spcBef>
                <a:spcPct val="0"/>
              </a:spcBef>
              <a:spcAft>
                <a:spcPct val="0"/>
              </a:spcAft>
              <a:buClrTx/>
              <a:buSzTx/>
              <a:buFontTx/>
              <a:buNone/>
              <a:tabLst/>
              <a:defRPr/>
            </a:pPr>
            <a:r>
              <a:rPr kumimoji="1" lang="en-US" altLang="ko-KR" sz="3800" b="1" kern="0" smtClean="0">
                <a:solidFill>
                  <a:srgbClr val="000000"/>
                </a:solidFill>
                <a:latin typeface="Arial" panose="020B0604020202020204" pitchFamily="34" charset="0"/>
                <a:ea typeface="HY동녘B" pitchFamily="18" charset="-127"/>
                <a:cs typeface="Arial" panose="020B0604020202020204" pitchFamily="34" charset="0"/>
              </a:rPr>
              <a:t>STUDY AREA</a:t>
            </a:r>
            <a:endParaRPr kumimoji="1" lang="en-US" altLang="ko-KR" sz="3800" b="1" i="0" u="none" strike="noStrike" kern="0" cap="none" spc="0" normalizeH="0" baseline="0" noProof="0" smtClean="0">
              <a:ln>
                <a:noFill/>
              </a:ln>
              <a:solidFill>
                <a:srgbClr val="000000"/>
              </a:solidFill>
              <a:effectLst/>
              <a:uLnTx/>
              <a:uFillTx/>
              <a:latin typeface="Arial" panose="020B0604020202020204" pitchFamily="34" charset="0"/>
              <a:ea typeface="HY동녘B" pitchFamily="18" charset="-127"/>
              <a:cs typeface="Arial" panose="020B0604020202020204" pitchFamily="34" charset="0"/>
            </a:endParaRPr>
          </a:p>
        </p:txBody>
      </p:sp>
      <p:sp>
        <p:nvSpPr>
          <p:cNvPr id="3" name="TextBox 2"/>
          <p:cNvSpPr txBox="1"/>
          <p:nvPr/>
        </p:nvSpPr>
        <p:spPr>
          <a:xfrm>
            <a:off x="488455" y="19757711"/>
            <a:ext cx="7954788" cy="11787842"/>
          </a:xfrm>
          <a:prstGeom prst="rect">
            <a:avLst/>
          </a:prstGeom>
          <a:noFill/>
        </p:spPr>
        <p:txBody>
          <a:bodyPr wrap="square" rtlCol="0">
            <a:spAutoFit/>
          </a:bodyPr>
          <a:lstStyle/>
          <a:p>
            <a:pPr algn="just" defTabSz="4525963">
              <a:buFontTx/>
              <a:buBlip>
                <a:blip r:embed="rId3"/>
              </a:buBlip>
              <a:tabLst>
                <a:tab pos="85725" algn="l"/>
                <a:tab pos="714375" algn="l"/>
                <a:tab pos="1085850" algn="l"/>
              </a:tabLst>
            </a:pPr>
            <a:r>
              <a:rPr lang="en-US" altLang="ko-KR" sz="3200" b="1" smtClean="0">
                <a:latin typeface="Arial" panose="020B0604020202020204" pitchFamily="34" charset="0"/>
                <a:ea typeface="맑은 고딕" pitchFamily="50" charset="-127"/>
                <a:cs typeface="Arial" panose="020B0604020202020204" pitchFamily="34" charset="0"/>
              </a:rPr>
              <a:t> </a:t>
            </a:r>
            <a:r>
              <a:rPr lang="en-US" altLang="ko-KR" sz="3200" b="1" smtClean="0">
                <a:solidFill>
                  <a:srgbClr val="007146"/>
                </a:solidFill>
                <a:latin typeface="Arial" panose="020B0604020202020204" pitchFamily="34" charset="0"/>
                <a:ea typeface="맑은 고딕" pitchFamily="50" charset="-127"/>
                <a:cs typeface="Arial" panose="020B0604020202020204" pitchFamily="34" charset="0"/>
              </a:rPr>
              <a:t>Description </a:t>
            </a:r>
            <a:r>
              <a:rPr lang="en-US" altLang="ko-KR" sz="3200" b="1">
                <a:solidFill>
                  <a:srgbClr val="007146"/>
                </a:solidFill>
                <a:latin typeface="Arial" panose="020B0604020202020204" pitchFamily="34" charset="0"/>
                <a:ea typeface="맑은 고딕" pitchFamily="50" charset="-127"/>
                <a:cs typeface="Arial" panose="020B0604020202020204" pitchFamily="34" charset="0"/>
              </a:rPr>
              <a:t>of the study area</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The study area is located on the western coast in the whole area of Buan, Gimje and Gunsan, Republic of </a:t>
            </a: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Korea.</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t>
            </a: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The sea dike, enclosing the Saemangeum estuary, reaches to 33 km long and comprise of four dikes.</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 The Gareok sluice gate with 8 gates completed in December 2003, while Sinsi sluce gate with 10 gates completed in December 2006, and they are now operational for managing of water level in the Saemangeum reservoir.</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The managed water level of the reservoir temporarily maintain EL. -1.5 m and the storage capacity is 535.4 million m</a:t>
            </a:r>
            <a:r>
              <a:rPr kumimoji="1" lang="en-US" altLang="ko-KR" sz="2800" b="1" baseline="30000">
                <a:solidFill>
                  <a:srgbClr val="000099"/>
                </a:solidFill>
                <a:latin typeface="Arial" panose="020B0604020202020204" pitchFamily="34" charset="0"/>
                <a:ea typeface="맑은 고딕" pitchFamily="50" charset="-127"/>
                <a:cs typeface="Arial" panose="020B0604020202020204" pitchFamily="34" charset="0"/>
              </a:rPr>
              <a:t>3</a:t>
            </a: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available storage is 354.7 million m</a:t>
            </a:r>
            <a:r>
              <a:rPr kumimoji="1" lang="en-US" altLang="ko-KR" sz="2800" b="1" baseline="30000">
                <a:solidFill>
                  <a:srgbClr val="000099"/>
                </a:solidFill>
                <a:latin typeface="Arial" panose="020B0604020202020204" pitchFamily="34" charset="0"/>
                <a:ea typeface="맑은 고딕" pitchFamily="50" charset="-127"/>
                <a:cs typeface="Arial" panose="020B0604020202020204" pitchFamily="34" charset="0"/>
              </a:rPr>
              <a:t>3</a:t>
            </a: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and water surface area is 96.7 km</a:t>
            </a:r>
            <a:r>
              <a:rPr kumimoji="1" lang="en-US" altLang="ko-KR" sz="2800" b="1" baseline="30000">
                <a:solidFill>
                  <a:srgbClr val="000099"/>
                </a:solidFill>
                <a:latin typeface="Arial" panose="020B0604020202020204" pitchFamily="34" charset="0"/>
                <a:ea typeface="맑은 고딕" pitchFamily="50" charset="-127"/>
                <a:cs typeface="Arial" panose="020B0604020202020204" pitchFamily="34" charset="0"/>
              </a:rPr>
              <a:t>2</a:t>
            </a: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 The Saemangeum watersheds comprises two major river basins. </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The hydrodynamic characteristics of study area may be dependent on freshwater inflow amounts from Mankyeong and Dongjin watersheds to the Saemangeu reservoir and the amounts of seawater circulation according to the sluice gate operation.</a:t>
            </a:r>
          </a:p>
        </p:txBody>
      </p:sp>
      <p:sp>
        <p:nvSpPr>
          <p:cNvPr id="27" name="Rectangle 6"/>
          <p:cNvSpPr>
            <a:spLocks noChangeAspect="1"/>
          </p:cNvSpPr>
          <p:nvPr/>
        </p:nvSpPr>
        <p:spPr>
          <a:xfrm>
            <a:off x="8515251" y="20795110"/>
            <a:ext cx="6462520" cy="4353568"/>
          </a:xfrm>
          <a:prstGeom prst="rect">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2"/>
              </a:solidFill>
            </a:endParaRPr>
          </a:p>
        </p:txBody>
      </p:sp>
      <p:sp>
        <p:nvSpPr>
          <p:cNvPr id="30" name="Rectangle 9"/>
          <p:cNvSpPr/>
          <p:nvPr/>
        </p:nvSpPr>
        <p:spPr>
          <a:xfrm>
            <a:off x="8502731" y="19990693"/>
            <a:ext cx="6475040" cy="693489"/>
          </a:xfrm>
          <a:prstGeom prst="rect">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i="1">
                <a:solidFill>
                  <a:srgbClr val="663300"/>
                </a:solidFill>
                <a:latin typeface="Arial" panose="020B0604020202020204" pitchFamily="34" charset="0"/>
                <a:cs typeface="Arial" panose="020B0604020202020204" pitchFamily="34" charset="0"/>
              </a:rPr>
              <a:t>Fig. 1. Status of  Saemangeum reservoir</a:t>
            </a:r>
            <a:r>
              <a:rPr lang="en-US" altLang="ko-KR" sz="2000" i="1" smtClean="0">
                <a:solidFill>
                  <a:srgbClr val="663300"/>
                </a:solidFill>
                <a:latin typeface="Arial" panose="020B0604020202020204" pitchFamily="34" charset="0"/>
                <a:cs typeface="Arial" panose="020B0604020202020204" pitchFamily="34" charset="0"/>
              </a:rPr>
              <a:t>.</a:t>
            </a:r>
            <a:endParaRPr lang="en-US" altLang="ko-KR" sz="2000" i="1">
              <a:solidFill>
                <a:srgbClr val="663300"/>
              </a:solidFill>
              <a:latin typeface="Arial" panose="020B0604020202020204" pitchFamily="34" charset="0"/>
              <a:cs typeface="Arial" panose="020B0604020202020204" pitchFamily="34" charset="0"/>
            </a:endParaRPr>
          </a:p>
        </p:txBody>
      </p:sp>
      <p:pic>
        <p:nvPicPr>
          <p:cNvPr id="18" name="그림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1286" y="20863765"/>
            <a:ext cx="6344816" cy="4227763"/>
          </a:xfrm>
          <a:prstGeom prst="rect">
            <a:avLst/>
          </a:prstGeom>
        </p:spPr>
      </p:pic>
      <p:sp>
        <p:nvSpPr>
          <p:cNvPr id="35" name="Rectangle 6"/>
          <p:cNvSpPr>
            <a:spLocks noChangeAspect="1"/>
          </p:cNvSpPr>
          <p:nvPr/>
        </p:nvSpPr>
        <p:spPr>
          <a:xfrm>
            <a:off x="8533451" y="26555750"/>
            <a:ext cx="6462520" cy="4353568"/>
          </a:xfrm>
          <a:prstGeom prst="rect">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2"/>
              </a:solidFill>
            </a:endParaRPr>
          </a:p>
        </p:txBody>
      </p:sp>
      <p:sp>
        <p:nvSpPr>
          <p:cNvPr id="36" name="Rectangle 9"/>
          <p:cNvSpPr/>
          <p:nvPr/>
        </p:nvSpPr>
        <p:spPr>
          <a:xfrm>
            <a:off x="8520931" y="25751333"/>
            <a:ext cx="6475040" cy="693489"/>
          </a:xfrm>
          <a:prstGeom prst="rect">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i="1">
                <a:solidFill>
                  <a:srgbClr val="663300"/>
                </a:solidFill>
                <a:latin typeface="Arial" panose="020B0604020202020204" pitchFamily="34" charset="0"/>
                <a:cs typeface="Arial" panose="020B0604020202020204" pitchFamily="34" charset="0"/>
              </a:rPr>
              <a:t>Fig. </a:t>
            </a:r>
            <a:r>
              <a:rPr lang="en-US" altLang="ko-KR" sz="2000" i="1" smtClean="0">
                <a:solidFill>
                  <a:srgbClr val="663300"/>
                </a:solidFill>
                <a:latin typeface="Arial" panose="020B0604020202020204" pitchFamily="34" charset="0"/>
                <a:cs typeface="Arial" panose="020B0604020202020204" pitchFamily="34" charset="0"/>
              </a:rPr>
              <a:t>2. Locations of external inflows and pumping wells.</a:t>
            </a:r>
            <a:endParaRPr lang="en-US" altLang="ko-KR" sz="2000" i="1">
              <a:solidFill>
                <a:srgbClr val="663300"/>
              </a:solidFill>
              <a:latin typeface="Arial" panose="020B0604020202020204" pitchFamily="34" charset="0"/>
              <a:cs typeface="Arial" panose="020B0604020202020204" pitchFamily="34" charset="0"/>
            </a:endParaRPr>
          </a:p>
        </p:txBody>
      </p:sp>
      <p:grpSp>
        <p:nvGrpSpPr>
          <p:cNvPr id="14" name="그룹 13"/>
          <p:cNvGrpSpPr/>
          <p:nvPr/>
        </p:nvGrpSpPr>
        <p:grpSpPr>
          <a:xfrm>
            <a:off x="9580650" y="26685775"/>
            <a:ext cx="5269468" cy="4021471"/>
            <a:chOff x="9522594" y="26743831"/>
            <a:chExt cx="5269468" cy="4021471"/>
          </a:xfrm>
        </p:grpSpPr>
        <p:grpSp>
          <p:nvGrpSpPr>
            <p:cNvPr id="6" name="그룹 5"/>
            <p:cNvGrpSpPr>
              <a:grpSpLocks noChangeAspect="1"/>
            </p:cNvGrpSpPr>
            <p:nvPr/>
          </p:nvGrpSpPr>
          <p:grpSpPr>
            <a:xfrm>
              <a:off x="9522594" y="26743831"/>
              <a:ext cx="5269468" cy="4021471"/>
              <a:chOff x="15704464" y="26858151"/>
              <a:chExt cx="5854964" cy="4468301"/>
            </a:xfrm>
          </p:grpSpPr>
          <p:grpSp>
            <p:nvGrpSpPr>
              <p:cNvPr id="95" name="그룹 34"/>
              <p:cNvGrpSpPr/>
              <p:nvPr/>
            </p:nvGrpSpPr>
            <p:grpSpPr>
              <a:xfrm>
                <a:off x="15704464" y="26858151"/>
                <a:ext cx="5854964" cy="4468301"/>
                <a:chOff x="2195736" y="1838139"/>
                <a:chExt cx="5854964" cy="4468301"/>
              </a:xfrm>
            </p:grpSpPr>
            <p:pic>
              <p:nvPicPr>
                <p:cNvPr id="96" name="그림 95" descr="20_catchment_2.jpg"/>
                <p:cNvPicPr>
                  <a:picLocks noChangeAspect="1"/>
                </p:cNvPicPr>
                <p:nvPr/>
              </p:nvPicPr>
              <p:blipFill>
                <a:blip r:embed="rId6" cstate="print"/>
                <a:srcRect l="12906" t="25850" r="12906" b="25850"/>
                <a:stretch>
                  <a:fillRect/>
                </a:stretch>
              </p:blipFill>
              <p:spPr>
                <a:xfrm>
                  <a:off x="2195736" y="1844824"/>
                  <a:ext cx="4849582" cy="4461616"/>
                </a:xfrm>
                <a:prstGeom prst="rect">
                  <a:avLst/>
                </a:prstGeom>
              </p:spPr>
            </p:pic>
            <p:sp>
              <p:nvSpPr>
                <p:cNvPr id="97" name="왼쪽 화살표 96"/>
                <p:cNvSpPr/>
                <p:nvPr/>
              </p:nvSpPr>
              <p:spPr>
                <a:xfrm rot="19586225">
                  <a:off x="6527518" y="2363685"/>
                  <a:ext cx="648072" cy="360040"/>
                </a:xfrm>
                <a:prstGeom prst="leftArrow">
                  <a:avLst/>
                </a:prstGeom>
                <a:solidFill>
                  <a:srgbClr val="FF0000"/>
                </a:solidFill>
                <a:ln w="19050" cap="flat" cmpd="sng" algn="ctr">
                  <a:solidFill>
                    <a:sysClr val="window" lastClr="FFFFFF"/>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a:ea typeface="맑은 고딕"/>
                    <a:cs typeface="+mn-cs"/>
                  </a:endParaRPr>
                </a:p>
              </p:txBody>
            </p:sp>
            <p:sp>
              <p:nvSpPr>
                <p:cNvPr id="98" name="TextBox 97"/>
                <p:cNvSpPr txBox="1"/>
                <p:nvPr/>
              </p:nvSpPr>
              <p:spPr>
                <a:xfrm>
                  <a:off x="6910644" y="5929330"/>
                  <a:ext cx="1140056" cy="230832"/>
                </a:xfrm>
                <a:prstGeom prst="rect">
                  <a:avLst/>
                </a:prstGeom>
                <a:noFill/>
              </p:spPr>
              <p:txBody>
                <a:bodyPr wrap="none" rtlCol="0">
                  <a:spAutoFit/>
                </a:bodyPr>
                <a:lstStyle/>
                <a:p>
                  <a:pPr marL="0" marR="0" lvl="0" indent="0" defTabSz="914400" eaLnBrk="1" fontAlgn="auto" latinLnBrk="1" hangingPunct="1">
                    <a:lnSpc>
                      <a:spcPct val="100000"/>
                    </a:lnSpc>
                    <a:spcBef>
                      <a:spcPts val="0"/>
                    </a:spcBef>
                    <a:spcAft>
                      <a:spcPts val="0"/>
                    </a:spcAft>
                    <a:buClrTx/>
                    <a:buSzTx/>
                    <a:buFontTx/>
                    <a:buNone/>
                    <a:tabLst/>
                    <a:defRPr/>
                  </a:pPr>
                  <a:r>
                    <a:rPr kumimoji="0" lang="en-US" altLang="ko-KR" sz="900" b="1" i="0" u="none" strike="noStrike" kern="0" cap="none" spc="0" normalizeH="0" baseline="0" noProof="0" dirty="0" smtClean="0">
                      <a:ln>
                        <a:noFill/>
                      </a:ln>
                      <a:solidFill>
                        <a:prstClr val="black"/>
                      </a:solidFill>
                      <a:effectLst/>
                      <a:uLnTx/>
                      <a:uFillTx/>
                      <a:latin typeface="맑은 고딕"/>
                    </a:rPr>
                    <a:t>(Unit : 10</a:t>
                  </a:r>
                  <a:r>
                    <a:rPr kumimoji="0" lang="en-US" altLang="ko-KR" sz="900" b="1" i="0" u="none" strike="noStrike" kern="0" cap="none" spc="0" normalizeH="0" baseline="30000" noProof="0" dirty="0" smtClean="0">
                      <a:ln>
                        <a:noFill/>
                      </a:ln>
                      <a:solidFill>
                        <a:prstClr val="black"/>
                      </a:solidFill>
                      <a:effectLst/>
                      <a:uLnTx/>
                      <a:uFillTx/>
                      <a:latin typeface="맑은 고딕"/>
                    </a:rPr>
                    <a:t>6</a:t>
                  </a:r>
                  <a:r>
                    <a:rPr kumimoji="0" lang="en-US" altLang="ko-KR" sz="900" b="1" i="0" u="none" strike="noStrike" kern="0" cap="none" spc="0" normalizeH="0" baseline="0" noProof="0" dirty="0" smtClean="0">
                      <a:ln>
                        <a:noFill/>
                      </a:ln>
                      <a:solidFill>
                        <a:prstClr val="black"/>
                      </a:solidFill>
                      <a:effectLst/>
                      <a:uLnTx/>
                      <a:uFillTx/>
                      <a:latin typeface="맑은 고딕"/>
                    </a:rPr>
                    <a:t> m</a:t>
                  </a:r>
                  <a:r>
                    <a:rPr kumimoji="0" lang="en-US" altLang="ko-KR" sz="900" b="1" i="0" u="none" strike="noStrike" kern="0" cap="none" spc="0" normalizeH="0" baseline="30000" noProof="0" dirty="0" smtClean="0">
                      <a:ln>
                        <a:noFill/>
                      </a:ln>
                      <a:solidFill>
                        <a:prstClr val="black"/>
                      </a:solidFill>
                      <a:effectLst/>
                      <a:uLnTx/>
                      <a:uFillTx/>
                      <a:latin typeface="맑은 고딕"/>
                    </a:rPr>
                    <a:t>3</a:t>
                  </a:r>
                  <a:r>
                    <a:rPr kumimoji="0" lang="en-US" altLang="ko-KR" sz="900" b="1" i="0" u="none" strike="noStrike" kern="0" cap="none" spc="0" normalizeH="0" baseline="0" noProof="0" dirty="0" smtClean="0">
                      <a:ln>
                        <a:noFill/>
                      </a:ln>
                      <a:solidFill>
                        <a:prstClr val="black"/>
                      </a:solidFill>
                      <a:effectLst/>
                      <a:uLnTx/>
                      <a:uFillTx/>
                      <a:latin typeface="맑은 고딕"/>
                    </a:rPr>
                    <a:t>/yr)</a:t>
                  </a:r>
                  <a:endParaRPr kumimoji="0" lang="ko-KR" altLang="en-US" sz="900" b="1" i="0" u="none" strike="noStrike" kern="0" cap="none" spc="0" normalizeH="0" baseline="0" noProof="0" dirty="0" smtClean="0">
                    <a:ln>
                      <a:noFill/>
                    </a:ln>
                    <a:solidFill>
                      <a:prstClr val="black"/>
                    </a:solidFill>
                    <a:effectLst/>
                    <a:uLnTx/>
                    <a:uFillTx/>
                    <a:latin typeface="맑은 고딕"/>
                  </a:endParaRPr>
                </a:p>
              </p:txBody>
            </p:sp>
            <p:sp>
              <p:nvSpPr>
                <p:cNvPr id="99" name="왼쪽 화살표 98"/>
                <p:cNvSpPr/>
                <p:nvPr/>
              </p:nvSpPr>
              <p:spPr>
                <a:xfrm>
                  <a:off x="5220072" y="5157192"/>
                  <a:ext cx="648072" cy="360040"/>
                </a:xfrm>
                <a:prstGeom prst="leftArrow">
                  <a:avLst/>
                </a:prstGeom>
                <a:solidFill>
                  <a:srgbClr val="FF0000"/>
                </a:solidFill>
                <a:ln w="19050" cap="flat" cmpd="sng" algn="ctr">
                  <a:solidFill>
                    <a:sysClr val="window" lastClr="FFFFFF"/>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a:ea typeface="맑은 고딕"/>
                    <a:cs typeface="+mn-cs"/>
                  </a:endParaRPr>
                </a:p>
              </p:txBody>
            </p:sp>
            <p:sp>
              <p:nvSpPr>
                <p:cNvPr id="100" name="TextBox 99"/>
                <p:cNvSpPr txBox="1"/>
                <p:nvPr/>
              </p:nvSpPr>
              <p:spPr>
                <a:xfrm>
                  <a:off x="5859266" y="5159701"/>
                  <a:ext cx="1430200" cy="306751"/>
                </a:xfrm>
                <a:prstGeom prst="rect">
                  <a:avLst/>
                </a:prstGeom>
                <a:noFill/>
                <a:ln w="12700">
                  <a:noFill/>
                  <a:prstDash val="sysDash"/>
                </a:ln>
              </p:spPr>
              <p:txBody>
                <a:bodyPr wrap="none" rtlCol="0">
                  <a:spAutoFit/>
                </a:bodyPr>
                <a:lstStyle/>
                <a:p>
                  <a:pPr marL="0" marR="0" lvl="0" indent="0" defTabSz="914400" eaLnBrk="1" fontAlgn="auto" latinLnBrk="1" hangingPunct="1">
                    <a:lnSpc>
                      <a:spcPct val="150000"/>
                    </a:lnSpc>
                    <a:spcBef>
                      <a:spcPts val="0"/>
                    </a:spcBef>
                    <a:spcAft>
                      <a:spcPts val="0"/>
                    </a:spcAft>
                    <a:buClrTx/>
                    <a:buSzTx/>
                    <a:buFontTx/>
                    <a:buNone/>
                    <a:tabLst/>
                    <a:defRPr/>
                  </a:pPr>
                  <a:r>
                    <a:rPr kumimoji="0" lang="en-US" altLang="ko-KR" sz="1100" b="0" i="0" u="none" strike="noStrike" kern="0" cap="none" spc="0" normalizeH="0" baseline="0" noProof="0" smtClean="0">
                      <a:ln>
                        <a:noFill/>
                      </a:ln>
                      <a:solidFill>
                        <a:srgbClr val="FF0000"/>
                      </a:solidFill>
                      <a:effectLst/>
                      <a:uLnTx/>
                      <a:uFillTx/>
                      <a:latin typeface="HY울릉도M" pitchFamily="18" charset="-127"/>
                      <a:ea typeface="HY울릉도M" pitchFamily="18" charset="-127"/>
                    </a:rPr>
                    <a:t>Seumjinriver</a:t>
                  </a:r>
                  <a:r>
                    <a:rPr kumimoji="0" lang="en-US" altLang="ko-KR" sz="1100" b="0" i="0" u="none" strike="noStrike" kern="0" cap="none" spc="0" normalizeH="0" noProof="0" smtClean="0">
                      <a:ln>
                        <a:noFill/>
                      </a:ln>
                      <a:solidFill>
                        <a:srgbClr val="FF0000"/>
                      </a:solidFill>
                      <a:effectLst/>
                      <a:uLnTx/>
                      <a:uFillTx/>
                      <a:latin typeface="HY울릉도M" pitchFamily="18" charset="-127"/>
                      <a:ea typeface="HY울릉도M" pitchFamily="18" charset="-127"/>
                    </a:rPr>
                    <a:t> dam</a:t>
                  </a:r>
                  <a:endParaRPr kumimoji="0" lang="ko-KR" altLang="en-US" sz="1000" b="0" i="0" u="none" strike="noStrike" kern="0" cap="none" spc="0" normalizeH="0" baseline="0" noProof="0" dirty="0" smtClean="0">
                    <a:ln>
                      <a:noFill/>
                    </a:ln>
                    <a:solidFill>
                      <a:prstClr val="black"/>
                    </a:solidFill>
                    <a:effectLst/>
                    <a:uLnTx/>
                    <a:uFillTx/>
                    <a:latin typeface="HY울릉도M" pitchFamily="18" charset="-127"/>
                    <a:ea typeface="HY울릉도M" pitchFamily="18" charset="-127"/>
                  </a:endParaRPr>
                </a:p>
              </p:txBody>
            </p:sp>
            <p:sp>
              <p:nvSpPr>
                <p:cNvPr id="101" name="TextBox 100"/>
                <p:cNvSpPr txBox="1"/>
                <p:nvPr/>
              </p:nvSpPr>
              <p:spPr>
                <a:xfrm>
                  <a:off x="6767768" y="1910147"/>
                  <a:ext cx="1269899" cy="306751"/>
                </a:xfrm>
                <a:prstGeom prst="rect">
                  <a:avLst/>
                </a:prstGeom>
                <a:noFill/>
                <a:ln w="12700">
                  <a:noFill/>
                  <a:prstDash val="sysDash"/>
                </a:ln>
              </p:spPr>
              <p:txBody>
                <a:bodyPr wrap="none" rtlCol="0">
                  <a:spAutoFit/>
                </a:bodyPr>
                <a:lstStyle/>
                <a:p>
                  <a:pPr marL="0" marR="0" lvl="0" indent="0" defTabSz="914400" eaLnBrk="1" fontAlgn="auto" latinLnBrk="1" hangingPunct="1">
                    <a:lnSpc>
                      <a:spcPct val="150000"/>
                    </a:lnSpc>
                    <a:spcBef>
                      <a:spcPts val="0"/>
                    </a:spcBef>
                    <a:spcAft>
                      <a:spcPts val="0"/>
                    </a:spcAft>
                    <a:buClrTx/>
                    <a:buSzTx/>
                    <a:buFontTx/>
                    <a:buNone/>
                    <a:tabLst/>
                    <a:defRPr/>
                  </a:pPr>
                  <a:r>
                    <a:rPr kumimoji="0" lang="en-US" altLang="ko-KR" sz="1100" b="0" i="0" u="none" strike="noStrike" kern="0" cap="none" spc="0" normalizeH="0" baseline="0" noProof="0" smtClean="0">
                      <a:ln>
                        <a:noFill/>
                      </a:ln>
                      <a:solidFill>
                        <a:srgbClr val="FF0000"/>
                      </a:solidFill>
                      <a:effectLst/>
                      <a:uLnTx/>
                      <a:uFillTx/>
                      <a:latin typeface="HY울릉도M" pitchFamily="18" charset="-127"/>
                      <a:ea typeface="HY울릉도M" pitchFamily="18" charset="-127"/>
                    </a:rPr>
                    <a:t>Yongdam</a:t>
                  </a:r>
                  <a:r>
                    <a:rPr kumimoji="0" lang="en-US" altLang="ko-KR" sz="1100" b="0" i="0" u="none" strike="noStrike" kern="0" cap="none" spc="0" normalizeH="0" noProof="0" smtClean="0">
                      <a:ln>
                        <a:noFill/>
                      </a:ln>
                      <a:solidFill>
                        <a:srgbClr val="FF0000"/>
                      </a:solidFill>
                      <a:effectLst/>
                      <a:uLnTx/>
                      <a:uFillTx/>
                      <a:latin typeface="HY울릉도M" pitchFamily="18" charset="-127"/>
                      <a:ea typeface="HY울릉도M" pitchFamily="18" charset="-127"/>
                    </a:rPr>
                    <a:t> dam</a:t>
                  </a:r>
                  <a:endParaRPr kumimoji="0" lang="ko-KR" altLang="en-US" sz="1000" b="0" i="0" u="none" strike="noStrike" kern="0" cap="none" spc="0" normalizeH="0" baseline="0" noProof="0" dirty="0" smtClean="0">
                    <a:ln>
                      <a:noFill/>
                    </a:ln>
                    <a:solidFill>
                      <a:prstClr val="black"/>
                    </a:solidFill>
                    <a:effectLst/>
                    <a:uLnTx/>
                    <a:uFillTx/>
                    <a:latin typeface="HY울릉도M" pitchFamily="18" charset="-127"/>
                    <a:ea typeface="HY울릉도M" pitchFamily="18" charset="-127"/>
                  </a:endParaRPr>
                </a:p>
              </p:txBody>
            </p:sp>
            <p:sp>
              <p:nvSpPr>
                <p:cNvPr id="102" name="TextBox 101"/>
                <p:cNvSpPr txBox="1"/>
                <p:nvPr/>
              </p:nvSpPr>
              <p:spPr>
                <a:xfrm>
                  <a:off x="2699792" y="1838139"/>
                  <a:ext cx="1628972" cy="306751"/>
                </a:xfrm>
                <a:prstGeom prst="rect">
                  <a:avLst/>
                </a:prstGeom>
                <a:solidFill>
                  <a:sysClr val="window" lastClr="FFFFFF"/>
                </a:solidFill>
                <a:ln w="12700">
                  <a:noFill/>
                  <a:prstDash val="sysDash"/>
                </a:ln>
              </p:spPr>
              <p:txBody>
                <a:bodyPr wrap="none" rtlCol="0">
                  <a:spAutoFit/>
                </a:bodyPr>
                <a:lstStyle/>
                <a:p>
                  <a:pPr marL="0" marR="0" lvl="0" indent="0" defTabSz="914400" eaLnBrk="1" fontAlgn="auto" latinLnBrk="1" hangingPunct="1">
                    <a:lnSpc>
                      <a:spcPct val="150000"/>
                    </a:lnSpc>
                    <a:spcBef>
                      <a:spcPts val="0"/>
                    </a:spcBef>
                    <a:spcAft>
                      <a:spcPts val="0"/>
                    </a:spcAft>
                    <a:buClrTx/>
                    <a:buSzTx/>
                    <a:buFontTx/>
                    <a:buNone/>
                    <a:tabLst/>
                    <a:defRPr/>
                  </a:pPr>
                  <a:r>
                    <a:rPr kumimoji="0" lang="en-US" altLang="ko-KR" sz="1100" b="0" i="0" u="none" strike="noStrike" kern="0" cap="none" spc="0" normalizeH="0" baseline="0" noProof="0" smtClean="0">
                      <a:ln>
                        <a:noFill/>
                      </a:ln>
                      <a:solidFill>
                        <a:srgbClr val="FF0000"/>
                      </a:solidFill>
                      <a:effectLst/>
                      <a:uLnTx/>
                      <a:uFillTx/>
                      <a:latin typeface="HY울릉도M" pitchFamily="18" charset="-127"/>
                      <a:ea typeface="HY울릉도M" pitchFamily="18" charset="-127"/>
                    </a:rPr>
                    <a:t>Geum-river</a:t>
                  </a:r>
                  <a:r>
                    <a:rPr kumimoji="0" lang="en-US" altLang="ko-KR" sz="1100" b="0" i="0" u="none" strike="noStrike" kern="0" cap="none" spc="0" normalizeH="0" noProof="0" smtClean="0">
                      <a:ln>
                        <a:noFill/>
                      </a:ln>
                      <a:solidFill>
                        <a:srgbClr val="FF0000"/>
                      </a:solidFill>
                      <a:effectLst/>
                      <a:uLnTx/>
                      <a:uFillTx/>
                      <a:latin typeface="HY울릉도M" pitchFamily="18" charset="-127"/>
                      <a:ea typeface="HY울릉도M" pitchFamily="18" charset="-127"/>
                    </a:rPr>
                    <a:t> estuary</a:t>
                  </a:r>
                  <a:endParaRPr kumimoji="0" lang="ko-KR" altLang="en-US" sz="1000" b="0" i="0" u="none" strike="noStrike" kern="0" cap="none" spc="0" normalizeH="0" baseline="0" noProof="0" dirty="0" smtClean="0">
                    <a:ln>
                      <a:noFill/>
                    </a:ln>
                    <a:solidFill>
                      <a:prstClr val="black"/>
                    </a:solidFill>
                    <a:effectLst/>
                    <a:uLnTx/>
                    <a:uFillTx/>
                    <a:latin typeface="HY울릉도M" pitchFamily="18" charset="-127"/>
                    <a:ea typeface="HY울릉도M" pitchFamily="18" charset="-127"/>
                  </a:endParaRPr>
                </a:p>
              </p:txBody>
            </p:sp>
            <p:sp>
              <p:nvSpPr>
                <p:cNvPr id="103" name="직사각형 102"/>
                <p:cNvSpPr/>
                <p:nvPr/>
              </p:nvSpPr>
              <p:spPr>
                <a:xfrm>
                  <a:off x="5956027" y="2784103"/>
                  <a:ext cx="72008" cy="144016"/>
                </a:xfrm>
                <a:prstGeom prst="rect">
                  <a:avLst/>
                </a:prstGeom>
                <a:solidFill>
                  <a:sysClr val="windowText" lastClr="000000"/>
                </a:solidFill>
                <a:ln w="19050" cap="flat" cmpd="sng" algn="ctr">
                  <a:solidFill>
                    <a:sysClr val="window" lastClr="FFFFFF"/>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a:ea typeface="맑은 고딕"/>
                    <a:cs typeface="+mn-cs"/>
                  </a:endParaRPr>
                </a:p>
              </p:txBody>
            </p:sp>
            <p:sp>
              <p:nvSpPr>
                <p:cNvPr id="104" name="직사각형 103"/>
                <p:cNvSpPr/>
                <p:nvPr/>
              </p:nvSpPr>
              <p:spPr>
                <a:xfrm>
                  <a:off x="4427984" y="4797152"/>
                  <a:ext cx="72008" cy="144016"/>
                </a:xfrm>
                <a:prstGeom prst="rect">
                  <a:avLst/>
                </a:prstGeom>
                <a:solidFill>
                  <a:sysClr val="windowText" lastClr="000000"/>
                </a:solidFill>
                <a:ln w="19050" cap="flat" cmpd="sng" algn="ctr">
                  <a:solidFill>
                    <a:sysClr val="window" lastClr="FFFFFF"/>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a:ea typeface="맑은 고딕"/>
                    <a:cs typeface="+mn-cs"/>
                  </a:endParaRPr>
                </a:p>
              </p:txBody>
            </p:sp>
            <p:sp>
              <p:nvSpPr>
                <p:cNvPr id="105" name="직사각형 104"/>
                <p:cNvSpPr/>
                <p:nvPr/>
              </p:nvSpPr>
              <p:spPr>
                <a:xfrm>
                  <a:off x="4628768" y="5039464"/>
                  <a:ext cx="72008" cy="144016"/>
                </a:xfrm>
                <a:prstGeom prst="rect">
                  <a:avLst/>
                </a:prstGeom>
                <a:solidFill>
                  <a:sysClr val="windowText" lastClr="000000"/>
                </a:solidFill>
                <a:ln w="19050" cap="flat" cmpd="sng" algn="ctr">
                  <a:solidFill>
                    <a:sysClr val="window" lastClr="FFFFFF"/>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a:ea typeface="맑은 고딕"/>
                    <a:cs typeface="+mn-cs"/>
                  </a:endParaRPr>
                </a:p>
              </p:txBody>
            </p:sp>
            <p:sp>
              <p:nvSpPr>
                <p:cNvPr id="106" name="직사각형 105"/>
                <p:cNvSpPr/>
                <p:nvPr/>
              </p:nvSpPr>
              <p:spPr>
                <a:xfrm>
                  <a:off x="5956027" y="2784103"/>
                  <a:ext cx="72008" cy="144016"/>
                </a:xfrm>
                <a:prstGeom prst="rect">
                  <a:avLst/>
                </a:prstGeom>
                <a:solidFill>
                  <a:sysClr val="windowText" lastClr="000000"/>
                </a:solidFill>
                <a:ln w="19050" cap="flat" cmpd="sng" algn="ctr">
                  <a:solidFill>
                    <a:sysClr val="window" lastClr="FFFFFF"/>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a:ea typeface="맑은 고딕"/>
                    <a:cs typeface="+mn-cs"/>
                  </a:endParaRPr>
                </a:p>
              </p:txBody>
            </p:sp>
            <p:sp>
              <p:nvSpPr>
                <p:cNvPr id="107" name="직사각형 106"/>
                <p:cNvSpPr/>
                <p:nvPr/>
              </p:nvSpPr>
              <p:spPr>
                <a:xfrm>
                  <a:off x="4427984" y="4797152"/>
                  <a:ext cx="72008" cy="144016"/>
                </a:xfrm>
                <a:prstGeom prst="rect">
                  <a:avLst/>
                </a:prstGeom>
                <a:solidFill>
                  <a:sysClr val="windowText" lastClr="000000"/>
                </a:solidFill>
                <a:ln w="19050" cap="flat" cmpd="sng" algn="ctr">
                  <a:solidFill>
                    <a:sysClr val="window" lastClr="FFFFFF"/>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a:ea typeface="맑은 고딕"/>
                    <a:cs typeface="+mn-cs"/>
                  </a:endParaRPr>
                </a:p>
              </p:txBody>
            </p:sp>
            <p:sp>
              <p:nvSpPr>
                <p:cNvPr id="108" name="직사각형 107"/>
                <p:cNvSpPr/>
                <p:nvPr/>
              </p:nvSpPr>
              <p:spPr>
                <a:xfrm>
                  <a:off x="4628768" y="5039464"/>
                  <a:ext cx="72008" cy="144016"/>
                </a:xfrm>
                <a:prstGeom prst="rect">
                  <a:avLst/>
                </a:prstGeom>
                <a:solidFill>
                  <a:sysClr val="windowText" lastClr="000000"/>
                </a:solidFill>
                <a:ln w="19050" cap="flat" cmpd="sng" algn="ctr">
                  <a:solidFill>
                    <a:sysClr val="window" lastClr="FFFFFF"/>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a:ea typeface="맑은 고딕"/>
                    <a:cs typeface="+mn-cs"/>
                  </a:endParaRPr>
                </a:p>
              </p:txBody>
            </p:sp>
            <p:cxnSp>
              <p:nvCxnSpPr>
                <p:cNvPr id="109" name="직선 화살표 연결선 108"/>
                <p:cNvCxnSpPr>
                  <a:stCxn id="106" idx="1"/>
                </p:cNvCxnSpPr>
                <p:nvPr/>
              </p:nvCxnSpPr>
              <p:spPr>
                <a:xfrm flipH="1">
                  <a:off x="5580112" y="2856111"/>
                  <a:ext cx="375915" cy="68833"/>
                </a:xfrm>
                <a:prstGeom prst="straightConnector1">
                  <a:avLst/>
                </a:prstGeom>
                <a:noFill/>
                <a:ln w="38100" cap="flat" cmpd="sng" algn="ctr">
                  <a:solidFill>
                    <a:srgbClr val="00CCFF"/>
                  </a:solidFill>
                  <a:prstDash val="solid"/>
                  <a:tailEnd type="arrow"/>
                </a:ln>
                <a:effectLst/>
              </p:spPr>
            </p:cxnSp>
            <p:cxnSp>
              <p:nvCxnSpPr>
                <p:cNvPr id="110" name="직선 화살표 연결선 109"/>
                <p:cNvCxnSpPr/>
                <p:nvPr/>
              </p:nvCxnSpPr>
              <p:spPr>
                <a:xfrm flipH="1">
                  <a:off x="4067944" y="4869160"/>
                  <a:ext cx="375916" cy="0"/>
                </a:xfrm>
                <a:prstGeom prst="straightConnector1">
                  <a:avLst/>
                </a:prstGeom>
                <a:noFill/>
                <a:ln w="38100" cap="flat" cmpd="sng" algn="ctr">
                  <a:solidFill>
                    <a:srgbClr val="00CCFF"/>
                  </a:solidFill>
                  <a:prstDash val="solid"/>
                  <a:tailEnd type="arrow"/>
                </a:ln>
                <a:effectLst/>
              </p:spPr>
            </p:cxnSp>
            <p:cxnSp>
              <p:nvCxnSpPr>
                <p:cNvPr id="111" name="직선 화살표 연결선 110"/>
                <p:cNvCxnSpPr/>
                <p:nvPr/>
              </p:nvCxnSpPr>
              <p:spPr>
                <a:xfrm flipH="1" flipV="1">
                  <a:off x="4211960" y="4581128"/>
                  <a:ext cx="231900" cy="288032"/>
                </a:xfrm>
                <a:prstGeom prst="straightConnector1">
                  <a:avLst/>
                </a:prstGeom>
                <a:noFill/>
                <a:ln w="38100" cap="flat" cmpd="sng" algn="ctr">
                  <a:solidFill>
                    <a:srgbClr val="00CCFF"/>
                  </a:solidFill>
                  <a:prstDash val="solid"/>
                  <a:tailEnd type="arrow"/>
                </a:ln>
                <a:effectLst/>
              </p:spPr>
            </p:cxnSp>
            <p:cxnSp>
              <p:nvCxnSpPr>
                <p:cNvPr id="112" name="직선 화살표 연결선 111"/>
                <p:cNvCxnSpPr/>
                <p:nvPr/>
              </p:nvCxnSpPr>
              <p:spPr>
                <a:xfrm flipH="1" flipV="1">
                  <a:off x="4427984" y="5085184"/>
                  <a:ext cx="231900" cy="72008"/>
                </a:xfrm>
                <a:prstGeom prst="straightConnector1">
                  <a:avLst/>
                </a:prstGeom>
                <a:noFill/>
                <a:ln w="38100" cap="flat" cmpd="sng" algn="ctr">
                  <a:solidFill>
                    <a:srgbClr val="00CCFF"/>
                  </a:solidFill>
                  <a:prstDash val="solid"/>
                  <a:tailEnd type="arrow"/>
                </a:ln>
                <a:effectLst/>
              </p:spPr>
            </p:cxnSp>
            <p:cxnSp>
              <p:nvCxnSpPr>
                <p:cNvPr id="113" name="직선 화살표 연결선 112"/>
                <p:cNvCxnSpPr/>
                <p:nvPr/>
              </p:nvCxnSpPr>
              <p:spPr>
                <a:xfrm flipH="1">
                  <a:off x="4788024" y="5373216"/>
                  <a:ext cx="231900" cy="0"/>
                </a:xfrm>
                <a:prstGeom prst="straightConnector1">
                  <a:avLst/>
                </a:prstGeom>
                <a:noFill/>
                <a:ln w="38100" cap="flat" cmpd="sng" algn="ctr">
                  <a:solidFill>
                    <a:srgbClr val="00CCFF"/>
                  </a:solidFill>
                  <a:prstDash val="solid"/>
                  <a:tailEnd type="arrow"/>
                </a:ln>
                <a:effectLst/>
              </p:spPr>
            </p:cxnSp>
            <p:cxnSp>
              <p:nvCxnSpPr>
                <p:cNvPr id="114" name="직선 화살표 연결선 113"/>
                <p:cNvCxnSpPr/>
                <p:nvPr/>
              </p:nvCxnSpPr>
              <p:spPr>
                <a:xfrm flipH="1" flipV="1">
                  <a:off x="3378597" y="4837410"/>
                  <a:ext cx="231900" cy="72008"/>
                </a:xfrm>
                <a:prstGeom prst="straightConnector1">
                  <a:avLst/>
                </a:prstGeom>
                <a:noFill/>
                <a:ln w="38100" cap="flat" cmpd="sng" algn="ctr">
                  <a:solidFill>
                    <a:srgbClr val="00CCFF"/>
                  </a:solidFill>
                  <a:prstDash val="solid"/>
                  <a:tailEnd type="arrow"/>
                </a:ln>
                <a:effectLst/>
              </p:spPr>
            </p:cxnSp>
            <p:cxnSp>
              <p:nvCxnSpPr>
                <p:cNvPr id="115" name="직선 화살표 연결선 114"/>
                <p:cNvCxnSpPr/>
                <p:nvPr/>
              </p:nvCxnSpPr>
              <p:spPr>
                <a:xfrm flipH="1" flipV="1">
                  <a:off x="4067944" y="4005064"/>
                  <a:ext cx="53976" cy="241424"/>
                </a:xfrm>
                <a:prstGeom prst="straightConnector1">
                  <a:avLst/>
                </a:prstGeom>
                <a:noFill/>
                <a:ln w="38100" cap="flat" cmpd="sng" algn="ctr">
                  <a:solidFill>
                    <a:srgbClr val="00CCFF"/>
                  </a:solidFill>
                  <a:prstDash val="solid"/>
                  <a:tailEnd type="arrow"/>
                </a:ln>
                <a:effectLst/>
              </p:spPr>
            </p:cxnSp>
            <p:cxnSp>
              <p:nvCxnSpPr>
                <p:cNvPr id="116" name="직선 화살표 연결선 115"/>
                <p:cNvCxnSpPr/>
                <p:nvPr/>
              </p:nvCxnSpPr>
              <p:spPr>
                <a:xfrm flipH="1" flipV="1">
                  <a:off x="3779912" y="3789040"/>
                  <a:ext cx="223392" cy="110108"/>
                </a:xfrm>
                <a:prstGeom prst="straightConnector1">
                  <a:avLst/>
                </a:prstGeom>
                <a:noFill/>
                <a:ln w="38100" cap="flat" cmpd="sng" algn="ctr">
                  <a:solidFill>
                    <a:srgbClr val="00CCFF"/>
                  </a:solidFill>
                  <a:prstDash val="solid"/>
                  <a:tailEnd type="arrow"/>
                </a:ln>
                <a:effectLst/>
              </p:spPr>
            </p:cxnSp>
            <p:cxnSp>
              <p:nvCxnSpPr>
                <p:cNvPr id="117" name="직선 화살표 연결선 116"/>
                <p:cNvCxnSpPr/>
                <p:nvPr/>
              </p:nvCxnSpPr>
              <p:spPr>
                <a:xfrm flipH="1" flipV="1">
                  <a:off x="3851920" y="5229200"/>
                  <a:ext cx="231900" cy="72008"/>
                </a:xfrm>
                <a:prstGeom prst="straightConnector1">
                  <a:avLst/>
                </a:prstGeom>
                <a:noFill/>
                <a:ln w="38100" cap="flat" cmpd="sng" algn="ctr">
                  <a:solidFill>
                    <a:srgbClr val="00CCFF"/>
                  </a:solidFill>
                  <a:prstDash val="solid"/>
                  <a:tailEnd type="arrow"/>
                </a:ln>
                <a:effectLst/>
              </p:spPr>
            </p:cxnSp>
            <p:cxnSp>
              <p:nvCxnSpPr>
                <p:cNvPr id="118" name="직선 화살표 연결선 117"/>
                <p:cNvCxnSpPr/>
                <p:nvPr/>
              </p:nvCxnSpPr>
              <p:spPr>
                <a:xfrm flipV="1">
                  <a:off x="3779912" y="3356992"/>
                  <a:ext cx="64640" cy="254124"/>
                </a:xfrm>
                <a:prstGeom prst="straightConnector1">
                  <a:avLst/>
                </a:prstGeom>
                <a:noFill/>
                <a:ln w="38100" cap="flat" cmpd="sng" algn="ctr">
                  <a:solidFill>
                    <a:srgbClr val="00CCFF"/>
                  </a:solidFill>
                  <a:prstDash val="solid"/>
                  <a:tailEnd type="arrow"/>
                </a:ln>
                <a:effectLst/>
              </p:spPr>
            </p:cxnSp>
            <p:cxnSp>
              <p:nvCxnSpPr>
                <p:cNvPr id="119" name="직선 화살표 연결선 118"/>
                <p:cNvCxnSpPr/>
                <p:nvPr/>
              </p:nvCxnSpPr>
              <p:spPr>
                <a:xfrm flipV="1">
                  <a:off x="4049912" y="3645024"/>
                  <a:ext cx="90040" cy="241424"/>
                </a:xfrm>
                <a:prstGeom prst="straightConnector1">
                  <a:avLst/>
                </a:prstGeom>
                <a:noFill/>
                <a:ln w="38100" cap="flat" cmpd="sng" algn="ctr">
                  <a:solidFill>
                    <a:srgbClr val="00CCFF"/>
                  </a:solidFill>
                  <a:prstDash val="solid"/>
                  <a:tailEnd type="arrow"/>
                </a:ln>
                <a:effectLst/>
              </p:spPr>
            </p:cxnSp>
            <p:sp>
              <p:nvSpPr>
                <p:cNvPr id="120" name="아래쪽 화살표 119"/>
                <p:cNvSpPr/>
                <p:nvPr/>
              </p:nvSpPr>
              <p:spPr>
                <a:xfrm rot="17697884">
                  <a:off x="3851920" y="2132856"/>
                  <a:ext cx="360040" cy="576064"/>
                </a:xfrm>
                <a:prstGeom prst="downArrow">
                  <a:avLst/>
                </a:prstGeom>
                <a:solidFill>
                  <a:srgbClr val="FF0000"/>
                </a:solidFill>
                <a:ln w="19050" cap="flat" cmpd="sng" algn="ctr">
                  <a:solidFill>
                    <a:sysClr val="window" lastClr="FFFFFF"/>
                  </a:solidFill>
                  <a:prstDash val="solid"/>
                </a:ln>
                <a:effectLst/>
              </p:spPr>
              <p:txBody>
                <a:bodyPr rtlCol="0" anchor="ctr"/>
                <a:lstStyle/>
                <a:p>
                  <a:pPr marL="0" marR="0" lvl="0" indent="0" algn="ctr" defTabSz="914400" eaLnBrk="1" fontAlgn="auto" latinLnBrk="1"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a:ea typeface="맑은 고딕"/>
                    <a:cs typeface="+mn-cs"/>
                  </a:endParaRPr>
                </a:p>
              </p:txBody>
            </p:sp>
          </p:grpSp>
          <p:sp>
            <p:nvSpPr>
              <p:cNvPr id="2" name="직사각형 1"/>
              <p:cNvSpPr/>
              <p:nvPr/>
            </p:nvSpPr>
            <p:spPr>
              <a:xfrm>
                <a:off x="16189470" y="30630811"/>
                <a:ext cx="515643" cy="55888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a:off x="16053020" y="30591267"/>
                <a:ext cx="910827" cy="246221"/>
              </a:xfrm>
              <a:prstGeom prst="rect">
                <a:avLst/>
              </a:prstGeom>
              <a:noFill/>
            </p:spPr>
            <p:txBody>
              <a:bodyPr wrap="none" rtlCol="0">
                <a:spAutoFit/>
              </a:bodyPr>
              <a:lstStyle/>
              <a:p>
                <a:r>
                  <a:rPr lang="en-US" altLang="ko-KR" sz="1000" b="1" smtClean="0"/>
                  <a:t>Pumping well</a:t>
                </a:r>
                <a:endParaRPr lang="ko-KR" altLang="en-US" sz="1000" b="1"/>
              </a:p>
            </p:txBody>
          </p:sp>
          <p:sp>
            <p:nvSpPr>
              <p:cNvPr id="5" name="직사각형 4"/>
              <p:cNvSpPr/>
              <p:nvPr/>
            </p:nvSpPr>
            <p:spPr>
              <a:xfrm>
                <a:off x="15704464" y="30909318"/>
                <a:ext cx="742827" cy="417134"/>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 name="직사각형 11"/>
            <p:cNvSpPr/>
            <p:nvPr/>
          </p:nvSpPr>
          <p:spPr>
            <a:xfrm>
              <a:off x="9522594" y="29871275"/>
              <a:ext cx="453650" cy="23236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1" name="Rectangle 16"/>
          <p:cNvSpPr>
            <a:spLocks noChangeArrowheads="1"/>
          </p:cNvSpPr>
          <p:nvPr/>
        </p:nvSpPr>
        <p:spPr bwMode="auto">
          <a:xfrm>
            <a:off x="450355" y="32565502"/>
            <a:ext cx="14545617" cy="8739727"/>
          </a:xfrm>
          <a:prstGeom prst="rect">
            <a:avLst/>
          </a:prstGeom>
          <a:noFill/>
          <a:ln w="12700">
            <a:solidFill>
              <a:srgbClr val="000000"/>
            </a:solidFill>
            <a:miter lim="800000"/>
            <a:headEnd/>
            <a:tailEnd/>
          </a:ln>
          <a:effectLst/>
        </p:spPr>
        <p:txBody>
          <a:bodyPr wrap="none"/>
          <a:lstStyle/>
          <a:p>
            <a:pPr marL="0" marR="0" lvl="0" indent="0" algn="just" defTabSz="4525963" eaLnBrk="1" fontAlgn="base" latinLnBrk="1" hangingPunct="1">
              <a:lnSpc>
                <a:spcPct val="100000"/>
              </a:lnSpc>
              <a:spcBef>
                <a:spcPct val="0"/>
              </a:spcBef>
              <a:spcAft>
                <a:spcPct val="0"/>
              </a:spcAft>
              <a:buClrTx/>
              <a:buSzTx/>
              <a:buFontTx/>
              <a:buNone/>
              <a:tabLst/>
              <a:defRPr/>
            </a:pPr>
            <a:endParaRPr kumimoji="1" lang="ko-KR" altLang="ko-KR" sz="2200" b="1" i="0" u="none" strike="noStrike" kern="0" cap="none" spc="0" normalizeH="0" baseline="0" noProof="0" smtClean="0">
              <a:ln>
                <a:noFill/>
              </a:ln>
              <a:solidFill>
                <a:srgbClr val="000099"/>
              </a:solidFill>
              <a:effectLst/>
              <a:uLnTx/>
              <a:uFillTx/>
              <a:latin typeface="Times New Roman" pitchFamily="18" charset="0"/>
              <a:ea typeface="굴림" pitchFamily="50" charset="-127"/>
            </a:endParaRPr>
          </a:p>
        </p:txBody>
      </p:sp>
      <p:sp>
        <p:nvSpPr>
          <p:cNvPr id="122" name="Text Box 18"/>
          <p:cNvSpPr txBox="1">
            <a:spLocks noChangeArrowheads="1"/>
          </p:cNvSpPr>
          <p:nvPr/>
        </p:nvSpPr>
        <p:spPr bwMode="auto">
          <a:xfrm>
            <a:off x="162322" y="32243934"/>
            <a:ext cx="9073009" cy="685800"/>
          </a:xfrm>
          <a:prstGeom prst="rect">
            <a:avLst/>
          </a:prstGeom>
          <a:solidFill>
            <a:srgbClr val="FFFFCC"/>
          </a:solidFill>
          <a:ln w="12700">
            <a:solidFill>
              <a:srgbClr val="000000"/>
            </a:solidFill>
            <a:miter lim="800000"/>
            <a:headEnd/>
            <a:tailEnd/>
          </a:ln>
          <a:effectLst/>
        </p:spPr>
        <p:txBody>
          <a:bodyPr wrap="none" lIns="72000" tIns="0" rIns="72000" bIns="0" anchor="ctr" anchorCtr="1"/>
          <a:lstStyle/>
          <a:p>
            <a:pPr marL="0" marR="0" lvl="0" indent="0" defTabSz="4937125" eaLnBrk="1" fontAlgn="base" latinLnBrk="1" hangingPunct="1">
              <a:lnSpc>
                <a:spcPct val="100000"/>
              </a:lnSpc>
              <a:spcBef>
                <a:spcPct val="0"/>
              </a:spcBef>
              <a:spcAft>
                <a:spcPct val="0"/>
              </a:spcAft>
              <a:buClrTx/>
              <a:buSzTx/>
              <a:buFontTx/>
              <a:buNone/>
              <a:tabLst/>
              <a:defRPr/>
            </a:pPr>
            <a:r>
              <a:rPr kumimoji="1" lang="en-US" altLang="ko-KR" sz="3800" b="1" kern="0" noProof="0" smtClean="0">
                <a:solidFill>
                  <a:srgbClr val="000000"/>
                </a:solidFill>
                <a:latin typeface="Arial" panose="020B0604020202020204" pitchFamily="34" charset="0"/>
                <a:ea typeface="HY동녘B" pitchFamily="18" charset="-127"/>
                <a:cs typeface="Arial" panose="020B0604020202020204" pitchFamily="34" charset="0"/>
              </a:rPr>
              <a:t>NUMERICAL SIMULATION SETUPS 1</a:t>
            </a:r>
            <a:endParaRPr kumimoji="1" lang="en-US" altLang="ko-KR" sz="3800" b="1" i="0" u="none" strike="noStrike" kern="0" cap="none" spc="0" normalizeH="0" baseline="0" noProof="0" smtClean="0">
              <a:ln>
                <a:noFill/>
              </a:ln>
              <a:solidFill>
                <a:srgbClr val="000000"/>
              </a:solidFill>
              <a:effectLst/>
              <a:uLnTx/>
              <a:uFillTx/>
              <a:latin typeface="Arial" panose="020B0604020202020204" pitchFamily="34" charset="0"/>
              <a:ea typeface="HY동녘B" pitchFamily="18" charset="-127"/>
              <a:cs typeface="Arial" panose="020B0604020202020204" pitchFamily="34" charset="0"/>
            </a:endParaRPr>
          </a:p>
        </p:txBody>
      </p:sp>
      <p:sp>
        <p:nvSpPr>
          <p:cNvPr id="123" name="TextBox 122"/>
          <p:cNvSpPr txBox="1"/>
          <p:nvPr/>
        </p:nvSpPr>
        <p:spPr>
          <a:xfrm>
            <a:off x="478930" y="33099274"/>
            <a:ext cx="7954788" cy="3170099"/>
          </a:xfrm>
          <a:prstGeom prst="rect">
            <a:avLst/>
          </a:prstGeom>
          <a:noFill/>
        </p:spPr>
        <p:txBody>
          <a:bodyPr wrap="square" rtlCol="0">
            <a:spAutoFit/>
          </a:bodyPr>
          <a:lstStyle/>
          <a:p>
            <a:pPr algn="just" defTabSz="4525963">
              <a:buFontTx/>
              <a:buBlip>
                <a:blip r:embed="rId3"/>
              </a:buBlip>
              <a:tabLst>
                <a:tab pos="85725" algn="l"/>
                <a:tab pos="714375" algn="l"/>
                <a:tab pos="1085850" algn="l"/>
              </a:tabLst>
            </a:pPr>
            <a:r>
              <a:rPr lang="en-US" altLang="ko-KR" sz="3200" b="1" smtClean="0">
                <a:latin typeface="Arial" panose="020B0604020202020204" pitchFamily="34" charset="0"/>
                <a:ea typeface="맑은 고딕" pitchFamily="50" charset="-127"/>
                <a:cs typeface="Arial" panose="020B0604020202020204" pitchFamily="34" charset="0"/>
              </a:rPr>
              <a:t> </a:t>
            </a:r>
            <a:r>
              <a:rPr lang="en-US" altLang="ko-KR" sz="3200" b="1" smtClean="0">
                <a:solidFill>
                  <a:srgbClr val="007146"/>
                </a:solidFill>
                <a:latin typeface="Arial" panose="020B0604020202020204" pitchFamily="34" charset="0"/>
                <a:ea typeface="맑은 고딕" pitchFamily="50" charset="-127"/>
                <a:cs typeface="Arial" panose="020B0604020202020204" pitchFamily="34" charset="0"/>
              </a:rPr>
              <a:t>Grid configurations </a:t>
            </a:r>
            <a:endParaRPr lang="en-US" altLang="ko-KR" sz="3200" b="1">
              <a:solidFill>
                <a:srgbClr val="007146"/>
              </a:solidFill>
              <a:latin typeface="Arial" panose="020B0604020202020204" pitchFamily="34" charset="0"/>
              <a:ea typeface="맑은 고딕" pitchFamily="50" charset="-127"/>
              <a:cs typeface="Arial" panose="020B0604020202020204" pitchFamily="34" charset="0"/>
            </a:endParaRP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t>
            </a: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The computional grids are constructed based on the stages of internal development construction, which are divided into 3 scenarios to predict the changes of the water quality in Saemangeum reservoir.</a:t>
            </a:r>
          </a:p>
        </p:txBody>
      </p:sp>
      <p:graphicFrame>
        <p:nvGraphicFramePr>
          <p:cNvPr id="124" name="Group 316"/>
          <p:cNvGraphicFramePr>
            <a:graphicFrameLocks noGrp="1"/>
          </p:cNvGraphicFramePr>
          <p:nvPr>
            <p:extLst>
              <p:ext uri="{D42A27DB-BD31-4B8C-83A1-F6EECF244321}">
                <p14:modId xmlns:p14="http://schemas.microsoft.com/office/powerpoint/2010/main" val="2868832856"/>
              </p:ext>
            </p:extLst>
          </p:nvPr>
        </p:nvGraphicFramePr>
        <p:xfrm>
          <a:off x="882403" y="36453934"/>
          <a:ext cx="7416824" cy="4699200"/>
        </p:xfrm>
        <a:graphic>
          <a:graphicData uri="http://schemas.openxmlformats.org/drawingml/2006/table">
            <a:tbl>
              <a:tblPr/>
              <a:tblGrid>
                <a:gridCol w="2114735"/>
                <a:gridCol w="2335359"/>
                <a:gridCol w="2966730"/>
              </a:tblGrid>
              <a:tr h="202062">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FF0000"/>
                          </a:solidFill>
                          <a:effectLst/>
                          <a:latin typeface="Arial" pitchFamily="34" charset="0"/>
                          <a:ea typeface="바탕" pitchFamily="18" charset="-127"/>
                          <a:cs typeface="Arial" pitchFamily="34" charset="0"/>
                        </a:rPr>
                        <a:t>Parameter</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2">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FF0000"/>
                          </a:solidFill>
                          <a:effectLst/>
                          <a:latin typeface="Arial" pitchFamily="34" charset="0"/>
                          <a:ea typeface="바탕" pitchFamily="18" charset="-127"/>
                          <a:cs typeface="Arial" pitchFamily="34" charset="0"/>
                        </a:rPr>
                        <a:t>Value</a:t>
                      </a:r>
                    </a:p>
                  </a:txBody>
                  <a:tcPr marL="72000" marR="72000" marT="36000" marB="36000" anchor="ctr" horzOverflow="overflow">
                    <a:lnL w="12700" cap="flat" cmpd="sng" algn="ctr">
                      <a:solidFill>
                        <a:schemeClr val="tx1"/>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F7"/>
                    </a:solidFill>
                  </a:tcPr>
                </a:tc>
                <a:tc hMerge="1">
                  <a:txBody>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en-US" altLang="ko-KR" sz="1200" b="0" i="0" u="none" strike="noStrike" cap="none" normalizeH="0" baseline="0" smtClean="0">
                        <a:ln>
                          <a:noFill/>
                        </a:ln>
                        <a:solidFill>
                          <a:srgbClr val="FF0000"/>
                        </a:solidFill>
                        <a:effectLst/>
                        <a:latin typeface="Arial" pitchFamily="34" charset="0"/>
                        <a:ea typeface="바탕" pitchFamily="18" charset="-127"/>
                        <a:cs typeface="Arial" pitchFamily="34" charset="0"/>
                      </a:endParaRPr>
                    </a:p>
                  </a:txBody>
                  <a:tcPr marL="72000" marR="72000" marT="36000" marB="36000" anchor="ctr" horzOverflow="overflow">
                    <a:lnL w="12700" cap="flat" cmpd="sng" algn="ctr">
                      <a:solidFill>
                        <a:schemeClr val="tx1"/>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F7"/>
                    </a:solidFill>
                  </a:tcPr>
                </a:tc>
              </a:tr>
              <a:tr h="547844">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FF0000"/>
                          </a:solidFill>
                          <a:effectLst/>
                          <a:latin typeface="Arial" pitchFamily="34" charset="0"/>
                          <a:ea typeface="바탕" pitchFamily="18" charset="-127"/>
                          <a:cs typeface="Arial" pitchFamily="34" charset="0"/>
                        </a:rPr>
                        <a:t>Scenario</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FF0000"/>
                          </a:solidFill>
                          <a:effectLst/>
                          <a:latin typeface="Arial" pitchFamily="34" charset="0"/>
                          <a:ea typeface="바탕" pitchFamily="18" charset="-127"/>
                          <a:cs typeface="Arial" pitchFamily="34" charset="0"/>
                        </a:rPr>
                        <a:t>Before construction of inner dikes</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FF0000"/>
                          </a:solidFill>
                          <a:effectLst/>
                          <a:latin typeface="Arial" pitchFamily="34" charset="0"/>
                          <a:ea typeface="바탕" pitchFamily="18" charset="-127"/>
                          <a:cs typeface="Arial" pitchFamily="34" charset="0"/>
                        </a:rPr>
                        <a:t>(SN1)</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F7"/>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FF0000"/>
                          </a:solidFill>
                          <a:effectLst/>
                          <a:latin typeface="Arial" pitchFamily="34" charset="0"/>
                          <a:ea typeface="바탕" pitchFamily="18" charset="-127"/>
                          <a:cs typeface="Arial" pitchFamily="34" charset="0"/>
                        </a:rPr>
                        <a:t>After construction of inner dikes (SN2) with dredging operations (SN3)</a:t>
                      </a:r>
                    </a:p>
                  </a:txBody>
                  <a:tcPr marL="72000" marR="72000" marT="36000" marB="36000" anchor="ctr" horzOverflow="overflow">
                    <a:lnL w="12700" cap="flat" cmpd="sng" algn="ctr">
                      <a:solidFill>
                        <a:schemeClr val="tx1"/>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F7"/>
                    </a:solidFill>
                  </a:tcPr>
                </a:tc>
              </a:tr>
              <a:tr h="374953">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cs typeface="Arial" pitchFamily="34" charset="0"/>
                        </a:rPr>
                        <a:t>No. of  horizontal cell</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cs typeface="Arial" pitchFamily="34" charset="0"/>
                        </a:rPr>
                        <a:t>8,260</a:t>
                      </a: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7FF"/>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cs typeface="Arial" pitchFamily="34" charset="0"/>
                        </a:rPr>
                        <a:t>5,643</a:t>
                      </a:r>
                    </a:p>
                  </a:txBody>
                  <a:tcPr marL="72000" marR="72000" marT="36000" marB="36000" anchor="ctr" horzOverflow="overflow">
                    <a:lnL w="12700" cap="flat" cmpd="sng" algn="ctr">
                      <a:solidFill>
                        <a:schemeClr val="tx1"/>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7FF"/>
                    </a:solidFill>
                  </a:tcPr>
                </a:tc>
              </a:tr>
              <a:tr h="374953">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cs typeface="Arial" pitchFamily="34" charset="0"/>
                        </a:rPr>
                        <a:t>No. of  vertical cell</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cs typeface="Arial" pitchFamily="34" charset="0"/>
                        </a:rPr>
                        <a:t>5</a:t>
                      </a:r>
                    </a:p>
                  </a:txBody>
                  <a:tcPr marL="72000" marR="72000" marT="36000" marB="36000" anchor="ctr" horzOverflow="overflow">
                    <a:lnL w="12700" cap="flat" cmpd="sng" algn="ctr">
                      <a:solidFill>
                        <a:schemeClr val="tx1"/>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7FF"/>
                    </a:solidFill>
                  </a:tcPr>
                </a:tc>
                <a:tc hMerge="1">
                  <a:txBody>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en-US" altLang="ko-KR" sz="1200" b="0" i="0" u="none" strike="noStrike" cap="none" normalizeH="0" baseline="0" smtClean="0">
                        <a:ln>
                          <a:noFill/>
                        </a:ln>
                        <a:solidFill>
                          <a:srgbClr val="0000FF"/>
                        </a:solidFill>
                        <a:effectLst/>
                        <a:latin typeface="Arial" pitchFamily="34" charset="0"/>
                        <a:ea typeface="바탕" pitchFamily="18" charset="-127"/>
                        <a:cs typeface="Arial" pitchFamily="34" charset="0"/>
                      </a:endParaRPr>
                    </a:p>
                  </a:txBody>
                  <a:tcPr marL="72000" marR="72000" marT="36000" marB="36000" anchor="ctr" horzOverflow="overflow">
                    <a:lnL w="12700" cap="flat" cmpd="sng" algn="ctr">
                      <a:solidFill>
                        <a:schemeClr val="tx1"/>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7FF"/>
                    </a:solidFill>
                  </a:tcPr>
                </a:tc>
              </a:tr>
              <a:tr h="547844">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cs typeface="Arial" pitchFamily="34" charset="0"/>
                        </a:rPr>
                        <a:t>A period of numerical simulations and time step sizes</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cs typeface="Arial" pitchFamily="34" charset="0"/>
                        </a:rPr>
                        <a:t>365 days / 5 sec</a:t>
                      </a:r>
                    </a:p>
                  </a:txBody>
                  <a:tcPr marL="72000" marR="72000" marT="36000" marB="36000" anchor="ctr" horzOverflow="overflow">
                    <a:lnL w="12700" cap="flat" cmpd="sng" algn="ctr">
                      <a:solidFill>
                        <a:schemeClr val="tx1"/>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7FF"/>
                    </a:solidFill>
                  </a:tcPr>
                </a:tc>
                <a:tc hMerge="1">
                  <a:txBody>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en-US" altLang="ko-KR" sz="1200" b="0" i="0" u="none" strike="noStrike" cap="none" normalizeH="0" baseline="0" smtClean="0">
                        <a:ln>
                          <a:noFill/>
                        </a:ln>
                        <a:solidFill>
                          <a:srgbClr val="0000FF"/>
                        </a:solidFill>
                        <a:effectLst/>
                        <a:latin typeface="Arial" pitchFamily="34" charset="0"/>
                        <a:ea typeface="바탕" pitchFamily="18" charset="-127"/>
                        <a:cs typeface="Arial" pitchFamily="34" charset="0"/>
                      </a:endParaRPr>
                    </a:p>
                  </a:txBody>
                  <a:tcPr marL="72000" marR="72000" marT="36000" marB="36000" anchor="ctr" horzOverflow="overflow">
                    <a:lnL w="12700" cap="flat" cmpd="sng" algn="ctr">
                      <a:solidFill>
                        <a:schemeClr val="tx1"/>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7FF"/>
                    </a:solidFill>
                  </a:tcPr>
                </a:tc>
              </a:tr>
              <a:tr h="202062">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cs typeface="Arial" pitchFamily="34" charset="0"/>
                        </a:rPr>
                        <a:t>Grid sizes</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ko-KR" altLang="en-US" sz="2000" kern="1200" smtClean="0">
                          <a:solidFill>
                            <a:srgbClr val="0000FF"/>
                          </a:solidFill>
                          <a:latin typeface="Arial" pitchFamily="34" charset="0"/>
                          <a:ea typeface="+mn-ea"/>
                          <a:cs typeface="Arial" pitchFamily="34" charset="0"/>
                        </a:rPr>
                        <a:t>△ </a:t>
                      </a:r>
                      <a:r>
                        <a:rPr kumimoji="0" lang="en-US" altLang="ko-KR" sz="2000" kern="1200" smtClean="0">
                          <a:solidFill>
                            <a:srgbClr val="0000FF"/>
                          </a:solidFill>
                          <a:latin typeface="Arial" pitchFamily="34" charset="0"/>
                          <a:ea typeface="+mn-ea"/>
                          <a:cs typeface="Arial" pitchFamily="34" charset="0"/>
                        </a:rPr>
                        <a:t>x = 39.5~738.9, </a:t>
                      </a:r>
                      <a:r>
                        <a:rPr kumimoji="0" lang="ko-KR" altLang="en-US" sz="2000" kern="1200" smtClean="0">
                          <a:solidFill>
                            <a:srgbClr val="0000FF"/>
                          </a:solidFill>
                          <a:latin typeface="Arial" pitchFamily="34" charset="0"/>
                          <a:ea typeface="+mn-ea"/>
                          <a:cs typeface="Arial" pitchFamily="34" charset="0"/>
                        </a:rPr>
                        <a:t>△ </a:t>
                      </a:r>
                      <a:r>
                        <a:rPr kumimoji="0" lang="en-US" altLang="ko-KR" sz="2000" kern="1200" smtClean="0">
                          <a:solidFill>
                            <a:srgbClr val="0000FF"/>
                          </a:solidFill>
                          <a:latin typeface="Arial" pitchFamily="34" charset="0"/>
                          <a:ea typeface="+mn-ea"/>
                          <a:cs typeface="Arial" pitchFamily="34" charset="0"/>
                        </a:rPr>
                        <a:t>y = 37.8~605.5</a:t>
                      </a:r>
                      <a:endParaRPr kumimoji="1" lang="en-US" altLang="ko-KR" sz="2000" b="0" i="0" u="none" strike="noStrike" cap="none" normalizeH="0" baseline="0" smtClean="0">
                        <a:ln>
                          <a:noFill/>
                        </a:ln>
                        <a:solidFill>
                          <a:srgbClr val="0000FF"/>
                        </a:solidFill>
                        <a:effectLst/>
                        <a:latin typeface="Arial" pitchFamily="34" charset="0"/>
                        <a:ea typeface="바탕" pitchFamily="18" charset="-127"/>
                        <a:cs typeface="Arial" pitchFamily="34" charset="0"/>
                      </a:endParaRPr>
                    </a:p>
                  </a:txBody>
                  <a:tcPr marL="72000" marR="72000" marT="36000" marB="36000" anchor="ctr" horzOverflow="overflow">
                    <a:lnL w="12700" cap="flat" cmpd="sng" algn="ctr">
                      <a:solidFill>
                        <a:schemeClr val="tx1"/>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solidFill>
                      <a:srgbClr val="EBF7FF"/>
                    </a:solidFill>
                  </a:tcPr>
                </a:tc>
                <a:tc hMerge="1">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endParaRPr kumimoji="1" lang="en-US" altLang="ko-KR" sz="1200" b="0" i="0" u="none" strike="noStrike" cap="none" normalizeH="0" baseline="0" smtClean="0">
                        <a:ln>
                          <a:noFill/>
                        </a:ln>
                        <a:solidFill>
                          <a:srgbClr val="0000FF"/>
                        </a:solidFill>
                        <a:effectLst/>
                        <a:latin typeface="Arial" pitchFamily="34" charset="0"/>
                        <a:ea typeface="바탕" pitchFamily="18" charset="-127"/>
                        <a:cs typeface="Arial" pitchFamily="34" charset="0"/>
                      </a:endParaRPr>
                    </a:p>
                  </a:txBody>
                  <a:tcPr marL="72000" marR="72000" marT="36000" marB="36000" anchor="ctr" horzOverflow="overflow">
                    <a:lnL w="12700" cap="flat" cmpd="sng" algn="ctr">
                      <a:solidFill>
                        <a:schemeClr val="tx1"/>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solidFill>
                      <a:srgbClr val="EBF7FF"/>
                    </a:solidFill>
                  </a:tcPr>
                </a:tc>
              </a:tr>
            </a:tbl>
          </a:graphicData>
        </a:graphic>
      </p:graphicFrame>
      <p:sp>
        <p:nvSpPr>
          <p:cNvPr id="128" name="Rectangle 6"/>
          <p:cNvSpPr>
            <a:spLocks noChangeAspect="1"/>
          </p:cNvSpPr>
          <p:nvPr/>
        </p:nvSpPr>
        <p:spPr>
          <a:xfrm>
            <a:off x="8527771" y="33801966"/>
            <a:ext cx="6462520" cy="7332487"/>
          </a:xfrm>
          <a:prstGeom prst="rect">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2"/>
              </a:solidFill>
            </a:endParaRPr>
          </a:p>
        </p:txBody>
      </p:sp>
      <p:sp>
        <p:nvSpPr>
          <p:cNvPr id="129" name="Rectangle 9"/>
          <p:cNvSpPr/>
          <p:nvPr/>
        </p:nvSpPr>
        <p:spPr>
          <a:xfrm>
            <a:off x="8515251" y="32997550"/>
            <a:ext cx="6475040" cy="693489"/>
          </a:xfrm>
          <a:prstGeom prst="rect">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i="1">
                <a:solidFill>
                  <a:srgbClr val="663300"/>
                </a:solidFill>
                <a:latin typeface="Arial" panose="020B0604020202020204" pitchFamily="34" charset="0"/>
                <a:cs typeface="Arial" panose="020B0604020202020204" pitchFamily="34" charset="0"/>
              </a:rPr>
              <a:t>Fig. </a:t>
            </a:r>
            <a:r>
              <a:rPr lang="en-US" altLang="ko-KR" sz="2000" i="1" smtClean="0">
                <a:solidFill>
                  <a:srgbClr val="663300"/>
                </a:solidFill>
                <a:latin typeface="Arial" panose="020B0604020202020204" pitchFamily="34" charset="0"/>
                <a:cs typeface="Arial" panose="020B0604020202020204" pitchFamily="34" charset="0"/>
              </a:rPr>
              <a:t>3. Grid structure and locations of monitoring points .</a:t>
            </a:r>
            <a:endParaRPr lang="en-US" altLang="ko-KR" sz="2000" i="1">
              <a:solidFill>
                <a:srgbClr val="663300"/>
              </a:solidFill>
              <a:latin typeface="Arial" panose="020B0604020202020204" pitchFamily="34" charset="0"/>
              <a:cs typeface="Arial" panose="020B0604020202020204" pitchFamily="34" charset="0"/>
            </a:endParaRPr>
          </a:p>
        </p:txBody>
      </p:sp>
      <p:pic>
        <p:nvPicPr>
          <p:cNvPr id="125" name="_x205499128" descr="EMB0000166c0914"/>
          <p:cNvPicPr>
            <a:picLocks noChangeAspect="1" noChangeArrowheads="1"/>
          </p:cNvPicPr>
          <p:nvPr/>
        </p:nvPicPr>
        <p:blipFill>
          <a:blip r:embed="rId7" cstate="print"/>
          <a:srcRect/>
          <a:stretch>
            <a:fillRect/>
          </a:stretch>
        </p:blipFill>
        <p:spPr bwMode="auto">
          <a:xfrm>
            <a:off x="8585315" y="33801966"/>
            <a:ext cx="4575325" cy="4575325"/>
          </a:xfrm>
          <a:prstGeom prst="rect">
            <a:avLst/>
          </a:prstGeom>
          <a:noFill/>
        </p:spPr>
      </p:pic>
      <p:pic>
        <p:nvPicPr>
          <p:cNvPr id="126" name="_x205496728" descr="EMB0000166c0965"/>
          <p:cNvPicPr>
            <a:picLocks noChangeAspect="1" noChangeArrowheads="1"/>
          </p:cNvPicPr>
          <p:nvPr/>
        </p:nvPicPr>
        <p:blipFill>
          <a:blip r:embed="rId8" cstate="print"/>
          <a:srcRect/>
          <a:stretch>
            <a:fillRect/>
          </a:stretch>
        </p:blipFill>
        <p:spPr bwMode="auto">
          <a:xfrm>
            <a:off x="10840645" y="36973465"/>
            <a:ext cx="4116462" cy="4116462"/>
          </a:xfrm>
          <a:prstGeom prst="rect">
            <a:avLst/>
          </a:prstGeom>
          <a:noFill/>
        </p:spPr>
      </p:pic>
      <p:sp>
        <p:nvSpPr>
          <p:cNvPr id="16" name="TextBox 15"/>
          <p:cNvSpPr txBox="1"/>
          <p:nvPr/>
        </p:nvSpPr>
        <p:spPr>
          <a:xfrm>
            <a:off x="8553351" y="38058321"/>
            <a:ext cx="1210588" cy="430887"/>
          </a:xfrm>
          <a:prstGeom prst="rect">
            <a:avLst/>
          </a:prstGeom>
          <a:noFill/>
        </p:spPr>
        <p:txBody>
          <a:bodyPr wrap="none" rtlCol="0">
            <a:spAutoFit/>
          </a:bodyPr>
          <a:lstStyle/>
          <a:p>
            <a:r>
              <a:rPr lang="en-US" altLang="ko-KR" sz="2200" b="1" smtClean="0"/>
              <a:t>SN1 Grid</a:t>
            </a:r>
            <a:endParaRPr lang="ko-KR" altLang="en-US" sz="2200" b="1"/>
          </a:p>
        </p:txBody>
      </p:sp>
      <p:sp>
        <p:nvSpPr>
          <p:cNvPr id="130" name="TextBox 129"/>
          <p:cNvSpPr txBox="1"/>
          <p:nvPr/>
        </p:nvSpPr>
        <p:spPr>
          <a:xfrm>
            <a:off x="12619707" y="40697708"/>
            <a:ext cx="2374368" cy="430887"/>
          </a:xfrm>
          <a:prstGeom prst="rect">
            <a:avLst/>
          </a:prstGeom>
          <a:noFill/>
        </p:spPr>
        <p:txBody>
          <a:bodyPr wrap="none" rtlCol="0">
            <a:spAutoFit/>
          </a:bodyPr>
          <a:lstStyle/>
          <a:p>
            <a:r>
              <a:rPr lang="en-US" altLang="ko-KR" sz="2200" b="1" smtClean="0"/>
              <a:t>SN2 and SN3 GridS</a:t>
            </a:r>
            <a:endParaRPr lang="ko-KR" altLang="en-US" sz="2200" b="1"/>
          </a:p>
        </p:txBody>
      </p:sp>
      <p:sp>
        <p:nvSpPr>
          <p:cNvPr id="131" name="Rectangle 16"/>
          <p:cNvSpPr>
            <a:spLocks noChangeArrowheads="1"/>
          </p:cNvSpPr>
          <p:nvPr/>
        </p:nvSpPr>
        <p:spPr bwMode="auto">
          <a:xfrm>
            <a:off x="15211994" y="14036974"/>
            <a:ext cx="14689633" cy="11714359"/>
          </a:xfrm>
          <a:prstGeom prst="rect">
            <a:avLst/>
          </a:prstGeom>
          <a:noFill/>
          <a:ln w="12700">
            <a:solidFill>
              <a:srgbClr val="000000"/>
            </a:solidFill>
            <a:miter lim="800000"/>
            <a:headEnd/>
            <a:tailEnd/>
          </a:ln>
          <a:effectLst/>
        </p:spPr>
        <p:txBody>
          <a:bodyPr wrap="none"/>
          <a:lstStyle/>
          <a:p>
            <a:pPr marL="0" marR="0" lvl="0" indent="0" algn="just" defTabSz="4525963" eaLnBrk="1" fontAlgn="base" latinLnBrk="1" hangingPunct="1">
              <a:lnSpc>
                <a:spcPct val="100000"/>
              </a:lnSpc>
              <a:spcBef>
                <a:spcPct val="0"/>
              </a:spcBef>
              <a:spcAft>
                <a:spcPct val="0"/>
              </a:spcAft>
              <a:buClrTx/>
              <a:buSzTx/>
              <a:buFontTx/>
              <a:buNone/>
              <a:tabLst/>
              <a:defRPr/>
            </a:pPr>
            <a:endParaRPr kumimoji="1" lang="ko-KR" altLang="ko-KR" sz="2200" b="1" i="0" u="none" strike="noStrike" kern="0" cap="none" spc="0" normalizeH="0" baseline="0" noProof="0" smtClean="0">
              <a:ln>
                <a:noFill/>
              </a:ln>
              <a:solidFill>
                <a:srgbClr val="000099"/>
              </a:solidFill>
              <a:effectLst/>
              <a:uLnTx/>
              <a:uFillTx/>
              <a:latin typeface="Times New Roman" pitchFamily="18" charset="0"/>
              <a:ea typeface="굴림" pitchFamily="50" charset="-127"/>
            </a:endParaRPr>
          </a:p>
        </p:txBody>
      </p:sp>
      <p:sp>
        <p:nvSpPr>
          <p:cNvPr id="132" name="Text Box 18"/>
          <p:cNvSpPr txBox="1">
            <a:spLocks noChangeArrowheads="1"/>
          </p:cNvSpPr>
          <p:nvPr/>
        </p:nvSpPr>
        <p:spPr bwMode="auto">
          <a:xfrm>
            <a:off x="15010829" y="13665498"/>
            <a:ext cx="9085585" cy="685800"/>
          </a:xfrm>
          <a:prstGeom prst="rect">
            <a:avLst/>
          </a:prstGeom>
          <a:solidFill>
            <a:srgbClr val="FFFFCC"/>
          </a:solidFill>
          <a:ln w="12700">
            <a:solidFill>
              <a:srgbClr val="000000"/>
            </a:solidFill>
            <a:miter lim="800000"/>
            <a:headEnd/>
            <a:tailEnd/>
          </a:ln>
          <a:effectLst/>
        </p:spPr>
        <p:txBody>
          <a:bodyPr wrap="none" lIns="72000" tIns="0" rIns="72000" bIns="0" anchor="ctr" anchorCtr="1"/>
          <a:lstStyle/>
          <a:p>
            <a:pPr marL="0" marR="0" lvl="0" indent="0" defTabSz="4937125" eaLnBrk="1" fontAlgn="base" latinLnBrk="1" hangingPunct="1">
              <a:lnSpc>
                <a:spcPct val="100000"/>
              </a:lnSpc>
              <a:spcBef>
                <a:spcPct val="0"/>
              </a:spcBef>
              <a:spcAft>
                <a:spcPct val="0"/>
              </a:spcAft>
              <a:buClrTx/>
              <a:buSzTx/>
              <a:buFontTx/>
              <a:buNone/>
              <a:tabLst/>
              <a:defRPr/>
            </a:pPr>
            <a:r>
              <a:rPr kumimoji="1" lang="en-US" altLang="ko-KR" sz="3800" b="1" kern="0" smtClean="0">
                <a:solidFill>
                  <a:srgbClr val="000000"/>
                </a:solidFill>
                <a:latin typeface="Arial" panose="020B0604020202020204" pitchFamily="34" charset="0"/>
                <a:ea typeface="HY동녘B" pitchFamily="18" charset="-127"/>
                <a:cs typeface="Arial" panose="020B0604020202020204" pitchFamily="34" charset="0"/>
              </a:rPr>
              <a:t>NUMERICAL SIMULATION SETUPS 2</a:t>
            </a:r>
            <a:endParaRPr kumimoji="1" lang="en-US" altLang="ko-KR" sz="3800" b="1" i="0" u="none" strike="noStrike" kern="0" cap="none" spc="0" normalizeH="0" baseline="0" noProof="0" smtClean="0">
              <a:ln>
                <a:noFill/>
              </a:ln>
              <a:solidFill>
                <a:srgbClr val="000000"/>
              </a:solidFill>
              <a:effectLst/>
              <a:uLnTx/>
              <a:uFillTx/>
              <a:latin typeface="Arial" panose="020B0604020202020204" pitchFamily="34" charset="0"/>
              <a:ea typeface="HY동녘B" pitchFamily="18" charset="-127"/>
              <a:cs typeface="Arial" panose="020B0604020202020204" pitchFamily="34" charset="0"/>
            </a:endParaRPr>
          </a:p>
        </p:txBody>
      </p:sp>
      <p:sp>
        <p:nvSpPr>
          <p:cNvPr id="133" name="TextBox 132"/>
          <p:cNvSpPr txBox="1"/>
          <p:nvPr/>
        </p:nvSpPr>
        <p:spPr>
          <a:xfrm>
            <a:off x="15317347" y="14597155"/>
            <a:ext cx="14296248" cy="4893647"/>
          </a:xfrm>
          <a:prstGeom prst="rect">
            <a:avLst/>
          </a:prstGeom>
          <a:noFill/>
        </p:spPr>
        <p:txBody>
          <a:bodyPr wrap="square" rtlCol="0">
            <a:spAutoFit/>
          </a:bodyPr>
          <a:lstStyle/>
          <a:p>
            <a:pPr algn="just" defTabSz="4525963">
              <a:buFontTx/>
              <a:buBlip>
                <a:blip r:embed="rId3"/>
              </a:buBlip>
              <a:tabLst>
                <a:tab pos="85725" algn="l"/>
                <a:tab pos="714375" algn="l"/>
                <a:tab pos="1085850" algn="l"/>
              </a:tabLst>
            </a:pPr>
            <a:r>
              <a:rPr lang="en-US" altLang="ko-KR" sz="3200" b="1" smtClean="0">
                <a:latin typeface="Arial" panose="020B0604020202020204" pitchFamily="34" charset="0"/>
                <a:ea typeface="맑은 고딕" pitchFamily="50" charset="-127"/>
                <a:cs typeface="Arial" panose="020B0604020202020204" pitchFamily="34" charset="0"/>
              </a:rPr>
              <a:t> </a:t>
            </a:r>
            <a:r>
              <a:rPr lang="en-US" altLang="ko-KR" sz="3200" b="1" smtClean="0">
                <a:solidFill>
                  <a:srgbClr val="007146"/>
                </a:solidFill>
                <a:latin typeface="Arial" panose="020B0604020202020204" pitchFamily="34" charset="0"/>
                <a:ea typeface="맑은 고딕" pitchFamily="50" charset="-127"/>
                <a:cs typeface="Arial" panose="020B0604020202020204" pitchFamily="34" charset="0"/>
              </a:rPr>
              <a:t>Initial and boundary conditions</a:t>
            </a:r>
            <a:endParaRPr lang="en-US" altLang="ko-KR" sz="3200" b="1">
              <a:solidFill>
                <a:srgbClr val="007146"/>
              </a:solidFill>
              <a:latin typeface="Arial" panose="020B0604020202020204" pitchFamily="34" charset="0"/>
              <a:ea typeface="맑은 고딕" pitchFamily="50" charset="-127"/>
              <a:cs typeface="Arial" panose="020B0604020202020204" pitchFamily="34" charset="0"/>
            </a:endParaRP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The initial conditions for numerical modeling are composed of managed water level, water temperature, salinity and meteorological data.</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t>
            </a: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Initial managed water level by scenario simulations are assigned to EL. -1.6 m by SN1 and EL. -1.5 m by SN2 and SN3, respectively.</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t>
            </a: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The observed water temperature and salinity data at Saemangeum reservoir in 2011 are used as initial input conditions.</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t>
            </a: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The landward boundary conditions are assigned to water inflow amounts and water  temperature, while seaward boundary conditions are assigned to water level according to operations of Gareok and Sinsi sluice gates, and salinity and water temperature.</a:t>
            </a:r>
          </a:p>
        </p:txBody>
      </p:sp>
      <p:sp>
        <p:nvSpPr>
          <p:cNvPr id="134" name="TextBox 133"/>
          <p:cNvSpPr txBox="1"/>
          <p:nvPr/>
        </p:nvSpPr>
        <p:spPr>
          <a:xfrm>
            <a:off x="15288195" y="19388038"/>
            <a:ext cx="14325400" cy="1877437"/>
          </a:xfrm>
          <a:prstGeom prst="rect">
            <a:avLst/>
          </a:prstGeom>
          <a:noFill/>
        </p:spPr>
        <p:txBody>
          <a:bodyPr wrap="square" rtlCol="0">
            <a:spAutoFit/>
          </a:bodyPr>
          <a:lstStyle/>
          <a:p>
            <a:pPr algn="just" defTabSz="4525963">
              <a:buFontTx/>
              <a:buBlip>
                <a:blip r:embed="rId3"/>
              </a:buBlip>
              <a:tabLst>
                <a:tab pos="85725" algn="l"/>
                <a:tab pos="714375" algn="l"/>
                <a:tab pos="1085850" algn="l"/>
              </a:tabLst>
            </a:pPr>
            <a:r>
              <a:rPr lang="en-US" altLang="ko-KR" sz="3200" b="1" smtClean="0">
                <a:latin typeface="Arial" panose="020B0604020202020204" pitchFamily="34" charset="0"/>
                <a:ea typeface="맑은 고딕" pitchFamily="50" charset="-127"/>
                <a:cs typeface="Arial" panose="020B0604020202020204" pitchFamily="34" charset="0"/>
              </a:rPr>
              <a:t> </a:t>
            </a:r>
            <a:r>
              <a:rPr lang="en-US" altLang="ko-KR" sz="3200" b="1" smtClean="0">
                <a:solidFill>
                  <a:srgbClr val="007146"/>
                </a:solidFill>
                <a:latin typeface="Arial" panose="020B0604020202020204" pitchFamily="34" charset="0"/>
                <a:ea typeface="맑은 고딕" pitchFamily="50" charset="-127"/>
                <a:cs typeface="Arial" panose="020B0604020202020204" pitchFamily="34" charset="0"/>
              </a:rPr>
              <a:t>Numerical modeling calibration</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 The model verification parameters are %difference, RMSE and AME. </a:t>
            </a:r>
          </a:p>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a:solidFill>
                  <a:srgbClr val="000099"/>
                </a:solidFill>
                <a:latin typeface="Arial" panose="020B0604020202020204" pitchFamily="34" charset="0"/>
                <a:ea typeface="맑은 고딕" pitchFamily="50" charset="-127"/>
                <a:cs typeface="Arial" panose="020B0604020202020204" pitchFamily="34" charset="0"/>
              </a:rPr>
              <a:t> </a:t>
            </a: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The observed water temperature and salinity data are repeatedly compared with the simulation ones until %difference  reaches the ‘Fair’ standard. </a:t>
            </a:r>
          </a:p>
        </p:txBody>
      </p:sp>
      <p:graphicFrame>
        <p:nvGraphicFramePr>
          <p:cNvPr id="136" name="Group 316"/>
          <p:cNvGraphicFramePr>
            <a:graphicFrameLocks noGrp="1"/>
          </p:cNvGraphicFramePr>
          <p:nvPr>
            <p:extLst>
              <p:ext uri="{D42A27DB-BD31-4B8C-83A1-F6EECF244321}">
                <p14:modId xmlns:p14="http://schemas.microsoft.com/office/powerpoint/2010/main" val="4159110974"/>
              </p:ext>
            </p:extLst>
          </p:nvPr>
        </p:nvGraphicFramePr>
        <p:xfrm>
          <a:off x="15554267" y="21423743"/>
          <a:ext cx="14059327" cy="4144800"/>
        </p:xfrm>
        <a:graphic>
          <a:graphicData uri="http://schemas.openxmlformats.org/drawingml/2006/table">
            <a:tbl>
              <a:tblPr/>
              <a:tblGrid>
                <a:gridCol w="2008475"/>
                <a:gridCol w="2238958"/>
                <a:gridCol w="1777993"/>
                <a:gridCol w="2296579"/>
                <a:gridCol w="1720372"/>
                <a:gridCol w="2354200"/>
                <a:gridCol w="1662750"/>
              </a:tblGrid>
              <a:tr h="188512">
                <a:tc rowSpan="2">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FF0000"/>
                          </a:solidFill>
                          <a:effectLst/>
                          <a:latin typeface="Arial" pitchFamily="34" charset="0"/>
                          <a:ea typeface="바탕" pitchFamily="18" charset="-127"/>
                        </a:rPr>
                        <a:t>Monitoring point</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B05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gridSpan="6">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FF0000"/>
                          </a:solidFill>
                          <a:effectLst/>
                          <a:latin typeface="Arial" pitchFamily="34" charset="0"/>
                          <a:ea typeface="바탕" pitchFamily="18" charset="-127"/>
                        </a:rPr>
                        <a:t>Validation parameter</a:t>
                      </a:r>
                    </a:p>
                  </a:txBody>
                  <a:tcPr marL="72000" marR="7200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pPr latinLnBrk="1"/>
                      <a:endParaRPr lang="ko-KR" altLang="en-US"/>
                    </a:p>
                  </a:txBody>
                  <a:tcPr/>
                </a:tc>
                <a:tc hMerge="1">
                  <a:txBody>
                    <a:body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en-US" altLang="ko-KR" sz="900" b="0" i="0" u="none" strike="noStrike" cap="none" normalizeH="0" baseline="0" smtClean="0">
                        <a:ln>
                          <a:noFill/>
                        </a:ln>
                        <a:solidFill>
                          <a:srgbClr val="FF0000"/>
                        </a:solidFill>
                        <a:effectLst/>
                        <a:latin typeface="Arial" pitchFamily="34" charset="0"/>
                        <a:ea typeface="바탕" pitchFamily="18" charset="-127"/>
                      </a:endParaRPr>
                    </a:p>
                  </a:txBody>
                  <a:tcPr marL="72000" marR="72000" marT="36000" marB="360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rgbClr val="00FF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4E1"/>
                    </a:solidFill>
                  </a:tcPr>
                </a:tc>
                <a:tc hMerge="1">
                  <a:txBody>
                    <a:bodyPr/>
                    <a:lstStyle/>
                    <a:p>
                      <a:pPr latinLnBrk="1"/>
                      <a:endParaRPr lang="ko-KR" altLang="en-US"/>
                    </a:p>
                  </a:txBody>
                  <a:tcPr/>
                </a:tc>
                <a:tc hMerge="1">
                  <a:txBody>
                    <a:bodyPr/>
                    <a:lstStyle/>
                    <a:p>
                      <a:pPr marL="0" marR="0" lvl="0" indent="0" algn="l" defTabSz="914400" rtl="0" eaLnBrk="1" fontAlgn="base" latinLnBrk="1" hangingPunct="1">
                        <a:lnSpc>
                          <a:spcPct val="100000"/>
                        </a:lnSpc>
                        <a:spcBef>
                          <a:spcPct val="0"/>
                        </a:spcBef>
                        <a:spcAft>
                          <a:spcPct val="0"/>
                        </a:spcAft>
                        <a:buClrTx/>
                        <a:buSzTx/>
                        <a:buFontTx/>
                        <a:buNone/>
                        <a:tabLst/>
                      </a:pPr>
                      <a:endParaRPr kumimoji="1" lang="en-US" altLang="ko-KR" sz="900" b="0" i="0" u="none" strike="noStrike" cap="none" normalizeH="0" baseline="0" smtClean="0">
                        <a:ln>
                          <a:noFill/>
                        </a:ln>
                        <a:solidFill>
                          <a:srgbClr val="FF0000"/>
                        </a:solidFill>
                        <a:effectLst/>
                        <a:latin typeface="Arial" pitchFamily="34" charset="0"/>
                        <a:ea typeface="바탕" pitchFamily="18" charset="-127"/>
                      </a:endParaRPr>
                    </a:p>
                  </a:txBody>
                  <a:tcPr marL="72000" marR="72000" marT="36000" marB="36000" anchor="ctr" horzOverflow="overflow">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9050" cap="flat" cmpd="sng" algn="ctr">
                      <a:solidFill>
                        <a:srgbClr val="00FF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1"/>
                    </a:solidFill>
                  </a:tcPr>
                </a:tc>
                <a:tc hMerge="1">
                  <a:txBody>
                    <a:bodyPr/>
                    <a:lstStyle/>
                    <a:p>
                      <a:pPr latinLnBrk="1"/>
                      <a:endParaRPr lang="ko-KR" altLang="en-US"/>
                    </a:p>
                  </a:txBody>
                  <a:tcPr/>
                </a:tc>
              </a:tr>
              <a:tr h="188512">
                <a:tc vMerge="1">
                  <a:txBody>
                    <a:bodyPr/>
                    <a:lstStyle/>
                    <a:p>
                      <a:pPr marL="0" marR="0" lvl="0" indent="0" algn="just" defTabSz="914400" rtl="0" eaLnBrk="1" fontAlgn="base" latinLnBrk="1" hangingPunct="1">
                        <a:lnSpc>
                          <a:spcPct val="100000"/>
                        </a:lnSpc>
                        <a:spcBef>
                          <a:spcPct val="0"/>
                        </a:spcBef>
                        <a:spcAft>
                          <a:spcPct val="0"/>
                        </a:spcAft>
                        <a:buClrTx/>
                        <a:buSzTx/>
                        <a:buFontTx/>
                        <a:buNone/>
                        <a:tabLst/>
                      </a:pPr>
                      <a:endParaRPr kumimoji="1" lang="en-US" altLang="ko-KR" sz="900" b="0" i="0" u="none" strike="noStrike" cap="none" normalizeH="0" baseline="0" smtClean="0">
                        <a:ln>
                          <a:noFill/>
                        </a:ln>
                        <a:solidFill>
                          <a:srgbClr val="0000FF"/>
                        </a:solidFill>
                        <a:effectLst/>
                        <a:latin typeface="Arial" pitchFamily="34" charset="0"/>
                        <a:ea typeface="바탕" pitchFamily="18" charset="-127"/>
                      </a:endParaRPr>
                    </a:p>
                  </a:txBody>
                  <a:tcPr marL="72000" marR="72000" marT="36000" marB="36000" anchor="ctr" horzOverflow="overflow">
                    <a:lnL w="19050" cap="flat" cmpd="sng" algn="ctr">
                      <a:solidFill>
                        <a:srgbClr val="00FF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%difference</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pPr latinLnBrk="1"/>
                      <a:endParaRPr lang="ko-KR" altLang="en-US"/>
                    </a:p>
                  </a:txBody>
                  <a:tcPr/>
                </a:tc>
                <a:tc gridSpan="2">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RMSE (</a:t>
                      </a:r>
                      <a:r>
                        <a:rPr kumimoji="1" lang="en-US" altLang="ko-KR" sz="2000" b="0" i="0" u="none" strike="noStrike" cap="none" normalizeH="0" baseline="30000" smtClean="0">
                          <a:ln>
                            <a:noFill/>
                          </a:ln>
                          <a:solidFill>
                            <a:srgbClr val="0000FF"/>
                          </a:solidFill>
                          <a:effectLst/>
                          <a:latin typeface="Arial" pitchFamily="34" charset="0"/>
                          <a:ea typeface="바탕" pitchFamily="18" charset="-127"/>
                        </a:rPr>
                        <a:t>0</a:t>
                      </a:r>
                      <a:r>
                        <a:rPr kumimoji="1" lang="en-US" altLang="ko-KR" sz="2000" b="0" i="0" u="none" strike="noStrike" cap="none" normalizeH="0" baseline="0" smtClean="0">
                          <a:ln>
                            <a:noFill/>
                          </a:ln>
                          <a:solidFill>
                            <a:srgbClr val="0000FF"/>
                          </a:solidFill>
                          <a:effectLst/>
                          <a:latin typeface="Arial" pitchFamily="34" charset="0"/>
                          <a:ea typeface="바탕" pitchFamily="18" charset="-127"/>
                        </a:rPr>
                        <a:t>C / ppt)</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pPr latinLnBrk="1"/>
                      <a:endParaRPr lang="ko-KR" altLang="en-US"/>
                    </a:p>
                  </a:txBody>
                  <a:tcPr/>
                </a:tc>
                <a:tc gridSpan="2">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AME (</a:t>
                      </a:r>
                      <a:r>
                        <a:rPr kumimoji="1" lang="en-US" altLang="ko-KR" sz="2000" b="0" i="0" u="none" strike="noStrike" cap="none" normalizeH="0" baseline="30000" smtClean="0">
                          <a:ln>
                            <a:noFill/>
                          </a:ln>
                          <a:solidFill>
                            <a:srgbClr val="0000FF"/>
                          </a:solidFill>
                          <a:effectLst/>
                          <a:latin typeface="Arial" pitchFamily="34" charset="0"/>
                          <a:ea typeface="바탕" pitchFamily="18" charset="-127"/>
                        </a:rPr>
                        <a:t>0</a:t>
                      </a:r>
                      <a:r>
                        <a:rPr kumimoji="1" lang="en-US" altLang="ko-KR" sz="2000" b="0" i="0" u="none" strike="noStrike" cap="none" normalizeH="0" baseline="0" smtClean="0">
                          <a:ln>
                            <a:noFill/>
                          </a:ln>
                          <a:solidFill>
                            <a:srgbClr val="0000FF"/>
                          </a:solidFill>
                          <a:effectLst/>
                          <a:latin typeface="Arial" pitchFamily="34" charset="0"/>
                          <a:ea typeface="바탕" pitchFamily="18" charset="-127"/>
                        </a:rPr>
                        <a:t>C / ppt)</a:t>
                      </a:r>
                    </a:p>
                  </a:txBody>
                  <a:tcPr marL="72000" marR="7200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pPr latinLnBrk="1"/>
                      <a:endParaRPr lang="ko-KR" altLang="en-US"/>
                    </a:p>
                  </a:txBody>
                  <a:tcPr/>
                </a:tc>
              </a:tr>
              <a:tr h="188512">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endParaRPr kumimoji="1" lang="en-US" altLang="ko-KR" sz="2000" b="0" i="0" u="none" strike="noStrike" cap="none" normalizeH="0" baseline="0" smtClean="0">
                        <a:ln>
                          <a:noFill/>
                        </a:ln>
                        <a:solidFill>
                          <a:srgbClr val="0000FF"/>
                        </a:solidFill>
                        <a:effectLst/>
                        <a:latin typeface="Arial" pitchFamily="34" charset="0"/>
                        <a:ea typeface="바탕" pitchFamily="18" charset="-127"/>
                      </a:endParaRP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Temperature</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Salinity</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Temperature</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Salinity</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Temperature</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Salinity</a:t>
                      </a:r>
                    </a:p>
                  </a:txBody>
                  <a:tcPr marL="72000" marR="7200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8512">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M1</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2.53</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26.73</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1.61</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0.12</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0.43</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0.09</a:t>
                      </a:r>
                    </a:p>
                  </a:txBody>
                  <a:tcPr marL="72000" marR="7200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8512">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M2</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23.28</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FF0000"/>
                          </a:solidFill>
                          <a:effectLst/>
                          <a:latin typeface="Arial" pitchFamily="34" charset="0"/>
                          <a:ea typeface="바탕" pitchFamily="18" charset="-127"/>
                        </a:rPr>
                        <a:t>38.63</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5.85</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9.04</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4.81</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4.34</a:t>
                      </a:r>
                    </a:p>
                  </a:txBody>
                  <a:tcPr marL="72000" marR="7200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8512">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M3</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26.81</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4.68</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7.30</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8.50</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5.49</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0.78</a:t>
                      </a:r>
                    </a:p>
                  </a:txBody>
                  <a:tcPr marL="72000" marR="7200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8512">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M4</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17.92</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9.22</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3.84</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3.30</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3.32</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2.09</a:t>
                      </a:r>
                    </a:p>
                  </a:txBody>
                  <a:tcPr marL="72000" marR="7200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8512">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D1</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5.98</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19.71</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1.89</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0.04</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1.00</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0.03</a:t>
                      </a:r>
                    </a:p>
                  </a:txBody>
                  <a:tcPr marL="72000" marR="7200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8512">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D2</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17.76</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14.95</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4.35</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8.64</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3.38</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2.20</a:t>
                      </a:r>
                    </a:p>
                  </a:txBody>
                  <a:tcPr marL="72000" marR="7200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88512">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D3</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23.39</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14.42</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6.03</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6.35</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4.69</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2.51</a:t>
                      </a:r>
                    </a:p>
                  </a:txBody>
                  <a:tcPr marL="72000" marR="7200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79166">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D4</a:t>
                      </a:r>
                    </a:p>
                  </a:txBody>
                  <a:tcPr marL="72000" marR="72000" marT="36000" marB="36000" anchor="ctr" horzOverflow="overflow">
                    <a:lnL w="28575" cap="flat" cmpd="sng" algn="ctr">
                      <a:solidFill>
                        <a:srgbClr val="00B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9.82</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4.27</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2.11</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2.91</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1.66</a:t>
                      </a:r>
                    </a:p>
                  </a:txBody>
                  <a:tcPr marL="72000" marR="72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solidFill>
                      <a:srgbClr val="FFFFFF"/>
                    </a:solidFill>
                  </a:tcPr>
                </a:tc>
                <a:tc>
                  <a:txBody>
                    <a:bodyPr/>
                    <a:lstStyle>
                      <a:lvl1pPr marL="0" algn="l" defTabSz="4402754" rtl="0" eaLnBrk="1" latinLnBrk="0" hangingPunct="1">
                        <a:defRPr sz="8700" kern="1200">
                          <a:solidFill>
                            <a:schemeClr val="tx1"/>
                          </a:solidFill>
                          <a:latin typeface="굴림"/>
                          <a:ea typeface="굴림"/>
                        </a:defRPr>
                      </a:lvl1pPr>
                      <a:lvl2pPr marL="2201377" algn="l" defTabSz="4402754" rtl="0" eaLnBrk="1" latinLnBrk="0" hangingPunct="1">
                        <a:defRPr sz="8700" kern="1200">
                          <a:solidFill>
                            <a:schemeClr val="tx1"/>
                          </a:solidFill>
                          <a:latin typeface="굴림"/>
                          <a:ea typeface="굴림"/>
                        </a:defRPr>
                      </a:lvl2pPr>
                      <a:lvl3pPr marL="4402754" algn="l" defTabSz="4402754" rtl="0" eaLnBrk="1" latinLnBrk="0" hangingPunct="1">
                        <a:defRPr sz="8700" kern="1200">
                          <a:solidFill>
                            <a:schemeClr val="tx1"/>
                          </a:solidFill>
                          <a:latin typeface="굴림"/>
                          <a:ea typeface="굴림"/>
                        </a:defRPr>
                      </a:lvl3pPr>
                      <a:lvl4pPr marL="6604131" algn="l" defTabSz="4402754" rtl="0" eaLnBrk="1" latinLnBrk="0" hangingPunct="1">
                        <a:defRPr sz="8700" kern="1200">
                          <a:solidFill>
                            <a:schemeClr val="tx1"/>
                          </a:solidFill>
                          <a:latin typeface="굴림"/>
                          <a:ea typeface="굴림"/>
                        </a:defRPr>
                      </a:lvl4pPr>
                      <a:lvl5pPr marL="8805507" algn="l" defTabSz="4402754" rtl="0" eaLnBrk="1" latinLnBrk="0" hangingPunct="1">
                        <a:defRPr sz="8700" kern="1200">
                          <a:solidFill>
                            <a:schemeClr val="tx1"/>
                          </a:solidFill>
                          <a:latin typeface="굴림"/>
                          <a:ea typeface="굴림"/>
                        </a:defRPr>
                      </a:lvl5pPr>
                      <a:lvl6pPr marL="11006884" algn="l" defTabSz="4402754" rtl="0" eaLnBrk="1" latinLnBrk="0" hangingPunct="1">
                        <a:defRPr sz="8700" kern="1200">
                          <a:solidFill>
                            <a:schemeClr val="tx1"/>
                          </a:solidFill>
                          <a:latin typeface="굴림"/>
                          <a:ea typeface="굴림"/>
                        </a:defRPr>
                      </a:lvl6pPr>
                      <a:lvl7pPr marL="13208261" algn="l" defTabSz="4402754" rtl="0" eaLnBrk="1" latinLnBrk="0" hangingPunct="1">
                        <a:defRPr sz="8700" kern="1200">
                          <a:solidFill>
                            <a:schemeClr val="tx1"/>
                          </a:solidFill>
                          <a:latin typeface="굴림"/>
                          <a:ea typeface="굴림"/>
                        </a:defRPr>
                      </a:lvl7pPr>
                      <a:lvl8pPr marL="15409638" algn="l" defTabSz="4402754" rtl="0" eaLnBrk="1" latinLnBrk="0" hangingPunct="1">
                        <a:defRPr sz="8700" kern="1200">
                          <a:solidFill>
                            <a:schemeClr val="tx1"/>
                          </a:solidFill>
                          <a:latin typeface="굴림"/>
                          <a:ea typeface="굴림"/>
                        </a:defRPr>
                      </a:lvl8pPr>
                      <a:lvl9pPr marL="17611015" algn="l" defTabSz="4402754" rtl="0" eaLnBrk="1" latinLnBrk="0" hangingPunct="1">
                        <a:defRPr sz="8700" kern="1200">
                          <a:solidFill>
                            <a:schemeClr val="tx1"/>
                          </a:solidFill>
                          <a:latin typeface="굴림"/>
                          <a:ea typeface="굴림"/>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0" i="0" u="none" strike="noStrike" cap="none" normalizeH="0" baseline="0" smtClean="0">
                          <a:ln>
                            <a:noFill/>
                          </a:ln>
                          <a:solidFill>
                            <a:srgbClr val="0000FF"/>
                          </a:solidFill>
                          <a:effectLst/>
                          <a:latin typeface="Arial" pitchFamily="34" charset="0"/>
                          <a:ea typeface="바탕" pitchFamily="18" charset="-127"/>
                        </a:rPr>
                        <a:t>1.02</a:t>
                      </a:r>
                    </a:p>
                  </a:txBody>
                  <a:tcPr marL="72000" marR="72000" marT="36000" marB="36000" anchor="ctr" horzOverflow="overflow">
                    <a:lnL w="12700" cap="flat" cmpd="sng" algn="ctr">
                      <a:solidFill>
                        <a:srgbClr val="000000"/>
                      </a:solidFill>
                      <a:prstDash val="solid"/>
                      <a:round/>
                      <a:headEnd type="none" w="med" len="med"/>
                      <a:tailEnd type="none" w="med" len="med"/>
                    </a:lnL>
                    <a:lnR w="28575" cap="flat" cmpd="sng" algn="ctr">
                      <a:solidFill>
                        <a:srgbClr val="00B05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B050"/>
                      </a:solidFill>
                      <a:prstDash val="solid"/>
                      <a:round/>
                      <a:headEnd type="none" w="med" len="med"/>
                      <a:tailEnd type="none" w="med" len="med"/>
                    </a:lnB>
                    <a:lnTlToBr>
                      <a:noFill/>
                    </a:lnTlToBr>
                    <a:lnBlToTr>
                      <a:noFill/>
                    </a:lnBlToTr>
                    <a:solidFill>
                      <a:srgbClr val="FFFFFF"/>
                    </a:solidFill>
                  </a:tcPr>
                </a:tc>
              </a:tr>
            </a:tbl>
          </a:graphicData>
        </a:graphic>
      </p:graphicFrame>
      <p:sp>
        <p:nvSpPr>
          <p:cNvPr id="137" name="Rectangle 16"/>
          <p:cNvSpPr>
            <a:spLocks noChangeArrowheads="1"/>
          </p:cNvSpPr>
          <p:nvPr/>
        </p:nvSpPr>
        <p:spPr bwMode="auto">
          <a:xfrm>
            <a:off x="15197136" y="26395759"/>
            <a:ext cx="14689633" cy="12635937"/>
          </a:xfrm>
          <a:prstGeom prst="rect">
            <a:avLst/>
          </a:prstGeom>
          <a:noFill/>
          <a:ln w="12700">
            <a:solidFill>
              <a:srgbClr val="000000"/>
            </a:solidFill>
            <a:miter lim="800000"/>
            <a:headEnd/>
            <a:tailEnd/>
          </a:ln>
          <a:effectLst/>
        </p:spPr>
        <p:txBody>
          <a:bodyPr wrap="none"/>
          <a:lstStyle/>
          <a:p>
            <a:pPr marL="0" marR="0" lvl="0" indent="0" algn="just" defTabSz="4525963" eaLnBrk="1" fontAlgn="base" latinLnBrk="1" hangingPunct="1">
              <a:lnSpc>
                <a:spcPct val="100000"/>
              </a:lnSpc>
              <a:spcBef>
                <a:spcPct val="0"/>
              </a:spcBef>
              <a:spcAft>
                <a:spcPct val="0"/>
              </a:spcAft>
              <a:buClrTx/>
              <a:buSzTx/>
              <a:buFontTx/>
              <a:buNone/>
              <a:tabLst/>
              <a:defRPr/>
            </a:pPr>
            <a:endParaRPr kumimoji="1" lang="ko-KR" altLang="ko-KR" sz="2200" b="1" i="0" u="none" strike="noStrike" kern="0" cap="none" spc="0" normalizeH="0" baseline="0" noProof="0" smtClean="0">
              <a:ln>
                <a:noFill/>
              </a:ln>
              <a:solidFill>
                <a:srgbClr val="000099"/>
              </a:solidFill>
              <a:effectLst/>
              <a:uLnTx/>
              <a:uFillTx/>
              <a:latin typeface="Times New Roman" pitchFamily="18" charset="0"/>
              <a:ea typeface="굴림" pitchFamily="50" charset="-127"/>
            </a:endParaRPr>
          </a:p>
        </p:txBody>
      </p:sp>
      <p:sp>
        <p:nvSpPr>
          <p:cNvPr id="138" name="Text Box 18"/>
          <p:cNvSpPr txBox="1">
            <a:spLocks noChangeArrowheads="1"/>
          </p:cNvSpPr>
          <p:nvPr/>
        </p:nvSpPr>
        <p:spPr bwMode="auto">
          <a:xfrm>
            <a:off x="14995972" y="26024283"/>
            <a:ext cx="8856984" cy="685800"/>
          </a:xfrm>
          <a:prstGeom prst="rect">
            <a:avLst/>
          </a:prstGeom>
          <a:solidFill>
            <a:srgbClr val="FFFFCC"/>
          </a:solidFill>
          <a:ln w="12700">
            <a:solidFill>
              <a:srgbClr val="000000"/>
            </a:solidFill>
            <a:miter lim="800000"/>
            <a:headEnd/>
            <a:tailEnd/>
          </a:ln>
          <a:effectLst/>
        </p:spPr>
        <p:txBody>
          <a:bodyPr wrap="none" lIns="72000" tIns="0" rIns="72000" bIns="0" anchor="ctr" anchorCtr="1"/>
          <a:lstStyle/>
          <a:p>
            <a:pPr marL="0" marR="0" lvl="0" indent="0" defTabSz="4937125" eaLnBrk="1" fontAlgn="base" latinLnBrk="1" hangingPunct="1">
              <a:lnSpc>
                <a:spcPct val="100000"/>
              </a:lnSpc>
              <a:spcBef>
                <a:spcPct val="0"/>
              </a:spcBef>
              <a:spcAft>
                <a:spcPct val="0"/>
              </a:spcAft>
              <a:buClrTx/>
              <a:buSzTx/>
              <a:buFontTx/>
              <a:buNone/>
              <a:tabLst/>
              <a:defRPr/>
            </a:pPr>
            <a:r>
              <a:rPr kumimoji="1" lang="en-US" altLang="ko-KR" sz="3800" b="1" kern="0" smtClean="0">
                <a:solidFill>
                  <a:srgbClr val="000000"/>
                </a:solidFill>
                <a:latin typeface="Arial" panose="020B0604020202020204" pitchFamily="34" charset="0"/>
                <a:ea typeface="HY동녘B" pitchFamily="18" charset="-127"/>
                <a:cs typeface="Arial" panose="020B0604020202020204" pitchFamily="34" charset="0"/>
              </a:rPr>
              <a:t>NUMERICAL SIMULATION RESULTS</a:t>
            </a:r>
            <a:endParaRPr kumimoji="1" lang="en-US" altLang="ko-KR" sz="3800" b="1" i="0" u="none" strike="noStrike" kern="0" cap="none" spc="0" normalizeH="0" baseline="0" noProof="0" smtClean="0">
              <a:ln>
                <a:noFill/>
              </a:ln>
              <a:solidFill>
                <a:srgbClr val="000000"/>
              </a:solidFill>
              <a:effectLst/>
              <a:uLnTx/>
              <a:uFillTx/>
              <a:latin typeface="Arial" panose="020B0604020202020204" pitchFamily="34" charset="0"/>
              <a:ea typeface="HY동녘B" pitchFamily="18" charset="-127"/>
              <a:cs typeface="Arial" panose="020B0604020202020204" pitchFamily="34" charset="0"/>
            </a:endParaRPr>
          </a:p>
        </p:txBody>
      </p:sp>
      <p:sp>
        <p:nvSpPr>
          <p:cNvPr id="139" name="Rectangle 16"/>
          <p:cNvSpPr>
            <a:spLocks noChangeArrowheads="1"/>
          </p:cNvSpPr>
          <p:nvPr/>
        </p:nvSpPr>
        <p:spPr bwMode="auto">
          <a:xfrm>
            <a:off x="15197135" y="39783442"/>
            <a:ext cx="14689633" cy="1521788"/>
          </a:xfrm>
          <a:prstGeom prst="rect">
            <a:avLst/>
          </a:prstGeom>
          <a:noFill/>
          <a:ln w="12700">
            <a:solidFill>
              <a:srgbClr val="000000"/>
            </a:solidFill>
            <a:miter lim="800000"/>
            <a:headEnd/>
            <a:tailEnd/>
          </a:ln>
          <a:effectLst/>
        </p:spPr>
        <p:txBody>
          <a:bodyPr wrap="none"/>
          <a:lstStyle/>
          <a:p>
            <a:pPr marL="0" marR="0" lvl="0" indent="0" algn="just" defTabSz="4525963" eaLnBrk="1" fontAlgn="base" latinLnBrk="1" hangingPunct="1">
              <a:lnSpc>
                <a:spcPct val="100000"/>
              </a:lnSpc>
              <a:spcBef>
                <a:spcPct val="0"/>
              </a:spcBef>
              <a:spcAft>
                <a:spcPct val="0"/>
              </a:spcAft>
              <a:buClrTx/>
              <a:buSzTx/>
              <a:buFontTx/>
              <a:buNone/>
              <a:tabLst/>
              <a:defRPr/>
            </a:pPr>
            <a:endParaRPr kumimoji="1" lang="ko-KR" altLang="ko-KR" sz="2200" b="1" i="0" u="none" strike="noStrike" kern="0" cap="none" spc="0" normalizeH="0" baseline="0" noProof="0" smtClean="0">
              <a:ln>
                <a:noFill/>
              </a:ln>
              <a:solidFill>
                <a:srgbClr val="000099"/>
              </a:solidFill>
              <a:effectLst/>
              <a:uLnTx/>
              <a:uFillTx/>
              <a:latin typeface="Times New Roman" pitchFamily="18" charset="0"/>
              <a:ea typeface="굴림" pitchFamily="50" charset="-127"/>
            </a:endParaRPr>
          </a:p>
        </p:txBody>
      </p:sp>
      <p:sp>
        <p:nvSpPr>
          <p:cNvPr id="140" name="Text Box 18"/>
          <p:cNvSpPr txBox="1">
            <a:spLocks noChangeArrowheads="1"/>
          </p:cNvSpPr>
          <p:nvPr/>
        </p:nvSpPr>
        <p:spPr bwMode="auto">
          <a:xfrm>
            <a:off x="14995971" y="39440542"/>
            <a:ext cx="4896544" cy="685800"/>
          </a:xfrm>
          <a:prstGeom prst="rect">
            <a:avLst/>
          </a:prstGeom>
          <a:solidFill>
            <a:srgbClr val="FFFFCC"/>
          </a:solidFill>
          <a:ln w="12700">
            <a:solidFill>
              <a:srgbClr val="000000"/>
            </a:solidFill>
            <a:miter lim="800000"/>
            <a:headEnd/>
            <a:tailEnd/>
          </a:ln>
          <a:effectLst/>
        </p:spPr>
        <p:txBody>
          <a:bodyPr wrap="none" lIns="72000" tIns="0" rIns="72000" bIns="0" anchor="ctr" anchorCtr="1"/>
          <a:lstStyle/>
          <a:p>
            <a:pPr marL="0" marR="0" lvl="0" indent="0" defTabSz="4937125" eaLnBrk="1" fontAlgn="base" latinLnBrk="1" hangingPunct="1">
              <a:lnSpc>
                <a:spcPct val="100000"/>
              </a:lnSpc>
              <a:spcBef>
                <a:spcPct val="0"/>
              </a:spcBef>
              <a:spcAft>
                <a:spcPct val="0"/>
              </a:spcAft>
              <a:buClrTx/>
              <a:buSzTx/>
              <a:buFontTx/>
              <a:buNone/>
              <a:tabLst/>
              <a:defRPr/>
            </a:pPr>
            <a:r>
              <a:rPr kumimoji="1" lang="en-US" altLang="ko-KR" sz="3800" b="1" kern="0" noProof="0" smtClean="0">
                <a:solidFill>
                  <a:srgbClr val="000000"/>
                </a:solidFill>
                <a:latin typeface="Arial" panose="020B0604020202020204" pitchFamily="34" charset="0"/>
                <a:ea typeface="HY동녘B" pitchFamily="18" charset="-127"/>
                <a:cs typeface="Arial" panose="020B0604020202020204" pitchFamily="34" charset="0"/>
              </a:rPr>
              <a:t>Acknowledgements</a:t>
            </a:r>
            <a:endParaRPr kumimoji="1" lang="en-US" altLang="ko-KR" sz="3800" b="1" i="0" u="none" strike="noStrike" kern="0" cap="none" spc="0" normalizeH="0" baseline="0" noProof="0" smtClean="0">
              <a:ln>
                <a:noFill/>
              </a:ln>
              <a:solidFill>
                <a:srgbClr val="000000"/>
              </a:solidFill>
              <a:effectLst/>
              <a:uLnTx/>
              <a:uFillTx/>
              <a:latin typeface="Arial" panose="020B0604020202020204" pitchFamily="34" charset="0"/>
              <a:ea typeface="HY동녘B" pitchFamily="18" charset="-127"/>
              <a:cs typeface="Arial" panose="020B0604020202020204" pitchFamily="34" charset="0"/>
            </a:endParaRPr>
          </a:p>
        </p:txBody>
      </p:sp>
      <p:sp>
        <p:nvSpPr>
          <p:cNvPr id="17" name="TextBox 16"/>
          <p:cNvSpPr txBox="1"/>
          <p:nvPr/>
        </p:nvSpPr>
        <p:spPr>
          <a:xfrm>
            <a:off x="15352173" y="40201252"/>
            <a:ext cx="14261422" cy="1077218"/>
          </a:xfrm>
          <a:prstGeom prst="rect">
            <a:avLst/>
          </a:prstGeom>
          <a:noFill/>
        </p:spPr>
        <p:txBody>
          <a:bodyPr wrap="square" rtlCol="0">
            <a:spAutoFit/>
          </a:bodyPr>
          <a:lstStyle/>
          <a:p>
            <a:pPr algn="just"/>
            <a:r>
              <a:rPr lang="en-US" altLang="ko-KR" sz="3200" b="1" smtClean="0">
                <a:solidFill>
                  <a:srgbClr val="3996C1"/>
                </a:solidFill>
                <a:latin typeface="Arial" panose="020B0604020202020204" pitchFamily="34" charset="0"/>
                <a:cs typeface="Arial" panose="020B0604020202020204" pitchFamily="34" charset="0"/>
              </a:rPr>
              <a:t>This work was supported by the Korea Rural Community Corporation, Republic of Korea</a:t>
            </a:r>
            <a:endParaRPr lang="ko-KR" altLang="en-US"/>
          </a:p>
        </p:txBody>
      </p:sp>
      <p:sp>
        <p:nvSpPr>
          <p:cNvPr id="145" name="Rectangle 6"/>
          <p:cNvSpPr>
            <a:spLocks noChangeAspect="1"/>
          </p:cNvSpPr>
          <p:nvPr/>
        </p:nvSpPr>
        <p:spPr>
          <a:xfrm>
            <a:off x="23417054" y="28429325"/>
            <a:ext cx="6462520" cy="8528665"/>
          </a:xfrm>
          <a:prstGeom prst="rect">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accent2"/>
              </a:solidFill>
            </a:endParaRPr>
          </a:p>
        </p:txBody>
      </p:sp>
      <p:sp>
        <p:nvSpPr>
          <p:cNvPr id="146" name="Rectangle 9"/>
          <p:cNvSpPr/>
          <p:nvPr/>
        </p:nvSpPr>
        <p:spPr>
          <a:xfrm>
            <a:off x="23404534" y="27149427"/>
            <a:ext cx="6475040" cy="1116553"/>
          </a:xfrm>
          <a:prstGeom prst="rect">
            <a:avLst/>
          </a:prstGeom>
          <a:solidFill>
            <a:schemeClr val="tx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000" i="1">
                <a:solidFill>
                  <a:srgbClr val="663300"/>
                </a:solidFill>
                <a:latin typeface="Arial" panose="020B0604020202020204" pitchFamily="34" charset="0"/>
                <a:cs typeface="Arial" panose="020B0604020202020204" pitchFamily="34" charset="0"/>
              </a:rPr>
              <a:t>Fig. 4</a:t>
            </a:r>
            <a:r>
              <a:rPr lang="en-US" altLang="ko-KR" sz="2000" i="1" smtClean="0">
                <a:solidFill>
                  <a:srgbClr val="663300"/>
                </a:solidFill>
                <a:latin typeface="Arial" panose="020B0604020202020204" pitchFamily="34" charset="0"/>
                <a:cs typeface="Arial" panose="020B0604020202020204" pitchFamily="34" charset="0"/>
              </a:rPr>
              <a:t>. The temporal changes of salinity and temperature according to internal development construction at M3 and D3.</a:t>
            </a:r>
            <a:endParaRPr lang="en-US" altLang="ko-KR" sz="2000" i="1">
              <a:solidFill>
                <a:srgbClr val="663300"/>
              </a:solidFill>
              <a:latin typeface="Arial" panose="020B0604020202020204" pitchFamily="34" charset="0"/>
              <a:cs typeface="Arial" panose="020B0604020202020204" pitchFamily="34" charset="0"/>
            </a:endParaRPr>
          </a:p>
        </p:txBody>
      </p:sp>
      <p:pic>
        <p:nvPicPr>
          <p:cNvPr id="1028" name="_x179570872" descr="EMB0000174c401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498249" y="28516334"/>
            <a:ext cx="6286500" cy="832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TextBox 146"/>
          <p:cNvSpPr txBox="1"/>
          <p:nvPr/>
        </p:nvSpPr>
        <p:spPr>
          <a:xfrm>
            <a:off x="15352173" y="26986279"/>
            <a:ext cx="7954788" cy="10433625"/>
          </a:xfrm>
          <a:prstGeom prst="rect">
            <a:avLst/>
          </a:prstGeom>
          <a:noFill/>
        </p:spPr>
        <p:txBody>
          <a:bodyPr wrap="square" rtlCol="0">
            <a:spAutoFit/>
          </a:bodyPr>
          <a:lstStyle/>
          <a:p>
            <a:pPr marL="628650" lvl="1" indent="-171450" algn="just" defTabSz="4525963" fontAlgn="base" latinLnBrk="1">
              <a:spcBef>
                <a:spcPct val="0"/>
              </a:spcBef>
              <a:spcAft>
                <a:spcPct val="0"/>
              </a:spcAft>
              <a:buBlip>
                <a:blip r:embed="rId4"/>
              </a:buBlip>
              <a:tabLst>
                <a:tab pos="85725" algn="l"/>
                <a:tab pos="714375" algn="l"/>
                <a:tab pos="1085850" algn="l"/>
              </a:tabLst>
            </a:pPr>
            <a:r>
              <a:rPr lang="en-US" altLang="ko-KR" sz="2800" b="1" smtClean="0">
                <a:solidFill>
                  <a:srgbClr val="000099"/>
                </a:solidFill>
                <a:latin typeface="Arial" panose="020B0604020202020204" pitchFamily="34" charset="0"/>
                <a:cs typeface="Arial" panose="020B0604020202020204" pitchFamily="34" charset="0"/>
              </a:rPr>
              <a:t> A </a:t>
            </a:r>
            <a:r>
              <a:rPr lang="en-US" altLang="ko-KR" sz="2800" b="1">
                <a:solidFill>
                  <a:srgbClr val="000099"/>
                </a:solidFill>
                <a:latin typeface="Arial" panose="020B0604020202020204" pitchFamily="34" charset="0"/>
                <a:cs typeface="Arial" panose="020B0604020202020204" pitchFamily="34" charset="0"/>
              </a:rPr>
              <a:t>maximum salinity of 21 psu is shown in </a:t>
            </a:r>
            <a:r>
              <a:rPr lang="en-US" altLang="ko-KR" sz="2800" b="1" smtClean="0">
                <a:solidFill>
                  <a:srgbClr val="000099"/>
                </a:solidFill>
                <a:latin typeface="Arial" panose="020B0604020202020204" pitchFamily="34" charset="0"/>
                <a:cs typeface="Arial" panose="020B0604020202020204" pitchFamily="34" charset="0"/>
              </a:rPr>
              <a:t> the </a:t>
            </a:r>
            <a:r>
              <a:rPr lang="en-US" altLang="ko-KR" sz="2800" b="1">
                <a:solidFill>
                  <a:srgbClr val="000099"/>
                </a:solidFill>
                <a:latin typeface="Arial" panose="020B0604020202020204" pitchFamily="34" charset="0"/>
                <a:cs typeface="Arial" panose="020B0604020202020204" pitchFamily="34" charset="0"/>
              </a:rPr>
              <a:t>spring season </a:t>
            </a:r>
            <a:r>
              <a:rPr lang="en-US" altLang="ko-KR" sz="2800" b="1" smtClean="0">
                <a:solidFill>
                  <a:srgbClr val="000099"/>
                </a:solidFill>
                <a:latin typeface="Arial" panose="020B0604020202020204" pitchFamily="34" charset="0"/>
                <a:cs typeface="Arial" panose="020B0604020202020204" pitchFamily="34" charset="0"/>
              </a:rPr>
              <a:t>and </a:t>
            </a:r>
            <a:r>
              <a:rPr lang="en-US" altLang="ko-KR" sz="2800" b="1">
                <a:solidFill>
                  <a:srgbClr val="000099"/>
                </a:solidFill>
                <a:latin typeface="Arial" panose="020B0604020202020204" pitchFamily="34" charset="0"/>
                <a:cs typeface="Arial" panose="020B0604020202020204" pitchFamily="34" charset="0"/>
              </a:rPr>
              <a:t>seawater would be temporarily replaced fresh water in the summer season. The salinity at D2 and D3, M2 and M3 are getting reduced by about 2</a:t>
            </a:r>
            <a:r>
              <a:rPr lang="ko-KR" altLang="ko-KR" sz="2800" b="1">
                <a:solidFill>
                  <a:srgbClr val="000099"/>
                </a:solidFill>
                <a:latin typeface="Arial" panose="020B0604020202020204" pitchFamily="34" charset="0"/>
                <a:cs typeface="Arial" panose="020B0604020202020204" pitchFamily="34" charset="0"/>
              </a:rPr>
              <a:t>∼</a:t>
            </a:r>
            <a:r>
              <a:rPr lang="en-US" altLang="ko-KR" sz="2800" b="1">
                <a:solidFill>
                  <a:srgbClr val="000099"/>
                </a:solidFill>
                <a:latin typeface="Arial" panose="020B0604020202020204" pitchFamily="34" charset="0"/>
                <a:cs typeface="Arial" panose="020B0604020202020204" pitchFamily="34" charset="0"/>
              </a:rPr>
              <a:t>5 psu after constructions. </a:t>
            </a:r>
            <a:endParaRPr lang="en-US" altLang="ko-KR" sz="2800" b="1" smtClean="0">
              <a:solidFill>
                <a:srgbClr val="000099"/>
              </a:solidFill>
              <a:latin typeface="Arial" panose="020B0604020202020204" pitchFamily="34" charset="0"/>
              <a:cs typeface="Arial" panose="020B0604020202020204" pitchFamily="34" charset="0"/>
            </a:endParaRPr>
          </a:p>
          <a:p>
            <a:pPr marL="628650" lvl="1" indent="-171450" algn="just" defTabSz="4525963" fontAlgn="base" latinLnBrk="1">
              <a:spcBef>
                <a:spcPct val="0"/>
              </a:spcBef>
              <a:spcAft>
                <a:spcPct val="0"/>
              </a:spcAft>
              <a:buBlip>
                <a:blip r:embed="rId4"/>
              </a:buBlip>
              <a:tabLst>
                <a:tab pos="85725" algn="l"/>
                <a:tab pos="714375" algn="l"/>
                <a:tab pos="1085850" algn="l"/>
              </a:tabLst>
            </a:pPr>
            <a:r>
              <a:rPr lang="en-US" altLang="ko-KR" sz="2800" b="1">
                <a:solidFill>
                  <a:srgbClr val="000099"/>
                </a:solidFill>
                <a:latin typeface="Arial" panose="020B0604020202020204" pitchFamily="34" charset="0"/>
                <a:cs typeface="Arial" panose="020B0604020202020204" pitchFamily="34" charset="0"/>
              </a:rPr>
              <a:t> </a:t>
            </a:r>
            <a:r>
              <a:rPr lang="en-US" altLang="ko-KR" sz="2800" b="1" smtClean="0">
                <a:solidFill>
                  <a:srgbClr val="000099"/>
                </a:solidFill>
                <a:latin typeface="Arial" panose="020B0604020202020204" pitchFamily="34" charset="0"/>
                <a:cs typeface="Arial" panose="020B0604020202020204" pitchFamily="34" charset="0"/>
              </a:rPr>
              <a:t>This </a:t>
            </a:r>
            <a:r>
              <a:rPr lang="en-US" altLang="ko-KR" sz="2800" b="1">
                <a:solidFill>
                  <a:srgbClr val="000099"/>
                </a:solidFill>
                <a:latin typeface="Arial" panose="020B0604020202020204" pitchFamily="34" charset="0"/>
                <a:cs typeface="Arial" panose="020B0604020202020204" pitchFamily="34" charset="0"/>
              </a:rPr>
              <a:t>is because the </a:t>
            </a:r>
            <a:r>
              <a:rPr lang="en-US" altLang="ko-KR" sz="2800" b="1" smtClean="0">
                <a:solidFill>
                  <a:srgbClr val="000099"/>
                </a:solidFill>
                <a:latin typeface="Arial" panose="020B0604020202020204" pitchFamily="34" charset="0"/>
                <a:cs typeface="Arial" panose="020B0604020202020204" pitchFamily="34" charset="0"/>
              </a:rPr>
              <a:t>managed </a:t>
            </a:r>
            <a:r>
              <a:rPr lang="en-US" altLang="ko-KR" sz="2800" b="1">
                <a:solidFill>
                  <a:srgbClr val="000099"/>
                </a:solidFill>
                <a:latin typeface="Arial" panose="020B0604020202020204" pitchFamily="34" charset="0"/>
                <a:cs typeface="Arial" panose="020B0604020202020204" pitchFamily="34" charset="0"/>
              </a:rPr>
              <a:t>water level gets higher up to EL. (–) 1.60 m → EL. (-) 1.50 m and the influence of fresh water gets extended as the irregular flow of water body before  construction forms consistent and fast fluid velocity along the well-regulated waterway after the constructions. </a:t>
            </a:r>
            <a:endParaRPr lang="en-US" altLang="ko-KR" sz="2800" b="1" smtClean="0">
              <a:solidFill>
                <a:srgbClr val="000099"/>
              </a:solidFill>
              <a:latin typeface="Arial" panose="020B0604020202020204" pitchFamily="34" charset="0"/>
              <a:cs typeface="Arial" panose="020B0604020202020204" pitchFamily="34" charset="0"/>
            </a:endParaRPr>
          </a:p>
          <a:p>
            <a:pPr marL="628650" lvl="1" indent="-171450" algn="just" defTabSz="4525963" fontAlgn="base" latinLnBrk="1">
              <a:spcBef>
                <a:spcPct val="0"/>
              </a:spcBef>
              <a:spcAft>
                <a:spcPct val="0"/>
              </a:spcAft>
              <a:buBlip>
                <a:blip r:embed="rId4"/>
              </a:buBlip>
              <a:tabLst>
                <a:tab pos="85725" algn="l"/>
                <a:tab pos="714375" algn="l"/>
                <a:tab pos="1085850" algn="l"/>
              </a:tabLst>
            </a:pPr>
            <a:r>
              <a:rPr lang="en-US" altLang="ko-KR" sz="2800" b="1" smtClean="0">
                <a:solidFill>
                  <a:srgbClr val="000099"/>
                </a:solidFill>
                <a:latin typeface="Arial" panose="020B0604020202020204" pitchFamily="34" charset="0"/>
                <a:cs typeface="Arial" panose="020B0604020202020204" pitchFamily="34" charset="0"/>
              </a:rPr>
              <a:t> The </a:t>
            </a:r>
            <a:r>
              <a:rPr lang="en-US" altLang="ko-KR" sz="2800" b="1">
                <a:solidFill>
                  <a:srgbClr val="000099"/>
                </a:solidFill>
                <a:latin typeface="Arial" panose="020B0604020202020204" pitchFamily="34" charset="0"/>
                <a:cs typeface="Arial" panose="020B0604020202020204" pitchFamily="34" charset="0"/>
              </a:rPr>
              <a:t>water volume after dredging operations gets greatly increased compared to before dredging and these changes are determined as being caused by smooth inflow of seawater to the upper stream with the increased residence time of seawater in lower layer. Especially, the salinity is increasing by as much as about 10 psu after dredging at M2, M3, D2, and D3. </a:t>
            </a:r>
            <a:endPar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endParaRPr>
          </a:p>
        </p:txBody>
      </p:sp>
      <p:sp>
        <p:nvSpPr>
          <p:cNvPr id="149" name="TextBox 148"/>
          <p:cNvSpPr txBox="1"/>
          <p:nvPr/>
        </p:nvSpPr>
        <p:spPr>
          <a:xfrm>
            <a:off x="15360203" y="37174014"/>
            <a:ext cx="14325400" cy="1815882"/>
          </a:xfrm>
          <a:prstGeom prst="rect">
            <a:avLst/>
          </a:prstGeom>
          <a:noFill/>
        </p:spPr>
        <p:txBody>
          <a:bodyPr wrap="square" rtlCol="0">
            <a:spAutoFit/>
          </a:bodyPr>
          <a:lstStyle/>
          <a:p>
            <a:pPr marL="628650" lvl="1" indent="-171450" algn="just" defTabSz="4525963" fontAlgn="base" latinLnBrk="1">
              <a:spcBef>
                <a:spcPct val="0"/>
              </a:spcBef>
              <a:spcAft>
                <a:spcPct val="0"/>
              </a:spcAft>
              <a:buBlip>
                <a:blip r:embed="rId4"/>
              </a:buBlip>
              <a:tabLst>
                <a:tab pos="85725" algn="l"/>
                <a:tab pos="714375" algn="l"/>
                <a:tab pos="1085850" algn="l"/>
              </a:tabLst>
            </a:pPr>
            <a:r>
              <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rPr>
              <a:t> </a:t>
            </a:r>
            <a:r>
              <a:rPr lang="en-US" altLang="ko-KR" sz="2800" b="1">
                <a:solidFill>
                  <a:srgbClr val="000099"/>
                </a:solidFill>
                <a:latin typeface="Arial" panose="020B0604020202020204" pitchFamily="34" charset="0"/>
                <a:cs typeface="Arial" panose="020B0604020202020204" pitchFamily="34" charset="0"/>
              </a:rPr>
              <a:t>Therefore, it may be concluded that hydrodynamic characteristics on Saemangeum are dominated by either Mankyeong or Dongjin discharge or seawater circulation amounts from sluice gates as well as topographic characteristics, and thus they must be properly </a:t>
            </a:r>
            <a:r>
              <a:rPr lang="en-US" altLang="ko-KR" sz="2800" b="1" smtClean="0">
                <a:solidFill>
                  <a:srgbClr val="000099"/>
                </a:solidFill>
                <a:latin typeface="Arial" panose="020B0604020202020204" pitchFamily="34" charset="0"/>
                <a:cs typeface="Arial" panose="020B0604020202020204" pitchFamily="34" charset="0"/>
              </a:rPr>
              <a:t>considered.</a:t>
            </a:r>
            <a:endParaRPr kumimoji="1" lang="en-US" altLang="ko-KR" sz="2800" b="1" smtClean="0">
              <a:solidFill>
                <a:srgbClr val="000099"/>
              </a:solidFill>
              <a:latin typeface="Arial" panose="020B0604020202020204" pitchFamily="34" charset="0"/>
              <a:ea typeface="맑은 고딕" pitchFamily="50" charset="-127"/>
              <a:cs typeface="Arial" panose="020B0604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ICID2015">
      <a:dk1>
        <a:srgbClr val="3996C1"/>
      </a:dk1>
      <a:lt1>
        <a:srgbClr val="007146"/>
      </a:lt1>
      <a:dk2>
        <a:srgbClr val="94C120"/>
      </a:dk2>
      <a:lt2>
        <a:srgbClr val="02290C"/>
      </a:lt2>
      <a:accent1>
        <a:srgbClr val="007146"/>
      </a:accent1>
      <a:accent2>
        <a:srgbClr val="080808"/>
      </a:accent2>
      <a:accent3>
        <a:srgbClr val="080808"/>
      </a:accent3>
      <a:accent4>
        <a:srgbClr val="080808"/>
      </a:accent4>
      <a:accent5>
        <a:srgbClr val="FFFFFF"/>
      </a:accent5>
      <a:accent6>
        <a:srgbClr val="FFFFFF"/>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528</TotalTime>
  <Words>1081</Words>
  <Application>Microsoft Office PowerPoint</Application>
  <PresentationFormat>사용자 지정</PresentationFormat>
  <Paragraphs>168</Paragraphs>
  <Slides>1</Slides>
  <Notes>0</Notes>
  <HiddenSlides>0</HiddenSlides>
  <MMClips>0</MMClips>
  <ScaleCrop>false</ScaleCrop>
  <HeadingPairs>
    <vt:vector size="4" baseType="variant">
      <vt:variant>
        <vt:lpstr>테마</vt:lpstr>
      </vt:variant>
      <vt:variant>
        <vt:i4>1</vt:i4>
      </vt:variant>
      <vt:variant>
        <vt:lpstr>슬라이드 제목</vt:lpstr>
      </vt:variant>
      <vt:variant>
        <vt:i4>1</vt:i4>
      </vt:variant>
    </vt:vector>
  </HeadingPairs>
  <TitlesOfParts>
    <vt:vector size="2" baseType="lpstr">
      <vt:lpstr>Thème Office</vt:lpstr>
      <vt:lpstr>PowerPoint 프레젠테이션</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AFEID</dc:creator>
  <cp:lastModifiedBy>ekr</cp:lastModifiedBy>
  <cp:revision>48</cp:revision>
  <cp:lastPrinted>2015-06-30T04:39:31Z</cp:lastPrinted>
  <dcterms:created xsi:type="dcterms:W3CDTF">2015-04-22T13:30:26Z</dcterms:created>
  <dcterms:modified xsi:type="dcterms:W3CDTF">2015-08-11T06:20:29Z</dcterms:modified>
</cp:coreProperties>
</file>