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7" r:id="rId4"/>
    <p:sldId id="266" r:id="rId5"/>
    <p:sldId id="264" r:id="rId6"/>
    <p:sldId id="262" r:id="rId7"/>
    <p:sldId id="263" r:id="rId8"/>
    <p:sldId id="259" r:id="rId9"/>
    <p:sldId id="265" r:id="rId10"/>
    <p:sldId id="260" r:id="rId11"/>
    <p:sldId id="258" r:id="rId12"/>
    <p:sldId id="257" r:id="rId13"/>
    <p:sldId id="268" r:id="rId14"/>
    <p:sldId id="269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53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BFFE5-F281-4B22-8FCF-C6293D7B2056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38184-2E57-4E1E-99DF-3E564ED87E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860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8F1CB-CD20-4902-A6D8-4C11535BAE90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3ED7E-B32E-409B-82E9-ECF71061A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84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Facing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wastewater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decision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makers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choose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several</a:t>
            </a:r>
            <a:r>
              <a:rPr lang="fr-FR" baseline="0" dirty="0" smtClean="0"/>
              <a:t> scenarios (ex Cannes) </a:t>
            </a:r>
            <a:r>
              <a:rPr lang="fr-FR" baseline="0" dirty="0" smtClean="0">
                <a:sym typeface="Wingdings" panose="05000000000000000000" pitchFamily="2" charset="2"/>
              </a:rPr>
              <a:t> </a:t>
            </a:r>
            <a:r>
              <a:rPr lang="fr-FR" baseline="0" dirty="0" err="1" smtClean="0">
                <a:sym typeface="Wingdings" panose="05000000000000000000" pitchFamily="2" charset="2"/>
              </a:rPr>
              <a:t>Which</a:t>
            </a:r>
            <a:r>
              <a:rPr lang="fr-FR" baseline="0" dirty="0" smtClean="0">
                <a:sym typeface="Wingdings" panose="05000000000000000000" pitchFamily="2" charset="2"/>
              </a:rPr>
              <a:t> one are </a:t>
            </a:r>
            <a:r>
              <a:rPr lang="fr-FR" baseline="0" dirty="0" err="1" smtClean="0">
                <a:sym typeface="Wingdings" panose="05000000000000000000" pitchFamily="2" charset="2"/>
              </a:rPr>
              <a:t>sustainable</a:t>
            </a:r>
            <a:r>
              <a:rPr lang="fr-FR" baseline="0" dirty="0" smtClean="0">
                <a:sym typeface="Wingdings" panose="05000000000000000000" pitchFamily="2" charset="2"/>
              </a:rPr>
              <a:t>? To </a:t>
            </a:r>
            <a:r>
              <a:rPr lang="fr-FR" baseline="0" dirty="0" err="1" smtClean="0">
                <a:sym typeface="Wingdings" panose="05000000000000000000" pitchFamily="2" charset="2"/>
              </a:rPr>
              <a:t>be</a:t>
            </a:r>
            <a:r>
              <a:rPr lang="fr-FR" baseline="0" dirty="0" smtClean="0">
                <a:sym typeface="Wingdings" panose="05000000000000000000" pitchFamily="2" charset="2"/>
              </a:rPr>
              <a:t> </a:t>
            </a:r>
            <a:r>
              <a:rPr lang="fr-FR" baseline="0" dirty="0" err="1" smtClean="0">
                <a:sym typeface="Wingdings" panose="05000000000000000000" pitchFamily="2" charset="2"/>
              </a:rPr>
              <a:t>sustainable</a:t>
            </a:r>
            <a:r>
              <a:rPr lang="fr-FR" baseline="0" dirty="0" smtClean="0">
                <a:sym typeface="Wingdings" panose="05000000000000000000" pitchFamily="2" charset="2"/>
              </a:rPr>
              <a:t> </a:t>
            </a:r>
            <a:r>
              <a:rPr lang="fr-FR" baseline="0" dirty="0" err="1" smtClean="0">
                <a:sym typeface="Wingdings" panose="05000000000000000000" pitchFamily="2" charset="2"/>
              </a:rPr>
              <a:t>they</a:t>
            </a:r>
            <a:r>
              <a:rPr lang="fr-FR" baseline="0" dirty="0" smtClean="0">
                <a:sym typeface="Wingdings" panose="05000000000000000000" pitchFamily="2" charset="2"/>
              </a:rPr>
              <a:t> have to </a:t>
            </a:r>
            <a:r>
              <a:rPr lang="fr-FR" baseline="0" dirty="0" err="1" smtClean="0">
                <a:sym typeface="Wingdings" panose="05000000000000000000" pitchFamily="2" charset="2"/>
              </a:rPr>
              <a:t>be</a:t>
            </a:r>
            <a:r>
              <a:rPr lang="fr-FR" baseline="0" dirty="0" smtClean="0">
                <a:sym typeface="Wingdings" panose="05000000000000000000" pitchFamily="2" charset="2"/>
              </a:rPr>
              <a:t> profitable.</a:t>
            </a:r>
          </a:p>
          <a:p>
            <a:r>
              <a:rPr lang="fr-FR" baseline="0" dirty="0" smtClean="0">
                <a:sym typeface="Wingdings" panose="05000000000000000000" pitchFamily="2" charset="2"/>
              </a:rPr>
              <a:t>CBA have been </a:t>
            </a:r>
            <a:r>
              <a:rPr lang="fr-FR" baseline="0" dirty="0" err="1" smtClean="0">
                <a:sym typeface="Wingdings" panose="05000000000000000000" pitchFamily="2" charset="2"/>
              </a:rPr>
              <a:t>implemented</a:t>
            </a:r>
            <a:r>
              <a:rPr lang="fr-FR" baseline="0" dirty="0" smtClean="0">
                <a:sym typeface="Wingdings" panose="05000000000000000000" pitchFamily="2" charset="2"/>
              </a:rPr>
              <a:t> but </a:t>
            </a:r>
            <a:r>
              <a:rPr lang="fr-FR" baseline="0" dirty="0" err="1" smtClean="0">
                <a:sym typeface="Wingdings" panose="05000000000000000000" pitchFamily="2" charset="2"/>
              </a:rPr>
              <a:t>they</a:t>
            </a:r>
            <a:r>
              <a:rPr lang="fr-FR" baseline="0" dirty="0" smtClean="0">
                <a:sym typeface="Wingdings" panose="05000000000000000000" pitchFamily="2" charset="2"/>
              </a:rPr>
              <a:t> </a:t>
            </a:r>
            <a:r>
              <a:rPr lang="fr-FR" baseline="0" dirty="0" err="1" smtClean="0">
                <a:sym typeface="Wingdings" panose="05000000000000000000" pitchFamily="2" charset="2"/>
              </a:rPr>
              <a:t>often</a:t>
            </a:r>
            <a:r>
              <a:rPr lang="fr-FR" baseline="0" dirty="0" smtClean="0">
                <a:sym typeface="Wingdings" panose="05000000000000000000" pitchFamily="2" charset="2"/>
              </a:rPr>
              <a:t> </a:t>
            </a:r>
            <a:r>
              <a:rPr lang="fr-FR" baseline="0" dirty="0" err="1" smtClean="0">
                <a:sym typeface="Wingdings" panose="05000000000000000000" pitchFamily="2" charset="2"/>
              </a:rPr>
              <a:t>only</a:t>
            </a:r>
            <a:r>
              <a:rPr lang="fr-FR" baseline="0" dirty="0" smtClean="0">
                <a:sym typeface="Wingdings" panose="05000000000000000000" pitchFamily="2" charset="2"/>
              </a:rPr>
              <a:t> </a:t>
            </a:r>
            <a:r>
              <a:rPr lang="fr-FR" baseline="0" dirty="0" err="1" smtClean="0">
                <a:sym typeface="Wingdings" panose="05000000000000000000" pitchFamily="2" charset="2"/>
              </a:rPr>
              <a:t>consider</a:t>
            </a:r>
            <a:r>
              <a:rPr lang="fr-FR" baseline="0" dirty="0" smtClean="0">
                <a:sym typeface="Wingdings" panose="05000000000000000000" pitchFamily="2" charset="2"/>
              </a:rPr>
              <a:t> direct </a:t>
            </a:r>
            <a:r>
              <a:rPr lang="fr-FR" baseline="0" dirty="0" err="1" smtClean="0">
                <a:sym typeface="Wingdings" panose="05000000000000000000" pitchFamily="2" charset="2"/>
              </a:rPr>
              <a:t>cost</a:t>
            </a:r>
            <a:r>
              <a:rPr lang="fr-FR" baseline="0" dirty="0" smtClean="0">
                <a:sym typeface="Wingdings" panose="05000000000000000000" pitchFamily="2" charset="2"/>
              </a:rPr>
              <a:t> and </a:t>
            </a:r>
            <a:r>
              <a:rPr lang="fr-FR" baseline="0" dirty="0" err="1" smtClean="0">
                <a:sym typeface="Wingdings" panose="05000000000000000000" pitchFamily="2" charset="2"/>
              </a:rPr>
              <a:t>benefits</a:t>
            </a:r>
            <a:r>
              <a:rPr lang="fr-FR" baseline="0" dirty="0" smtClean="0">
                <a:sym typeface="Wingdings" panose="05000000000000000000" pitchFamily="2" charset="2"/>
              </a:rPr>
              <a:t> (</a:t>
            </a:r>
            <a:r>
              <a:rPr lang="fr-FR" baseline="0" dirty="0" err="1" smtClean="0">
                <a:sym typeface="Wingdings" panose="05000000000000000000" pitchFamily="2" charset="2"/>
              </a:rPr>
              <a:t>investments</a:t>
            </a:r>
            <a:r>
              <a:rPr lang="fr-FR" baseline="0" dirty="0" smtClean="0">
                <a:sym typeface="Wingdings" panose="05000000000000000000" pitchFamily="2" charset="2"/>
              </a:rPr>
              <a:t>, charges, direct </a:t>
            </a:r>
            <a:r>
              <a:rPr lang="fr-FR" baseline="0" dirty="0" err="1" smtClean="0">
                <a:sym typeface="Wingdings" panose="05000000000000000000" pitchFamily="2" charset="2"/>
              </a:rPr>
              <a:t>benefits</a:t>
            </a:r>
            <a:r>
              <a:rPr lang="fr-FR" baseline="0" dirty="0" smtClean="0">
                <a:sym typeface="Wingdings" panose="05000000000000000000" pitchFamily="2" charset="2"/>
              </a:rPr>
              <a:t>) but </a:t>
            </a:r>
            <a:r>
              <a:rPr lang="fr-FR" baseline="0" dirty="0" err="1" smtClean="0">
                <a:sym typeface="Wingdings" panose="05000000000000000000" pitchFamily="2" charset="2"/>
              </a:rPr>
              <a:t>they</a:t>
            </a:r>
            <a:r>
              <a:rPr lang="fr-FR" baseline="0" dirty="0" smtClean="0">
                <a:sym typeface="Wingdings" panose="05000000000000000000" pitchFamily="2" charset="2"/>
              </a:rPr>
              <a:t> </a:t>
            </a:r>
            <a:r>
              <a:rPr lang="fr-FR" baseline="0" dirty="0" err="1" smtClean="0">
                <a:sym typeface="Wingdings" panose="05000000000000000000" pitchFamily="2" charset="2"/>
              </a:rPr>
              <a:t>scarcly</a:t>
            </a:r>
            <a:r>
              <a:rPr lang="fr-FR" baseline="0" dirty="0" smtClean="0">
                <a:sym typeface="Wingdings" panose="05000000000000000000" pitchFamily="2" charset="2"/>
              </a:rPr>
              <a:t> </a:t>
            </a:r>
            <a:r>
              <a:rPr lang="fr-FR" baseline="0" dirty="0" err="1" smtClean="0">
                <a:sym typeface="Wingdings" panose="05000000000000000000" pitchFamily="2" charset="2"/>
              </a:rPr>
              <a:t>integrate</a:t>
            </a:r>
            <a:r>
              <a:rPr lang="fr-FR" baseline="0" dirty="0" smtClean="0">
                <a:sym typeface="Wingdings" panose="05000000000000000000" pitchFamily="2" charset="2"/>
              </a:rPr>
              <a:t> indirect </a:t>
            </a:r>
            <a:r>
              <a:rPr lang="fr-FR" baseline="0" dirty="0" err="1" smtClean="0">
                <a:sym typeface="Wingdings" panose="05000000000000000000" pitchFamily="2" charset="2"/>
              </a:rPr>
              <a:t>costs</a:t>
            </a:r>
            <a:r>
              <a:rPr lang="fr-FR" baseline="0" dirty="0" smtClean="0">
                <a:sym typeface="Wingdings" panose="05000000000000000000" pitchFamily="2" charset="2"/>
              </a:rPr>
              <a:t> and </a:t>
            </a:r>
            <a:r>
              <a:rPr lang="fr-FR" baseline="0" dirty="0" err="1" smtClean="0">
                <a:sym typeface="Wingdings" panose="05000000000000000000" pitchFamily="2" charset="2"/>
              </a:rPr>
              <a:t>benefits</a:t>
            </a:r>
            <a:r>
              <a:rPr lang="fr-FR" baseline="0" dirty="0" smtClean="0">
                <a:sym typeface="Wingdings" panose="05000000000000000000" pitchFamily="2" charset="2"/>
              </a:rPr>
              <a:t> (socio </a:t>
            </a:r>
            <a:r>
              <a:rPr lang="fr-FR" baseline="0" dirty="0" err="1" smtClean="0">
                <a:sym typeface="Wingdings" panose="05000000000000000000" pitchFamily="2" charset="2"/>
              </a:rPr>
              <a:t>environmental</a:t>
            </a:r>
            <a:r>
              <a:rPr lang="fr-FR" baseline="0" dirty="0" smtClean="0">
                <a:sym typeface="Wingdings" panose="05000000000000000000" pitchFamily="2" charset="2"/>
              </a:rPr>
              <a:t> </a:t>
            </a:r>
            <a:r>
              <a:rPr lang="fr-FR" baseline="0" dirty="0" err="1" smtClean="0">
                <a:sym typeface="Wingdings" panose="05000000000000000000" pitchFamily="2" charset="2"/>
              </a:rPr>
              <a:t>externalities</a:t>
            </a:r>
            <a:r>
              <a:rPr lang="fr-FR" baseline="0" dirty="0" smtClean="0">
                <a:sym typeface="Wingdings" panose="05000000000000000000" pitchFamily="2" charset="2"/>
              </a:rPr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ED7E-B32E-409B-82E9-ECF71061A43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499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ED7E-B32E-409B-82E9-ECF71061A43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73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One </a:t>
            </a:r>
            <a:r>
              <a:rPr lang="fr-FR" dirty="0" err="1" smtClean="0"/>
              <a:t>widely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assess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profitability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CBA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ED7E-B32E-409B-82E9-ECF71061A43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65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community</a:t>
            </a:r>
            <a:r>
              <a:rPr lang="fr-FR" baseline="0" dirty="0" smtClean="0"/>
              <a:t> point of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relevant </a:t>
            </a:r>
            <a:r>
              <a:rPr lang="fr-FR" baseline="0" dirty="0" err="1" smtClean="0"/>
              <a:t>economic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indicator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NPV</a:t>
            </a:r>
          </a:p>
          <a:p>
            <a:r>
              <a:rPr lang="fr-FR" baseline="0" dirty="0" smtClean="0"/>
              <a:t>Once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have been </a:t>
            </a:r>
            <a:r>
              <a:rPr lang="fr-FR" baseline="0" dirty="0" err="1" smtClean="0"/>
              <a:t>estimated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costs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benefits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assessed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value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added</a:t>
            </a:r>
            <a:r>
              <a:rPr lang="fr-FR" baseline="0" dirty="0" smtClean="0"/>
              <a:t>/</a:t>
            </a:r>
            <a:r>
              <a:rPr lang="fr-FR" baseline="0" dirty="0" err="1" smtClean="0"/>
              <a:t>summed</a:t>
            </a:r>
            <a:r>
              <a:rPr lang="fr-FR" baseline="0" dirty="0" smtClean="0"/>
              <a:t>. To </a:t>
            </a:r>
            <a:r>
              <a:rPr lang="fr-FR" baseline="0" dirty="0" err="1" smtClean="0"/>
              <a:t>integrate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preference</a:t>
            </a:r>
            <a:r>
              <a:rPr lang="fr-FR" baseline="0" dirty="0" smtClean="0"/>
              <a:t> for the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discounting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principle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endParaRPr lang="fr-FR" dirty="0" smtClean="0"/>
          </a:p>
          <a:p>
            <a:r>
              <a:rPr lang="fr-FR" dirty="0" err="1" smtClean="0"/>
              <a:t>Beware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costs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ansdd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denefits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similar</a:t>
            </a:r>
            <a:r>
              <a:rPr lang="fr-FR" baseline="0" dirty="0" smtClean="0"/>
              <a:t> in the 2 scenarios are not </a:t>
            </a:r>
            <a:r>
              <a:rPr lang="fr-FR" baseline="0" dirty="0" err="1" smtClean="0"/>
              <a:t>considered</a:t>
            </a:r>
            <a:endParaRPr lang="fr-FR" baseline="0" dirty="0" smtClean="0"/>
          </a:p>
          <a:p>
            <a:r>
              <a:rPr lang="fr-FR" baseline="0" dirty="0" smtClean="0"/>
              <a:t>NPV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equal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sm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discounted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benefits</a:t>
            </a:r>
            <a:r>
              <a:rPr lang="fr-FR" baseline="0" dirty="0" smtClean="0"/>
              <a:t>  minus the </a:t>
            </a:r>
            <a:r>
              <a:rPr lang="fr-FR" baseline="0" dirty="0" err="1" smtClean="0"/>
              <a:t>sum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costs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dirty="0" smtClean="0"/>
              <a:t>Et d’autres paramètres que NPV?</a:t>
            </a:r>
          </a:p>
          <a:p>
            <a:r>
              <a:rPr lang="fr-FR" dirty="0" smtClean="0"/>
              <a:t>Pourquoi on ne les a pas regardés?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ED7E-B32E-409B-82E9-ECF71061A43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0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Just </a:t>
            </a:r>
            <a:r>
              <a:rPr lang="fr-FR" dirty="0" err="1" smtClean="0"/>
              <a:t>say</a:t>
            </a:r>
            <a:r>
              <a:rPr lang="fr-FR" dirty="0" smtClean="0"/>
              <a:t> (</a:t>
            </a:r>
            <a:r>
              <a:rPr lang="fr-FR" dirty="0" err="1" smtClean="0"/>
              <a:t>describe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reuse</a:t>
            </a:r>
            <a:r>
              <a:rPr lang="fr-FR" baseline="0" dirty="0" smtClean="0"/>
              <a:t> scenario in the </a:t>
            </a:r>
            <a:r>
              <a:rPr lang="fr-FR" baseline="0" dirty="0" err="1" smtClean="0"/>
              <a:t>following</a:t>
            </a:r>
            <a:r>
              <a:rPr lang="fr-FR" baseline="0" dirty="0" smtClean="0"/>
              <a:t> slide)</a:t>
            </a:r>
            <a:r>
              <a:rPr lang="fr-FR" dirty="0" smtClean="0"/>
              <a:t>:</a:t>
            </a:r>
          </a:p>
          <a:p>
            <a:r>
              <a:rPr lang="fr-FR" dirty="0" smtClean="0"/>
              <a:t>Water </a:t>
            </a:r>
            <a:r>
              <a:rPr lang="fr-FR" dirty="0" err="1" smtClean="0"/>
              <a:t>scarcity</a:t>
            </a:r>
            <a:r>
              <a:rPr lang="fr-FR" dirty="0" smtClean="0"/>
              <a:t> in the area</a:t>
            </a:r>
          </a:p>
          <a:p>
            <a:r>
              <a:rPr lang="fr-FR" dirty="0" err="1" smtClean="0"/>
              <a:t>Proximity</a:t>
            </a:r>
            <a:r>
              <a:rPr lang="fr-FR" dirty="0" smtClean="0"/>
              <a:t> WWTP, fertile </a:t>
            </a:r>
            <a:r>
              <a:rPr lang="fr-FR" dirty="0" err="1" smtClean="0"/>
              <a:t>crops</a:t>
            </a:r>
            <a:r>
              <a:rPr lang="fr-FR" dirty="0" smtClean="0"/>
              <a:t> land and a </a:t>
            </a:r>
            <a:r>
              <a:rPr lang="fr-FR" dirty="0" err="1" smtClean="0"/>
              <a:t>sugar</a:t>
            </a:r>
            <a:r>
              <a:rPr lang="fr-FR" dirty="0" smtClean="0"/>
              <a:t> </a:t>
            </a:r>
            <a:r>
              <a:rPr lang="fr-FR" dirty="0" err="1" smtClean="0"/>
              <a:t>factory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12Ha of </a:t>
            </a:r>
            <a:r>
              <a:rPr lang="fr-FR" dirty="0" err="1" smtClean="0"/>
              <a:t>lagoons</a:t>
            </a:r>
            <a:endParaRPr lang="fr-FR" dirty="0" smtClean="0"/>
          </a:p>
          <a:p>
            <a:r>
              <a:rPr lang="fr-FR" dirty="0" smtClean="0"/>
              <a:t>For the ACB </a:t>
            </a:r>
            <a:r>
              <a:rPr lang="fr-FR" dirty="0" err="1" smtClean="0"/>
              <a:t>lets</a:t>
            </a:r>
            <a:r>
              <a:rPr lang="fr-FR" dirty="0" smtClean="0"/>
              <a:t> compare </a:t>
            </a:r>
            <a:r>
              <a:rPr lang="fr-FR" dirty="0" err="1" smtClean="0"/>
              <a:t>two</a:t>
            </a:r>
            <a:r>
              <a:rPr lang="fr-FR" dirty="0" smtClean="0"/>
              <a:t> scenarios</a:t>
            </a:r>
            <a:r>
              <a:rPr lang="fr-FR" baseline="0" dirty="0" smtClean="0"/>
              <a:t> : </a:t>
            </a:r>
            <a:r>
              <a:rPr lang="fr-FR" baseline="0" dirty="0" err="1" smtClean="0"/>
              <a:t>existing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implemented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reuse</a:t>
            </a:r>
            <a:r>
              <a:rPr lang="fr-FR" baseline="0" dirty="0" smtClean="0"/>
              <a:t> scenario and the </a:t>
            </a:r>
            <a:r>
              <a:rPr lang="fr-FR" baseline="0" dirty="0" err="1" smtClean="0"/>
              <a:t>contrefactual</a:t>
            </a:r>
            <a:r>
              <a:rPr lang="fr-FR" baseline="0" dirty="0" smtClean="0"/>
              <a:t> business as </a:t>
            </a:r>
            <a:r>
              <a:rPr lang="fr-FR" baseline="0" dirty="0" err="1" smtClean="0"/>
              <a:t>usual</a:t>
            </a:r>
            <a:r>
              <a:rPr lang="fr-FR" baseline="0" dirty="0" smtClean="0"/>
              <a:t> scenario</a:t>
            </a:r>
          </a:p>
          <a:p>
            <a:r>
              <a:rPr lang="fr-FR" baseline="0" dirty="0" smtClean="0"/>
              <a:t>Time </a:t>
            </a:r>
            <a:r>
              <a:rPr lang="fr-FR" baseline="0" dirty="0" err="1" smtClean="0"/>
              <a:t>ehorizon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set to 50 </a:t>
            </a:r>
            <a:r>
              <a:rPr lang="fr-FR" baseline="0" dirty="0" err="1" smtClean="0"/>
              <a:t>years</a:t>
            </a:r>
            <a:endParaRPr lang="fr-FR" baseline="0" dirty="0" smtClean="0"/>
          </a:p>
          <a:p>
            <a:r>
              <a:rPr lang="fr-FR" dirty="0" smtClean="0"/>
              <a:t>Discount rate at</a:t>
            </a:r>
            <a:r>
              <a:rPr lang="fr-FR" baseline="0" dirty="0" smtClean="0"/>
              <a:t> 2,5%</a:t>
            </a:r>
          </a:p>
          <a:p>
            <a:r>
              <a:rPr lang="fr-FR" baseline="0" dirty="0" smtClean="0"/>
              <a:t>Ex post </a:t>
            </a:r>
            <a:r>
              <a:rPr lang="fr-FR" baseline="0" dirty="0" err="1" smtClean="0"/>
              <a:t>analysis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ED7E-B32E-409B-82E9-ECF71061A43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96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ED7E-B32E-409B-82E9-ECF71061A43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700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</a:t>
            </a:r>
            <a:r>
              <a:rPr lang="fr-FR" dirty="0" err="1" smtClean="0"/>
              <a:t>consider</a:t>
            </a: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benefit</a:t>
            </a:r>
            <a:r>
              <a:rPr lang="fr-FR" dirty="0" smtClean="0"/>
              <a:t> (cause no pertinent </a:t>
            </a:r>
            <a:r>
              <a:rPr lang="fr-FR" dirty="0" err="1" smtClean="0"/>
              <a:t>here</a:t>
            </a:r>
            <a:r>
              <a:rPr lang="fr-FR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the </a:t>
            </a:r>
            <a:r>
              <a:rPr lang="fr-FR" dirty="0" err="1" smtClean="0"/>
              <a:t>decrease</a:t>
            </a:r>
            <a:r>
              <a:rPr lang="fr-FR" dirty="0" smtClean="0"/>
              <a:t> of </a:t>
            </a:r>
            <a:r>
              <a:rPr lang="fr-FR" dirty="0" err="1" smtClean="0"/>
              <a:t>risk</a:t>
            </a:r>
            <a:r>
              <a:rPr lang="fr-FR" dirty="0" smtClean="0"/>
              <a:t> for irrigant </a:t>
            </a:r>
            <a:r>
              <a:rPr lang="fr-FR" dirty="0" err="1" smtClean="0"/>
              <a:t>farmers</a:t>
            </a:r>
            <a:r>
              <a:rPr lang="fr-FR" dirty="0" smtClean="0"/>
              <a:t> &amp; </a:t>
            </a:r>
            <a:r>
              <a:rPr lang="fr-FR" dirty="0" err="1" smtClean="0"/>
              <a:t>induced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on 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upstream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downstream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sectors</a:t>
            </a:r>
            <a:r>
              <a:rPr lang="fr-FR" baseline="0" dirty="0" smtClean="0"/>
              <a:t> in termes of </a:t>
            </a:r>
            <a:r>
              <a:rPr lang="fr-FR" baseline="0" dirty="0" err="1" smtClean="0"/>
              <a:t>employement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added</a:t>
            </a:r>
            <a:r>
              <a:rPr lang="fr-FR" baseline="0" dirty="0" smtClean="0"/>
              <a:t> value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ED7E-B32E-409B-82E9-ECF71061A43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63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 d’autres paramètres que NPV?</a:t>
            </a:r>
          </a:p>
          <a:p>
            <a:r>
              <a:rPr lang="fr-FR" dirty="0" smtClean="0"/>
              <a:t>Pourquoi on ne les a pas regardés?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ED7E-B32E-409B-82E9-ECF71061A43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700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Pourquoi </a:t>
            </a:r>
            <a:r>
              <a:rPr lang="fr-FR" dirty="0" err="1" smtClean="0"/>
              <a:t>monte-Carlo</a:t>
            </a:r>
            <a:r>
              <a:rPr lang="fr-FR" dirty="0" smtClean="0"/>
              <a:t> et pas une autre?</a:t>
            </a:r>
            <a:r>
              <a:rPr lang="fr-FR" baseline="0" dirty="0" smtClean="0"/>
              <a:t> Qu’est ce qu’on aurait pu faire sinon</a:t>
            </a:r>
          </a:p>
          <a:p>
            <a:r>
              <a:rPr lang="fr-FR" baseline="0" dirty="0" smtClean="0"/>
              <a:t>Comment on a choisi ces 6 paramètres et pas d’autres?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ED7E-B32E-409B-82E9-ECF71061A43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166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Uncertainities</a:t>
            </a:r>
            <a:r>
              <a:rPr lang="fr-FR" dirty="0" smtClean="0"/>
              <a:t> affect more  the </a:t>
            </a:r>
            <a:r>
              <a:rPr lang="fr-FR" dirty="0" err="1" smtClean="0"/>
              <a:t>farmers</a:t>
            </a:r>
            <a:r>
              <a:rPr lang="fr-FR" dirty="0" smtClean="0"/>
              <a:t> NPV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sugar</a:t>
            </a:r>
            <a:r>
              <a:rPr lang="fr-FR" dirty="0" smtClean="0"/>
              <a:t> </a:t>
            </a:r>
            <a:r>
              <a:rPr lang="fr-FR" dirty="0" err="1" smtClean="0"/>
              <a:t>factory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ED7E-B32E-409B-82E9-ECF71061A43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71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6672"/>
            <a:ext cx="1966354" cy="64807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748585" cy="864096"/>
          </a:xfrm>
          <a:prstGeom prst="rect">
            <a:avLst/>
          </a:prstGeom>
        </p:spPr>
        <p:txBody>
          <a:bodyPr anchor="b"/>
          <a:lstStyle>
            <a:lvl1pPr algn="r">
              <a:defRPr sz="2800" b="0">
                <a:ln>
                  <a:noFill/>
                </a:ln>
                <a:solidFill>
                  <a:srgbClr val="642F04"/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851920" y="2924944"/>
            <a:ext cx="4752975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206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 Ajouter un sous-titre</a:t>
            </a:r>
          </a:p>
        </p:txBody>
      </p:sp>
      <p:sp>
        <p:nvSpPr>
          <p:cNvPr id="20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3851920" y="3429000"/>
            <a:ext cx="4752975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 Ajouter un sous-titre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55576" y="4548825"/>
            <a:ext cx="2808312" cy="8861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 smtClean="0"/>
              <a:t>Auteurs :</a:t>
            </a:r>
            <a:br>
              <a:rPr lang="fr-FR" sz="1200" b="1" dirty="0" smtClean="0"/>
            </a:br>
            <a:endParaRPr lang="fr-FR" sz="1200" b="1" dirty="0" smtClean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760163" y="5074635"/>
            <a:ext cx="1939629" cy="360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12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98380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0430"/>
            <a:ext cx="2167344" cy="71431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748585" cy="864096"/>
          </a:xfrm>
          <a:prstGeom prst="rect">
            <a:avLst/>
          </a:prstGeom>
        </p:spPr>
        <p:txBody>
          <a:bodyPr anchor="b"/>
          <a:lstStyle>
            <a:lvl1pPr algn="r">
              <a:defRPr sz="2800" b="0">
                <a:ln>
                  <a:noFill/>
                </a:ln>
                <a:solidFill>
                  <a:srgbClr val="642F04"/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851920" y="2924944"/>
            <a:ext cx="4752975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00206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82066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34908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2400"/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</a:defRPr>
            </a:lvl2pPr>
            <a:lvl3pPr marL="1120140" indent="-342900">
              <a:defRPr lang="fr-FR" sz="180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94460" indent="-3429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851920" y="836712"/>
            <a:ext cx="4752975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353802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>
          <a:xfrm>
            <a:off x="683568" y="1124744"/>
            <a:ext cx="237626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dirty="0" smtClean="0">
                <a:solidFill>
                  <a:srgbClr val="642F04"/>
                </a:solidFill>
              </a:rPr>
              <a:t>?</a:t>
            </a:r>
            <a:r>
              <a:rPr lang="fr-FR" sz="11500" dirty="0" smtClean="0">
                <a:solidFill>
                  <a:srgbClr val="002060"/>
                </a:solidFill>
              </a:rPr>
              <a:t>!</a:t>
            </a:r>
            <a:endParaRPr lang="fr-FR" sz="11500" dirty="0">
              <a:solidFill>
                <a:srgbClr val="002060"/>
              </a:solidFill>
            </a:endParaRPr>
          </a:p>
        </p:txBody>
      </p: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457200" y="476672"/>
            <a:ext cx="814724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2400" spc="0" baseline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851920" y="836712"/>
            <a:ext cx="4752975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 Ajouter un sous-titre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851920" y="1600200"/>
            <a:ext cx="4752528" cy="434908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2400"/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</a:defRPr>
            </a:lvl2pPr>
            <a:lvl3pPr marL="1120140" indent="-342900">
              <a:defRPr lang="fr-FR" sz="180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94460" indent="-3429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999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275856" y="28997"/>
            <a:ext cx="5616674" cy="4476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fr-FR" sz="2200" kern="1200" dirty="0" smtClean="0">
                <a:solidFill>
                  <a:srgbClr val="18A8C8"/>
                </a:solidFill>
                <a:latin typeface="Berlin Sans FB" pitchFamily="34" charset="0"/>
                <a:ea typeface="+mj-ea"/>
                <a:cs typeface="+mj-cs"/>
              </a:defRPr>
            </a:lvl1pPr>
            <a:lvl2pPr marL="358775" indent="0" algn="r">
              <a:buNone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4139505" y="404664"/>
            <a:ext cx="4752975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rgbClr val="2E211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&gt; Modifiez les styles du texte du masque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23850" y="928670"/>
            <a:ext cx="8569325" cy="5092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E2118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rgbClr val="744B2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rgbClr val="193F48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800659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428B-3D7D-4CE1-9E63-67335D3CF764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2BD0-C7FB-47D5-892C-503F3211DB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428B-3D7D-4CE1-9E63-67335D3CF764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2BD0-C7FB-47D5-892C-503F3211DB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92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271A-926A-4941-96BB-9DFFE640FC20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2D3DD-9F73-492B-9ED8-65B58648C7C1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6271A-926A-4941-96BB-9DFFE640FC20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9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E2D3DD-9F73-492B-9ED8-65B58648C7C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229100" y="2000928"/>
            <a:ext cx="685800" cy="9144000"/>
          </a:xfrm>
          <a:prstGeom prst="rect">
            <a:avLst/>
          </a:prstGeom>
          <a:solidFill>
            <a:srgbClr val="6F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E:\ECOFILAE COMMUNICATION\Ecofilae 2.0\Logo -Ruben\LogoEmail2.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2756"/>
            <a:ext cx="1537222" cy="7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 txBox="1">
            <a:spLocks/>
          </p:cNvSpPr>
          <p:nvPr/>
        </p:nvSpPr>
        <p:spPr>
          <a:xfrm>
            <a:off x="1946247" y="6303600"/>
            <a:ext cx="327382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dirty="0" smtClean="0"/>
              <a:t>Projet</a:t>
            </a:r>
            <a:endParaRPr lang="fr-BE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1979712" y="6541756"/>
            <a:ext cx="316835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00" dirty="0" smtClean="0">
                <a:solidFill>
                  <a:srgbClr val="3A1C00"/>
                </a:solidFill>
                <a:latin typeface="Berlin Sans FB" pitchFamily="34" charset="0"/>
              </a:rPr>
              <a:t>© 2014 Ecofilae </a:t>
            </a:r>
            <a:endParaRPr lang="fr-BE" sz="1000" dirty="0"/>
          </a:p>
        </p:txBody>
      </p:sp>
      <p:sp>
        <p:nvSpPr>
          <p:cNvPr id="16" name="Rectangle 15"/>
          <p:cNvSpPr/>
          <p:nvPr/>
        </p:nvSpPr>
        <p:spPr>
          <a:xfrm>
            <a:off x="8496061" y="6230027"/>
            <a:ext cx="684451" cy="6844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[</a:t>
            </a:r>
            <a:fld id="{56B7FD1E-797F-4478-B8EC-163A227EDC17}" type="slidenum">
              <a:rPr lang="fr-FR" sz="1600" smtClean="0"/>
              <a:t>‹N°›</a:t>
            </a:fld>
            <a:r>
              <a:rPr lang="fr-FR" sz="1600" dirty="0" smtClean="0"/>
              <a:t>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08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Socio-economic</a:t>
            </a:r>
            <a:r>
              <a:rPr lang="fr-FR" dirty="0" smtClean="0"/>
              <a:t> </a:t>
            </a:r>
            <a:r>
              <a:rPr lang="fr-FR" dirty="0" err="1" smtClean="0"/>
              <a:t>interests</a:t>
            </a:r>
            <a:r>
              <a:rPr lang="fr-FR" dirty="0" smtClean="0"/>
              <a:t> of </a:t>
            </a:r>
            <a:r>
              <a:rPr lang="fr-FR" dirty="0" err="1" smtClean="0"/>
              <a:t>treated</a:t>
            </a:r>
            <a:r>
              <a:rPr lang="fr-FR" dirty="0" smtClean="0"/>
              <a:t> </a:t>
            </a:r>
            <a:r>
              <a:rPr lang="fr-FR" dirty="0" err="1" smtClean="0"/>
              <a:t>wastewater</a:t>
            </a:r>
            <a:r>
              <a:rPr lang="fr-FR" dirty="0" smtClean="0"/>
              <a:t> </a:t>
            </a:r>
            <a:r>
              <a:rPr lang="fr-FR" dirty="0" err="1" smtClean="0"/>
              <a:t>reuse</a:t>
            </a:r>
            <a:r>
              <a:rPr lang="fr-FR" dirty="0" smtClean="0"/>
              <a:t> in agriculture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059832" y="2924944"/>
            <a:ext cx="5545063" cy="360362"/>
          </a:xfrm>
        </p:spPr>
        <p:txBody>
          <a:bodyPr/>
          <a:lstStyle/>
          <a:p>
            <a:r>
              <a:rPr lang="fr-FR" dirty="0" smtClean="0"/>
              <a:t>Clermont-Ferrand case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cost-benefits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755576" y="4941168"/>
            <a:ext cx="2443685" cy="360362"/>
          </a:xfrm>
        </p:spPr>
        <p:txBody>
          <a:bodyPr/>
          <a:lstStyle/>
          <a:p>
            <a:r>
              <a:rPr lang="fr-FR" dirty="0" smtClean="0"/>
              <a:t>Rémi Declercq (</a:t>
            </a:r>
            <a:r>
              <a:rPr lang="fr-FR" dirty="0" err="1" smtClean="0"/>
              <a:t>Ecofilae</a:t>
            </a:r>
            <a:r>
              <a:rPr lang="fr-FR" dirty="0" smtClean="0"/>
              <a:t>) and Sébastien </a:t>
            </a:r>
            <a:r>
              <a:rPr lang="fr-FR" dirty="0" err="1" smtClean="0"/>
              <a:t>Loubier</a:t>
            </a:r>
            <a:r>
              <a:rPr lang="fr-FR" dirty="0" smtClean="0"/>
              <a:t> (IRSTEA)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2" y="188640"/>
            <a:ext cx="1324471" cy="12806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93" y="556716"/>
            <a:ext cx="1743464" cy="68501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30" y="3861048"/>
            <a:ext cx="21431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Net </a:t>
            </a:r>
            <a:r>
              <a:rPr lang="fr-FR" dirty="0" err="1"/>
              <a:t>Present</a:t>
            </a:r>
            <a:r>
              <a:rPr lang="fr-FR" dirty="0"/>
              <a:t> Value</a:t>
            </a:r>
            <a:br>
              <a:rPr lang="fr-FR" dirty="0"/>
            </a:b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78440" y="980728"/>
            <a:ext cx="8570024" cy="4703886"/>
            <a:chOff x="323528" y="1772816"/>
            <a:chExt cx="7758203" cy="399147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72816"/>
              <a:ext cx="7614187" cy="3991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323528" y="274417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NPV</a:t>
              </a:r>
              <a:endParaRPr lang="fr-FR" sz="14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020272" y="1484784"/>
            <a:ext cx="1249866" cy="2952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2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Sensitivity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Monte-Carlo </a:t>
            </a:r>
            <a:r>
              <a:rPr lang="fr-FR" dirty="0" err="1" smtClean="0"/>
              <a:t>method</a:t>
            </a:r>
            <a:r>
              <a:rPr lang="fr-FR" dirty="0" smtClean="0"/>
              <a:t> to deal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uncertainity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82855"/>
              </p:ext>
            </p:extLst>
          </p:nvPr>
        </p:nvGraphicFramePr>
        <p:xfrm>
          <a:off x="480244" y="1972576"/>
          <a:ext cx="789547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579"/>
                <a:gridCol w="2135477"/>
                <a:gridCol w="2280423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PARAMETERS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Deterministic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</a:rPr>
                        <a:t>approach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Lower and upper limit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Energy price increase rate </a:t>
                      </a:r>
                      <a:endParaRPr lang="fr-FR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0%/</a:t>
                      </a:r>
                      <a:r>
                        <a:rPr lang="fr-FR" sz="1600" dirty="0" err="1" smtClean="0"/>
                        <a:t>year</a:t>
                      </a:r>
                      <a:r>
                        <a:rPr lang="fr-FR" sz="1600" dirty="0" smtClean="0"/>
                        <a:t> (0,05€/m</a:t>
                      </a:r>
                      <a:r>
                        <a:rPr lang="fr-FR" sz="1600" baseline="30000" dirty="0" smtClean="0"/>
                        <a:t>3</a:t>
                      </a:r>
                      <a:r>
                        <a:rPr lang="fr-FR" sz="1600" dirty="0" smtClean="0"/>
                        <a:t>)</a:t>
                      </a:r>
                      <a:endParaRPr lang="fr-FR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[0% ; +5%]</a:t>
                      </a:r>
                      <a:endParaRPr lang="fr-FR" sz="16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Sugar factory effluents treatment costs </a:t>
                      </a:r>
                      <a:endParaRPr lang="fr-FR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1,9 €/m</a:t>
                      </a:r>
                      <a:r>
                        <a:rPr lang="fr-FR" sz="1600" baseline="30000" dirty="0" smtClean="0"/>
                        <a:t>3</a:t>
                      </a:r>
                      <a:endParaRPr lang="fr-FR" sz="1600" baseline="30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[-20% ; +30%]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Irrigation equipment life-time </a:t>
                      </a:r>
                      <a:endParaRPr lang="fr-FR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20 and 50 </a:t>
                      </a:r>
                      <a:r>
                        <a:rPr lang="fr-FR" sz="1600" dirty="0" err="1" smtClean="0"/>
                        <a:t>years</a:t>
                      </a:r>
                      <a:endParaRPr lang="fr-FR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[-30% : +30%]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Crops water needs </a:t>
                      </a:r>
                      <a:endParaRPr lang="fr-FR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</a:t>
                      </a:r>
                      <a:r>
                        <a:rPr lang="fr-FR" sz="1600" baseline="0" dirty="0" smtClean="0"/>
                        <a:t> 200 to 1 400 m</a:t>
                      </a:r>
                      <a:r>
                        <a:rPr lang="fr-FR" sz="1600" baseline="30000" dirty="0" smtClean="0"/>
                        <a:t>3</a:t>
                      </a:r>
                      <a:r>
                        <a:rPr lang="fr-FR" sz="1600" baseline="0" dirty="0" smtClean="0"/>
                        <a:t>/Ha</a:t>
                      </a:r>
                      <a:endParaRPr lang="fr-FR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[-10% ; +20%]</a:t>
                      </a:r>
                      <a:endParaRPr lang="fr-FR" sz="1600" dirty="0" smtClean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Agricultural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p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roduction </a:t>
                      </a:r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variation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 to 270 €/T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[-30% ; +30%]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Seed maize area variation </a:t>
                      </a:r>
                      <a:endParaRPr lang="fr-FR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434</a:t>
                      </a:r>
                      <a:r>
                        <a:rPr lang="fr-FR" sz="1600" baseline="0" dirty="0" smtClean="0"/>
                        <a:t> Ha (</a:t>
                      </a:r>
                      <a:r>
                        <a:rPr lang="fr-FR" sz="1600" baseline="0" dirty="0" err="1" smtClean="0"/>
                        <a:t>reuse</a:t>
                      </a:r>
                      <a:r>
                        <a:rPr lang="fr-FR" sz="1600" baseline="0" dirty="0" smtClean="0"/>
                        <a:t>)</a:t>
                      </a:r>
                      <a:endParaRPr lang="fr-FR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[-30% ; +10%]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294577" y="15590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Uncertainties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55797"/>
            <a:ext cx="927058" cy="92705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427984" y="154999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Hypothesis</a:t>
            </a:r>
            <a:endParaRPr lang="fr-FR" b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5474444" y="4994458"/>
            <a:ext cx="15121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6986612" y="4842058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5474444" y="485131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208865" y="5003710"/>
            <a:ext cx="0" cy="27878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752929" y="52074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10 000 </a:t>
            </a:r>
            <a:r>
              <a:rPr lang="fr-FR" b="1" dirty="0" err="1" smtClean="0"/>
              <a:t>random</a:t>
            </a:r>
            <a:r>
              <a:rPr lang="fr-FR" b="1" dirty="0" smtClean="0"/>
              <a:t> </a:t>
            </a:r>
            <a:r>
              <a:rPr lang="fr-FR" b="1" dirty="0" err="1" smtClean="0"/>
              <a:t>draws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768705" y="57579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NPV dispersion</a:t>
            </a:r>
            <a:endParaRPr lang="fr-FR" b="1" dirty="0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6208865" y="5590602"/>
            <a:ext cx="0" cy="27878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7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NPV dispersion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406259" cy="48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5059412" y="3608946"/>
            <a:ext cx="0" cy="176427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2339752" y="3608946"/>
            <a:ext cx="2719660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974356" y="1993559"/>
            <a:ext cx="0" cy="3379657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2339752" y="1919117"/>
            <a:ext cx="1621160" cy="0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211812" y="2276872"/>
            <a:ext cx="0" cy="3155125"/>
          </a:xfrm>
          <a:prstGeom prst="straightConnector1">
            <a:avLst/>
          </a:prstGeom>
          <a:ln w="2540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2339752" y="2276871"/>
            <a:ext cx="2872060" cy="1"/>
          </a:xfrm>
          <a:prstGeom prst="straightConnector1">
            <a:avLst/>
          </a:prstGeom>
          <a:ln w="2540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5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 go </a:t>
            </a:r>
            <a:r>
              <a:rPr lang="fr-FR" dirty="0" err="1" smtClean="0"/>
              <a:t>further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95536" y="908720"/>
            <a:ext cx="8215370" cy="50405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2014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180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9446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fr-FR" sz="2000" dirty="0"/>
              <a:t>CBA = An </a:t>
            </a:r>
            <a:r>
              <a:rPr lang="fr-FR" sz="2000" dirty="0" err="1"/>
              <a:t>economic</a:t>
            </a:r>
            <a:r>
              <a:rPr lang="fr-FR" sz="2000" dirty="0"/>
              <a:t> support </a:t>
            </a:r>
            <a:r>
              <a:rPr lang="fr-FR" sz="2000" dirty="0" err="1"/>
              <a:t>tool</a:t>
            </a:r>
            <a:r>
              <a:rPr lang="fr-FR" sz="2000" dirty="0"/>
              <a:t> for </a:t>
            </a:r>
            <a:r>
              <a:rPr lang="fr-FR" sz="2000" dirty="0" err="1" smtClean="0"/>
              <a:t>decision-makers</a:t>
            </a:r>
            <a:endParaRPr lang="fr-FR" sz="2000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endParaRPr lang="fr-FR" sz="2000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fr-FR" sz="2000" dirty="0" smtClean="0"/>
              <a:t>In Clermont-Ferrand TWWR </a:t>
            </a:r>
            <a:r>
              <a:rPr lang="fr-FR" sz="2000" dirty="0" err="1" smtClean="0"/>
              <a:t>is</a:t>
            </a:r>
            <a:r>
              <a:rPr lang="fr-FR" sz="2000" dirty="0" smtClean="0"/>
              <a:t> profitable but collective </a:t>
            </a:r>
            <a:r>
              <a:rPr lang="fr-FR" sz="2000" dirty="0" err="1" smtClean="0"/>
              <a:t>incentives</a:t>
            </a:r>
            <a:r>
              <a:rPr lang="fr-FR" sz="2000" dirty="0" smtClean="0"/>
              <a:t> </a:t>
            </a:r>
            <a:r>
              <a:rPr lang="fr-FR" sz="2000" dirty="0" err="1" smtClean="0"/>
              <a:t>could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implemented</a:t>
            </a:r>
            <a:r>
              <a:rPr lang="fr-FR" sz="2000" dirty="0" smtClean="0"/>
              <a:t> to </a:t>
            </a:r>
            <a:r>
              <a:rPr lang="fr-FR" sz="2000" dirty="0" err="1" smtClean="0"/>
              <a:t>allocate</a:t>
            </a:r>
            <a:r>
              <a:rPr lang="fr-FR" sz="2000" dirty="0" smtClean="0"/>
              <a:t> </a:t>
            </a:r>
            <a:r>
              <a:rPr lang="fr-FR" sz="2000" dirty="0" err="1" smtClean="0"/>
              <a:t>equally</a:t>
            </a:r>
            <a:r>
              <a:rPr lang="fr-FR" sz="2000" dirty="0" smtClean="0"/>
              <a:t> the collective net </a:t>
            </a:r>
            <a:r>
              <a:rPr lang="fr-FR" sz="2000" dirty="0" err="1" smtClean="0"/>
              <a:t>benefit</a:t>
            </a:r>
            <a:endParaRPr lang="fr-FR" sz="2000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000" dirty="0"/>
              <a:t>I</a:t>
            </a:r>
            <a:r>
              <a:rPr lang="en-US" sz="2000" dirty="0" smtClean="0"/>
              <a:t>nvestment </a:t>
            </a:r>
            <a:r>
              <a:rPr lang="en-US" sz="2000" dirty="0"/>
              <a:t>subsidies could have been lower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000" dirty="0" smtClean="0"/>
              <a:t>Need </a:t>
            </a:r>
            <a:r>
              <a:rPr lang="en-US" sz="2000" dirty="0"/>
              <a:t>to consider different time horizons and present time preference from the collectivity and the private point of </a:t>
            </a:r>
            <a:r>
              <a:rPr lang="en-US" sz="2000" dirty="0" smtClean="0"/>
              <a:t>view</a:t>
            </a:r>
            <a:endParaRPr lang="fr-FR" sz="2000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fr-FR" sz="2000" dirty="0" err="1" smtClean="0"/>
              <a:t>Difficulties</a:t>
            </a:r>
            <a:r>
              <a:rPr lang="fr-FR" sz="2000" dirty="0" smtClean="0"/>
              <a:t> to </a:t>
            </a:r>
            <a:r>
              <a:rPr lang="fr-FR" sz="2000" dirty="0" err="1" smtClean="0"/>
              <a:t>account</a:t>
            </a:r>
            <a:r>
              <a:rPr lang="fr-FR" sz="2000" dirty="0" smtClean="0"/>
              <a:t> for the </a:t>
            </a:r>
            <a:r>
              <a:rPr lang="fr-FR" sz="2000" dirty="0" err="1" smtClean="0"/>
              <a:t>possibility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agricultural land </a:t>
            </a:r>
            <a:r>
              <a:rPr lang="fr-FR" sz="2000" dirty="0" err="1" smtClean="0"/>
              <a:t>would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used</a:t>
            </a:r>
            <a:r>
              <a:rPr lang="fr-FR" sz="2000" dirty="0" smtClean="0"/>
              <a:t> for </a:t>
            </a:r>
            <a:r>
              <a:rPr lang="fr-FR" sz="2000" dirty="0" err="1" smtClean="0"/>
              <a:t>another</a:t>
            </a:r>
            <a:r>
              <a:rPr lang="fr-FR" sz="2000" dirty="0" smtClean="0"/>
              <a:t> </a:t>
            </a:r>
            <a:r>
              <a:rPr lang="fr-FR" sz="2000" dirty="0" err="1" smtClean="0"/>
              <a:t>activity</a:t>
            </a:r>
            <a:r>
              <a:rPr lang="fr-FR" sz="2000" dirty="0" smtClean="0"/>
              <a:t> in the business-as-</a:t>
            </a:r>
            <a:r>
              <a:rPr lang="fr-FR" sz="2000" dirty="0" err="1" smtClean="0"/>
              <a:t>usual</a:t>
            </a:r>
            <a:r>
              <a:rPr lang="fr-FR" sz="2000" dirty="0" smtClean="0"/>
              <a:t> scenario</a:t>
            </a:r>
          </a:p>
          <a:p>
            <a:pPr marL="0" indent="0">
              <a:spcBef>
                <a:spcPts val="1200"/>
              </a:spcBef>
              <a:buNone/>
            </a:pPr>
            <a:endParaRPr lang="fr-FR" sz="2000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fr-FR" sz="2000" dirty="0" err="1" smtClean="0"/>
              <a:t>Need</a:t>
            </a:r>
            <a:r>
              <a:rPr lang="fr-FR" sz="2000" dirty="0" smtClean="0"/>
              <a:t> for </a:t>
            </a:r>
            <a:r>
              <a:rPr lang="fr-FR" sz="2000" dirty="0" err="1" smtClean="0"/>
              <a:t>further</a:t>
            </a:r>
            <a:r>
              <a:rPr lang="fr-FR" sz="2000" dirty="0" smtClean="0"/>
              <a:t> </a:t>
            </a:r>
            <a:r>
              <a:rPr lang="fr-FR" sz="2000" dirty="0" err="1" smtClean="0"/>
              <a:t>methodological</a:t>
            </a:r>
            <a:r>
              <a:rPr lang="fr-FR" sz="2000" dirty="0" smtClean="0"/>
              <a:t> </a:t>
            </a:r>
            <a:r>
              <a:rPr lang="fr-FR" sz="2000" dirty="0" err="1" smtClean="0"/>
              <a:t>developments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 TWWR </a:t>
            </a:r>
            <a:r>
              <a:rPr lang="fr-FR" sz="2000" dirty="0" err="1" smtClean="0"/>
              <a:t>tailored</a:t>
            </a:r>
            <a:r>
              <a:rPr lang="fr-FR" sz="2000" dirty="0" smtClean="0"/>
              <a:t> </a:t>
            </a:r>
            <a:r>
              <a:rPr lang="fr-FR" sz="2000" dirty="0" err="1" smtClean="0"/>
              <a:t>environmental</a:t>
            </a:r>
            <a:r>
              <a:rPr lang="fr-FR" sz="2000" dirty="0" smtClean="0"/>
              <a:t> and social </a:t>
            </a:r>
            <a:r>
              <a:rPr lang="fr-FR" sz="2000" dirty="0" err="1" smtClean="0"/>
              <a:t>indicators</a:t>
            </a:r>
            <a:endParaRPr lang="fr-FR" sz="2000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fr-FR" sz="2000" dirty="0" err="1" smtClean="0"/>
              <a:t>Need</a:t>
            </a:r>
            <a:r>
              <a:rPr lang="fr-FR" sz="2000" dirty="0" smtClean="0"/>
              <a:t> for more feedbacks / </a:t>
            </a:r>
            <a:r>
              <a:rPr lang="fr-FR" sz="2000" dirty="0" err="1" smtClean="0"/>
              <a:t>lessons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experiences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8686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 t="12520" r="60448" b="67596"/>
          <a:stretch/>
        </p:blipFill>
        <p:spPr bwMode="auto">
          <a:xfrm>
            <a:off x="1043608" y="3379282"/>
            <a:ext cx="3364916" cy="16824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4" t="54847" r="12026" b="19085"/>
          <a:stretch/>
        </p:blipFill>
        <p:spPr bwMode="auto">
          <a:xfrm>
            <a:off x="5076056" y="3246226"/>
            <a:ext cx="2808312" cy="1883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8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8" y="927362"/>
            <a:ext cx="2502828" cy="26073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4" y="1726675"/>
            <a:ext cx="1368152" cy="13681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6" y="1993250"/>
            <a:ext cx="952500" cy="952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52" y="867429"/>
            <a:ext cx="952500" cy="952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02" y="2563983"/>
            <a:ext cx="952500" cy="952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52" y="3058432"/>
            <a:ext cx="952500" cy="952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02" y="1448684"/>
            <a:ext cx="952500" cy="952500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V="1">
            <a:off x="3117472" y="1726675"/>
            <a:ext cx="582204" cy="504347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153600" y="2491248"/>
            <a:ext cx="881202" cy="0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117472" y="2727562"/>
            <a:ext cx="582204" cy="531523"/>
          </a:xfrm>
          <a:prstGeom prst="straightConnector1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279842" y="2130946"/>
            <a:ext cx="365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SUSTAINABLE SCENARIOS?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325368" y="2450643"/>
            <a:ext cx="365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THE </a:t>
            </a:r>
            <a:r>
              <a:rPr lang="fr-FR" sz="1600" b="1" dirty="0"/>
              <a:t>MOST PROFITABLE SCENARIO</a:t>
            </a:r>
            <a:r>
              <a:rPr lang="fr-FR" sz="1600" b="1" dirty="0" smtClean="0"/>
              <a:t>?</a:t>
            </a:r>
            <a:endParaRPr lang="fr-FR" sz="1600" b="1" dirty="0"/>
          </a:p>
        </p:txBody>
      </p:sp>
      <p:sp>
        <p:nvSpPr>
          <p:cNvPr id="57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wastewater</a:t>
            </a:r>
            <a:r>
              <a:rPr lang="fr-FR" dirty="0" smtClean="0"/>
              <a:t> </a:t>
            </a:r>
            <a:r>
              <a:rPr lang="fr-FR" dirty="0" err="1" smtClean="0"/>
              <a:t>reuse</a:t>
            </a:r>
            <a:r>
              <a:rPr lang="fr-FR" dirty="0" smtClean="0"/>
              <a:t> scenario?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442905" y="4376617"/>
            <a:ext cx="8305559" cy="1474064"/>
            <a:chOff x="442905" y="4087927"/>
            <a:chExt cx="8305559" cy="1474064"/>
          </a:xfrm>
        </p:grpSpPr>
        <p:grpSp>
          <p:nvGrpSpPr>
            <p:cNvPr id="24" name="Groupe 23"/>
            <p:cNvGrpSpPr/>
            <p:nvPr/>
          </p:nvGrpSpPr>
          <p:grpSpPr>
            <a:xfrm>
              <a:off x="442905" y="4087927"/>
              <a:ext cx="8020425" cy="1289398"/>
              <a:chOff x="683568" y="2924944"/>
              <a:chExt cx="6768752" cy="1008113"/>
            </a:xfrm>
          </p:grpSpPr>
          <p:sp>
            <p:nvSpPr>
              <p:cNvPr id="2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83568" y="2924944"/>
                <a:ext cx="5472608" cy="949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1951305" y="3109094"/>
                <a:ext cx="183986" cy="144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=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6"/>
              <p:cNvSpPr>
                <a:spLocks noChangeArrowheads="1"/>
              </p:cNvSpPr>
              <p:nvPr/>
            </p:nvSpPr>
            <p:spPr bwMode="auto">
              <a:xfrm>
                <a:off x="2120755" y="3109094"/>
                <a:ext cx="57228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Security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2807969" y="3109094"/>
                <a:ext cx="24686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x     </a:t>
                </a: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3033903" y="3109094"/>
                <a:ext cx="8379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Profitability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3899980" y="3109094"/>
                <a:ext cx="24686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x     </a:t>
                </a: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10"/>
              <p:cNvSpPr>
                <a:spLocks noChangeArrowheads="1"/>
              </p:cNvSpPr>
              <p:nvPr/>
            </p:nvSpPr>
            <p:spPr bwMode="auto">
              <a:xfrm>
                <a:off x="4135328" y="3109094"/>
                <a:ext cx="7143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Calibri" pitchFamily="34" charset="0"/>
                    <a:cs typeface="Arial" pitchFamily="34" charset="0"/>
                  </a:rPr>
                  <a:t>Feasibility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11"/>
              <p:cNvSpPr>
                <a:spLocks noChangeArrowheads="1"/>
              </p:cNvSpPr>
              <p:nvPr/>
            </p:nvSpPr>
            <p:spPr bwMode="auto">
              <a:xfrm>
                <a:off x="4996601" y="3114104"/>
                <a:ext cx="119049" cy="144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x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12"/>
              <p:cNvSpPr>
                <a:spLocks noChangeArrowheads="1"/>
              </p:cNvSpPr>
              <p:nvPr/>
            </p:nvSpPr>
            <p:spPr bwMode="auto">
              <a:xfrm>
                <a:off x="5233088" y="3101076"/>
                <a:ext cx="92308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953735"/>
                    </a:solidFill>
                    <a:effectLst/>
                    <a:latin typeface="Calibri" pitchFamily="34" charset="0"/>
                    <a:cs typeface="Arial" pitchFamily="34" charset="0"/>
                  </a:rPr>
                  <a:t>Acceptability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15"/>
              <p:cNvSpPr>
                <a:spLocks noChangeArrowheads="1"/>
              </p:cNvSpPr>
              <p:nvPr/>
            </p:nvSpPr>
            <p:spPr bwMode="auto">
              <a:xfrm>
                <a:off x="2085207" y="3281523"/>
                <a:ext cx="766788" cy="433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s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anitary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a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gronomical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environmental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17"/>
              <p:cNvSpPr>
                <a:spLocks noChangeArrowheads="1"/>
              </p:cNvSpPr>
              <p:nvPr/>
            </p:nvSpPr>
            <p:spPr bwMode="auto">
              <a:xfrm>
                <a:off x="899592" y="3101727"/>
                <a:ext cx="1143084" cy="505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Sustainability of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rgbClr val="7030A0"/>
                    </a:solidFill>
                    <a:latin typeface="Calibri" pitchFamily="34" charset="0"/>
                    <a:cs typeface="Arial" pitchFamily="34" charset="0"/>
                  </a:rPr>
                  <a:t>a wastewater reuse project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21"/>
              <p:cNvSpPr>
                <a:spLocks noChangeArrowheads="1"/>
              </p:cNvSpPr>
              <p:nvPr/>
            </p:nvSpPr>
            <p:spPr bwMode="auto">
              <a:xfrm>
                <a:off x="3005230" y="3281617"/>
                <a:ext cx="9923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economic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financial viability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27"/>
              <p:cNvSpPr>
                <a:spLocks noChangeArrowheads="1"/>
              </p:cNvSpPr>
              <p:nvPr/>
            </p:nvSpPr>
            <p:spPr bwMode="auto">
              <a:xfrm>
                <a:off x="5205309" y="3293760"/>
                <a:ext cx="4675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s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ocial</a:t>
                </a:r>
                <a:r>
                  <a:rPr lang="en-US" sz="12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</a:br>
                <a:r>
                  <a:rPr lang="en-US" sz="12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p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olitical</a:t>
                </a:r>
                <a:endParaRPr lang="en-US" sz="12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28"/>
              <p:cNvSpPr>
                <a:spLocks noEditPoints="1"/>
              </p:cNvSpPr>
              <p:nvPr/>
            </p:nvSpPr>
            <p:spPr bwMode="auto">
              <a:xfrm>
                <a:off x="782414" y="2929707"/>
                <a:ext cx="6669906" cy="1003350"/>
              </a:xfrm>
              <a:custGeom>
                <a:avLst/>
                <a:gdLst/>
                <a:ahLst/>
                <a:cxnLst>
                  <a:cxn ang="0">
                    <a:pos x="7" y="222"/>
                  </a:cxn>
                  <a:cxn ang="0">
                    <a:pos x="47" y="126"/>
                  </a:cxn>
                  <a:cxn ang="0">
                    <a:pos x="84" y="81"/>
                  </a:cxn>
                  <a:cxn ang="0">
                    <a:pos x="170" y="23"/>
                  </a:cxn>
                  <a:cxn ang="0">
                    <a:pos x="227" y="6"/>
                  </a:cxn>
                  <a:cxn ang="0">
                    <a:pos x="8895" y="6"/>
                  </a:cxn>
                  <a:cxn ang="0">
                    <a:pos x="8952" y="24"/>
                  </a:cxn>
                  <a:cxn ang="0">
                    <a:pos x="9037" y="81"/>
                  </a:cxn>
                  <a:cxn ang="0">
                    <a:pos x="9074" y="126"/>
                  </a:cxn>
                  <a:cxn ang="0">
                    <a:pos x="9114" y="222"/>
                  </a:cxn>
                  <a:cxn ang="0">
                    <a:pos x="9120" y="1304"/>
                  </a:cxn>
                  <a:cxn ang="0">
                    <a:pos x="9099" y="1412"/>
                  </a:cxn>
                  <a:cxn ang="0">
                    <a:pos x="9071" y="1463"/>
                  </a:cxn>
                  <a:cxn ang="0">
                    <a:pos x="8999" y="1535"/>
                  </a:cxn>
                  <a:cxn ang="0">
                    <a:pos x="8948" y="1563"/>
                  </a:cxn>
                  <a:cxn ang="0">
                    <a:pos x="8843" y="1584"/>
                  </a:cxn>
                  <a:cxn ang="0">
                    <a:pos x="222" y="1578"/>
                  </a:cxn>
                  <a:cxn ang="0">
                    <a:pos x="126" y="1538"/>
                  </a:cxn>
                  <a:cxn ang="0">
                    <a:pos x="81" y="1501"/>
                  </a:cxn>
                  <a:cxn ang="0">
                    <a:pos x="24" y="1416"/>
                  </a:cxn>
                  <a:cxn ang="0">
                    <a:pos x="6" y="1359"/>
                  </a:cxn>
                  <a:cxn ang="0">
                    <a:pos x="48" y="1302"/>
                  </a:cxn>
                  <a:cxn ang="0">
                    <a:pos x="67" y="1397"/>
                  </a:cxn>
                  <a:cxn ang="0">
                    <a:pos x="87" y="1432"/>
                  </a:cxn>
                  <a:cxn ang="0">
                    <a:pos x="153" y="1498"/>
                  </a:cxn>
                  <a:cxn ang="0">
                    <a:pos x="189" y="1518"/>
                  </a:cxn>
                  <a:cxn ang="0">
                    <a:pos x="280" y="1536"/>
                  </a:cxn>
                  <a:cxn ang="0">
                    <a:pos x="8885" y="1533"/>
                  </a:cxn>
                  <a:cxn ang="0">
                    <a:pos x="8972" y="1496"/>
                  </a:cxn>
                  <a:cxn ang="0">
                    <a:pos x="9003" y="1470"/>
                  </a:cxn>
                  <a:cxn ang="0">
                    <a:pos x="9056" y="1393"/>
                  </a:cxn>
                  <a:cxn ang="0">
                    <a:pos x="9068" y="1354"/>
                  </a:cxn>
                  <a:cxn ang="0">
                    <a:pos x="9068" y="232"/>
                  </a:cxn>
                  <a:cxn ang="0">
                    <a:pos x="9055" y="193"/>
                  </a:cxn>
                  <a:cxn ang="0">
                    <a:pos x="9003" y="115"/>
                  </a:cxn>
                  <a:cxn ang="0">
                    <a:pos x="8972" y="89"/>
                  </a:cxn>
                  <a:cxn ang="0">
                    <a:pos x="8885" y="52"/>
                  </a:cxn>
                  <a:cxn ang="0">
                    <a:pos x="283" y="48"/>
                  </a:cxn>
                  <a:cxn ang="0">
                    <a:pos x="189" y="67"/>
                  </a:cxn>
                  <a:cxn ang="0">
                    <a:pos x="153" y="87"/>
                  </a:cxn>
                  <a:cxn ang="0">
                    <a:pos x="87" y="153"/>
                  </a:cxn>
                  <a:cxn ang="0">
                    <a:pos x="67" y="189"/>
                  </a:cxn>
                  <a:cxn ang="0">
                    <a:pos x="48" y="280"/>
                  </a:cxn>
                </a:cxnLst>
                <a:rect l="0" t="0" r="r" b="b"/>
                <a:pathLst>
                  <a:path w="9120" h="1584">
                    <a:moveTo>
                      <a:pt x="0" y="280"/>
                    </a:moveTo>
                    <a:lnTo>
                      <a:pt x="6" y="227"/>
                    </a:lnTo>
                    <a:cubicBezTo>
                      <a:pt x="6" y="225"/>
                      <a:pt x="6" y="224"/>
                      <a:pt x="7" y="222"/>
                    </a:cubicBezTo>
                    <a:lnTo>
                      <a:pt x="22" y="174"/>
                    </a:lnTo>
                    <a:cubicBezTo>
                      <a:pt x="22" y="173"/>
                      <a:pt x="23" y="171"/>
                      <a:pt x="23" y="170"/>
                    </a:cubicBezTo>
                    <a:lnTo>
                      <a:pt x="47" y="126"/>
                    </a:lnTo>
                    <a:cubicBezTo>
                      <a:pt x="48" y="125"/>
                      <a:pt x="49" y="123"/>
                      <a:pt x="50" y="122"/>
                    </a:cubicBezTo>
                    <a:lnTo>
                      <a:pt x="81" y="84"/>
                    </a:lnTo>
                    <a:cubicBezTo>
                      <a:pt x="82" y="83"/>
                      <a:pt x="83" y="82"/>
                      <a:pt x="84" y="81"/>
                    </a:cubicBezTo>
                    <a:lnTo>
                      <a:pt x="122" y="50"/>
                    </a:lnTo>
                    <a:cubicBezTo>
                      <a:pt x="123" y="49"/>
                      <a:pt x="125" y="48"/>
                      <a:pt x="126" y="47"/>
                    </a:cubicBezTo>
                    <a:lnTo>
                      <a:pt x="170" y="23"/>
                    </a:lnTo>
                    <a:cubicBezTo>
                      <a:pt x="171" y="23"/>
                      <a:pt x="173" y="22"/>
                      <a:pt x="174" y="22"/>
                    </a:cubicBezTo>
                    <a:lnTo>
                      <a:pt x="222" y="7"/>
                    </a:lnTo>
                    <a:cubicBezTo>
                      <a:pt x="224" y="6"/>
                      <a:pt x="225" y="6"/>
                      <a:pt x="227" y="6"/>
                    </a:cubicBezTo>
                    <a:lnTo>
                      <a:pt x="278" y="1"/>
                    </a:lnTo>
                    <a:lnTo>
                      <a:pt x="8840" y="0"/>
                    </a:lnTo>
                    <a:lnTo>
                      <a:pt x="8895" y="6"/>
                    </a:lnTo>
                    <a:cubicBezTo>
                      <a:pt x="8896" y="6"/>
                      <a:pt x="8898" y="6"/>
                      <a:pt x="8900" y="7"/>
                    </a:cubicBezTo>
                    <a:lnTo>
                      <a:pt x="8948" y="22"/>
                    </a:lnTo>
                    <a:cubicBezTo>
                      <a:pt x="8949" y="22"/>
                      <a:pt x="8951" y="23"/>
                      <a:pt x="8952" y="24"/>
                    </a:cubicBezTo>
                    <a:lnTo>
                      <a:pt x="8995" y="48"/>
                    </a:lnTo>
                    <a:cubicBezTo>
                      <a:pt x="8996" y="48"/>
                      <a:pt x="8998" y="49"/>
                      <a:pt x="8999" y="50"/>
                    </a:cubicBezTo>
                    <a:lnTo>
                      <a:pt x="9037" y="81"/>
                    </a:lnTo>
                    <a:cubicBezTo>
                      <a:pt x="9038" y="82"/>
                      <a:pt x="9039" y="83"/>
                      <a:pt x="9040" y="84"/>
                    </a:cubicBezTo>
                    <a:lnTo>
                      <a:pt x="9071" y="122"/>
                    </a:lnTo>
                    <a:cubicBezTo>
                      <a:pt x="9072" y="123"/>
                      <a:pt x="9073" y="125"/>
                      <a:pt x="9074" y="126"/>
                    </a:cubicBezTo>
                    <a:lnTo>
                      <a:pt x="9098" y="170"/>
                    </a:lnTo>
                    <a:cubicBezTo>
                      <a:pt x="9098" y="171"/>
                      <a:pt x="9099" y="173"/>
                      <a:pt x="9099" y="174"/>
                    </a:cubicBezTo>
                    <a:lnTo>
                      <a:pt x="9114" y="222"/>
                    </a:lnTo>
                    <a:cubicBezTo>
                      <a:pt x="9115" y="224"/>
                      <a:pt x="9115" y="225"/>
                      <a:pt x="9115" y="227"/>
                    </a:cubicBezTo>
                    <a:lnTo>
                      <a:pt x="9120" y="278"/>
                    </a:lnTo>
                    <a:lnTo>
                      <a:pt x="9120" y="1304"/>
                    </a:lnTo>
                    <a:lnTo>
                      <a:pt x="9115" y="1359"/>
                    </a:lnTo>
                    <a:cubicBezTo>
                      <a:pt x="9115" y="1360"/>
                      <a:pt x="9115" y="1362"/>
                      <a:pt x="9114" y="1364"/>
                    </a:cubicBezTo>
                    <a:lnTo>
                      <a:pt x="9099" y="1412"/>
                    </a:lnTo>
                    <a:cubicBezTo>
                      <a:pt x="9099" y="1413"/>
                      <a:pt x="9098" y="1415"/>
                      <a:pt x="9097" y="1416"/>
                    </a:cubicBezTo>
                    <a:lnTo>
                      <a:pt x="9073" y="1459"/>
                    </a:lnTo>
                    <a:cubicBezTo>
                      <a:pt x="9073" y="1460"/>
                      <a:pt x="9072" y="1462"/>
                      <a:pt x="9071" y="1463"/>
                    </a:cubicBezTo>
                    <a:lnTo>
                      <a:pt x="9040" y="1501"/>
                    </a:lnTo>
                    <a:cubicBezTo>
                      <a:pt x="9039" y="1502"/>
                      <a:pt x="9038" y="1503"/>
                      <a:pt x="9037" y="1504"/>
                    </a:cubicBezTo>
                    <a:lnTo>
                      <a:pt x="8999" y="1535"/>
                    </a:lnTo>
                    <a:cubicBezTo>
                      <a:pt x="8998" y="1536"/>
                      <a:pt x="8996" y="1537"/>
                      <a:pt x="8995" y="1537"/>
                    </a:cubicBezTo>
                    <a:lnTo>
                      <a:pt x="8952" y="1561"/>
                    </a:lnTo>
                    <a:cubicBezTo>
                      <a:pt x="8951" y="1562"/>
                      <a:pt x="8949" y="1563"/>
                      <a:pt x="8948" y="1563"/>
                    </a:cubicBezTo>
                    <a:lnTo>
                      <a:pt x="8900" y="1578"/>
                    </a:lnTo>
                    <a:cubicBezTo>
                      <a:pt x="8898" y="1579"/>
                      <a:pt x="8896" y="1579"/>
                      <a:pt x="8895" y="1579"/>
                    </a:cubicBezTo>
                    <a:lnTo>
                      <a:pt x="8843" y="1584"/>
                    </a:lnTo>
                    <a:lnTo>
                      <a:pt x="280" y="1584"/>
                    </a:lnTo>
                    <a:lnTo>
                      <a:pt x="227" y="1579"/>
                    </a:lnTo>
                    <a:cubicBezTo>
                      <a:pt x="225" y="1579"/>
                      <a:pt x="224" y="1579"/>
                      <a:pt x="222" y="1578"/>
                    </a:cubicBezTo>
                    <a:lnTo>
                      <a:pt x="174" y="1563"/>
                    </a:lnTo>
                    <a:cubicBezTo>
                      <a:pt x="173" y="1563"/>
                      <a:pt x="171" y="1562"/>
                      <a:pt x="170" y="1562"/>
                    </a:cubicBezTo>
                    <a:lnTo>
                      <a:pt x="126" y="1538"/>
                    </a:lnTo>
                    <a:cubicBezTo>
                      <a:pt x="125" y="1537"/>
                      <a:pt x="123" y="1536"/>
                      <a:pt x="122" y="1535"/>
                    </a:cubicBezTo>
                    <a:lnTo>
                      <a:pt x="84" y="1504"/>
                    </a:lnTo>
                    <a:cubicBezTo>
                      <a:pt x="83" y="1503"/>
                      <a:pt x="82" y="1502"/>
                      <a:pt x="81" y="1501"/>
                    </a:cubicBezTo>
                    <a:lnTo>
                      <a:pt x="50" y="1463"/>
                    </a:lnTo>
                    <a:cubicBezTo>
                      <a:pt x="49" y="1462"/>
                      <a:pt x="48" y="1460"/>
                      <a:pt x="48" y="1459"/>
                    </a:cubicBezTo>
                    <a:lnTo>
                      <a:pt x="24" y="1416"/>
                    </a:lnTo>
                    <a:cubicBezTo>
                      <a:pt x="23" y="1415"/>
                      <a:pt x="22" y="1413"/>
                      <a:pt x="22" y="1412"/>
                    </a:cubicBezTo>
                    <a:lnTo>
                      <a:pt x="7" y="1364"/>
                    </a:lnTo>
                    <a:cubicBezTo>
                      <a:pt x="6" y="1362"/>
                      <a:pt x="6" y="1360"/>
                      <a:pt x="6" y="1359"/>
                    </a:cubicBezTo>
                    <a:lnTo>
                      <a:pt x="1" y="1307"/>
                    </a:lnTo>
                    <a:lnTo>
                      <a:pt x="0" y="280"/>
                    </a:lnTo>
                    <a:close/>
                    <a:moveTo>
                      <a:pt x="48" y="1302"/>
                    </a:moveTo>
                    <a:lnTo>
                      <a:pt x="53" y="1354"/>
                    </a:lnTo>
                    <a:lnTo>
                      <a:pt x="52" y="1349"/>
                    </a:lnTo>
                    <a:lnTo>
                      <a:pt x="67" y="1397"/>
                    </a:lnTo>
                    <a:lnTo>
                      <a:pt x="65" y="1393"/>
                    </a:lnTo>
                    <a:lnTo>
                      <a:pt x="89" y="1436"/>
                    </a:lnTo>
                    <a:lnTo>
                      <a:pt x="87" y="1432"/>
                    </a:lnTo>
                    <a:lnTo>
                      <a:pt x="118" y="1470"/>
                    </a:lnTo>
                    <a:lnTo>
                      <a:pt x="115" y="1467"/>
                    </a:lnTo>
                    <a:lnTo>
                      <a:pt x="153" y="1498"/>
                    </a:lnTo>
                    <a:lnTo>
                      <a:pt x="149" y="1495"/>
                    </a:lnTo>
                    <a:lnTo>
                      <a:pt x="193" y="1519"/>
                    </a:lnTo>
                    <a:lnTo>
                      <a:pt x="189" y="1518"/>
                    </a:lnTo>
                    <a:lnTo>
                      <a:pt x="237" y="1533"/>
                    </a:lnTo>
                    <a:lnTo>
                      <a:pt x="232" y="1532"/>
                    </a:lnTo>
                    <a:lnTo>
                      <a:pt x="280" y="1536"/>
                    </a:lnTo>
                    <a:lnTo>
                      <a:pt x="8838" y="1537"/>
                    </a:lnTo>
                    <a:lnTo>
                      <a:pt x="8890" y="1532"/>
                    </a:lnTo>
                    <a:lnTo>
                      <a:pt x="8885" y="1533"/>
                    </a:lnTo>
                    <a:lnTo>
                      <a:pt x="8933" y="1518"/>
                    </a:lnTo>
                    <a:lnTo>
                      <a:pt x="8929" y="1520"/>
                    </a:lnTo>
                    <a:lnTo>
                      <a:pt x="8972" y="1496"/>
                    </a:lnTo>
                    <a:lnTo>
                      <a:pt x="8968" y="1498"/>
                    </a:lnTo>
                    <a:lnTo>
                      <a:pt x="9006" y="1467"/>
                    </a:lnTo>
                    <a:lnTo>
                      <a:pt x="9003" y="1470"/>
                    </a:lnTo>
                    <a:lnTo>
                      <a:pt x="9034" y="1432"/>
                    </a:lnTo>
                    <a:lnTo>
                      <a:pt x="9032" y="1436"/>
                    </a:lnTo>
                    <a:lnTo>
                      <a:pt x="9056" y="1393"/>
                    </a:lnTo>
                    <a:lnTo>
                      <a:pt x="9054" y="1397"/>
                    </a:lnTo>
                    <a:lnTo>
                      <a:pt x="9069" y="1349"/>
                    </a:lnTo>
                    <a:lnTo>
                      <a:pt x="9068" y="1354"/>
                    </a:lnTo>
                    <a:lnTo>
                      <a:pt x="9072" y="1304"/>
                    </a:lnTo>
                    <a:lnTo>
                      <a:pt x="9073" y="283"/>
                    </a:lnTo>
                    <a:lnTo>
                      <a:pt x="9068" y="232"/>
                    </a:lnTo>
                    <a:lnTo>
                      <a:pt x="9069" y="237"/>
                    </a:lnTo>
                    <a:lnTo>
                      <a:pt x="9054" y="189"/>
                    </a:lnTo>
                    <a:lnTo>
                      <a:pt x="9055" y="193"/>
                    </a:lnTo>
                    <a:lnTo>
                      <a:pt x="9031" y="149"/>
                    </a:lnTo>
                    <a:lnTo>
                      <a:pt x="9034" y="153"/>
                    </a:lnTo>
                    <a:lnTo>
                      <a:pt x="9003" y="115"/>
                    </a:lnTo>
                    <a:lnTo>
                      <a:pt x="9006" y="118"/>
                    </a:lnTo>
                    <a:lnTo>
                      <a:pt x="8968" y="87"/>
                    </a:lnTo>
                    <a:lnTo>
                      <a:pt x="8972" y="89"/>
                    </a:lnTo>
                    <a:lnTo>
                      <a:pt x="8929" y="65"/>
                    </a:lnTo>
                    <a:lnTo>
                      <a:pt x="8933" y="67"/>
                    </a:lnTo>
                    <a:lnTo>
                      <a:pt x="8885" y="52"/>
                    </a:lnTo>
                    <a:lnTo>
                      <a:pt x="8890" y="53"/>
                    </a:lnTo>
                    <a:lnTo>
                      <a:pt x="8840" y="48"/>
                    </a:lnTo>
                    <a:lnTo>
                      <a:pt x="283" y="48"/>
                    </a:lnTo>
                    <a:lnTo>
                      <a:pt x="232" y="53"/>
                    </a:lnTo>
                    <a:lnTo>
                      <a:pt x="237" y="52"/>
                    </a:lnTo>
                    <a:lnTo>
                      <a:pt x="189" y="67"/>
                    </a:lnTo>
                    <a:lnTo>
                      <a:pt x="193" y="66"/>
                    </a:lnTo>
                    <a:lnTo>
                      <a:pt x="149" y="90"/>
                    </a:lnTo>
                    <a:lnTo>
                      <a:pt x="153" y="87"/>
                    </a:lnTo>
                    <a:lnTo>
                      <a:pt x="115" y="118"/>
                    </a:lnTo>
                    <a:lnTo>
                      <a:pt x="118" y="115"/>
                    </a:lnTo>
                    <a:lnTo>
                      <a:pt x="87" y="153"/>
                    </a:lnTo>
                    <a:lnTo>
                      <a:pt x="90" y="149"/>
                    </a:lnTo>
                    <a:lnTo>
                      <a:pt x="66" y="193"/>
                    </a:lnTo>
                    <a:lnTo>
                      <a:pt x="67" y="189"/>
                    </a:lnTo>
                    <a:lnTo>
                      <a:pt x="52" y="237"/>
                    </a:lnTo>
                    <a:lnTo>
                      <a:pt x="53" y="232"/>
                    </a:lnTo>
                    <a:lnTo>
                      <a:pt x="48" y="280"/>
                    </a:lnTo>
                    <a:lnTo>
                      <a:pt x="48" y="1302"/>
                    </a:lnTo>
                    <a:close/>
                  </a:path>
                </a:pathLst>
              </a:custGeom>
              <a:solidFill>
                <a:srgbClr val="FAC090"/>
              </a:solidFill>
              <a:ln w="0" cap="flat">
                <a:solidFill>
                  <a:srgbClr val="FAC09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16"/>
              <p:cNvSpPr>
                <a:spLocks noChangeArrowheads="1"/>
              </p:cNvSpPr>
              <p:nvPr/>
            </p:nvSpPr>
            <p:spPr bwMode="auto">
              <a:xfrm>
                <a:off x="4146843" y="3293760"/>
                <a:ext cx="541676" cy="433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t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echnical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lang="en-US" sz="12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(process)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regulatory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Rectangle 11"/>
              <p:cNvSpPr>
                <a:spLocks noChangeArrowheads="1"/>
              </p:cNvSpPr>
              <p:nvPr/>
            </p:nvSpPr>
            <p:spPr bwMode="auto">
              <a:xfrm>
                <a:off x="6197961" y="3114104"/>
                <a:ext cx="148812" cy="144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x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6376878" y="3112070"/>
                <a:ext cx="90518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err="1" smtClean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Calibri" pitchFamily="34" charset="0"/>
                    <a:cs typeface="Arial" pitchFamily="34" charset="0"/>
                  </a:rPr>
                  <a:t>Organisation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Rectangle 23"/>
              <p:cNvSpPr>
                <a:spLocks noChangeArrowheads="1"/>
              </p:cNvSpPr>
              <p:nvPr/>
            </p:nvSpPr>
            <p:spPr bwMode="auto">
              <a:xfrm>
                <a:off x="6333377" y="3318445"/>
                <a:ext cx="992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/>
                  <a:t>legal framework 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/>
                </a:r>
                <a:b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</a:br>
                <a:r>
                  <a:rPr lang="en-US" sz="1200" b="1" dirty="0" smtClean="0"/>
                  <a:t> </a:t>
                </a:r>
                <a:r>
                  <a:rPr lang="en-US" sz="1200" dirty="0" smtClean="0"/>
                  <a:t>institutional 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7524328" y="5377325"/>
              <a:ext cx="12241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 smtClean="0"/>
                <a:t>Source : </a:t>
              </a:r>
              <a:r>
                <a:rPr lang="fr-FR" sz="600" dirty="0" err="1" smtClean="0"/>
                <a:t>Ecofilae</a:t>
              </a:r>
              <a:r>
                <a:rPr lang="fr-FR" sz="600" dirty="0" smtClean="0"/>
                <a:t>, 2015</a:t>
              </a:r>
              <a:endParaRPr lang="fr-FR" sz="6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084196" y="4221747"/>
            <a:ext cx="1316154" cy="15366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3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Cost-Benefit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methodology</a:t>
            </a:r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71472" y="1056432"/>
            <a:ext cx="8215370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2014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180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9446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fr-FR" sz="2000" b="1" dirty="0" err="1"/>
              <a:t>U</a:t>
            </a:r>
            <a:r>
              <a:rPr lang="fr-FR" sz="2000" b="1" dirty="0" err="1" smtClean="0"/>
              <a:t>sed</a:t>
            </a:r>
            <a:r>
              <a:rPr lang="fr-FR" sz="2000" b="1" dirty="0" smtClean="0"/>
              <a:t> for </a:t>
            </a:r>
            <a:r>
              <a:rPr lang="fr-FR" sz="2000" b="1" dirty="0" err="1" smtClean="0"/>
              <a:t>analyzing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project</a:t>
            </a:r>
            <a:r>
              <a:rPr lang="fr-FR" sz="2000" b="1" dirty="0" smtClean="0"/>
              <a:t> to </a:t>
            </a:r>
            <a:r>
              <a:rPr lang="fr-FR" sz="2000" b="1" dirty="0" err="1" smtClean="0"/>
              <a:t>determine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whether</a:t>
            </a:r>
            <a:r>
              <a:rPr lang="fr-FR" sz="2000" b="1" dirty="0" smtClean="0"/>
              <a:t> or not </a:t>
            </a:r>
            <a:r>
              <a:rPr lang="fr-FR" sz="2000" b="1" dirty="0" err="1" smtClean="0"/>
              <a:t>they</a:t>
            </a:r>
            <a:r>
              <a:rPr lang="fr-FR" sz="2000" b="1" dirty="0" smtClean="0"/>
              <a:t> are of public </a:t>
            </a:r>
            <a:r>
              <a:rPr lang="fr-FR" sz="2000" b="1" dirty="0" err="1" smtClean="0"/>
              <a:t>interest</a:t>
            </a:r>
            <a:r>
              <a:rPr lang="fr-FR" sz="2000" b="1" dirty="0" smtClean="0"/>
              <a:t> (</a:t>
            </a:r>
            <a:r>
              <a:rPr lang="fr-FR" sz="2000" b="1" dirty="0" err="1" smtClean="0"/>
              <a:t>economic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profitability</a:t>
            </a:r>
            <a:r>
              <a:rPr lang="fr-FR" sz="2000" b="1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fr-FR" sz="2000" b="1" dirty="0" smtClean="0"/>
              <a:t>To </a:t>
            </a:r>
            <a:r>
              <a:rPr lang="fr-FR" sz="2000" b="1" dirty="0" err="1" smtClean="0"/>
              <a:t>identify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which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stakeholders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lose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win</a:t>
            </a:r>
            <a:r>
              <a:rPr lang="fr-FR" sz="2000" b="1" dirty="0" smtClean="0"/>
              <a:t> and the actions to </a:t>
            </a:r>
            <a:r>
              <a:rPr lang="fr-FR" sz="2000" b="1" dirty="0" err="1" smtClean="0"/>
              <a:t>implement</a:t>
            </a:r>
            <a:r>
              <a:rPr lang="fr-FR" sz="2000" b="1" dirty="0" smtClean="0"/>
              <a:t> to </a:t>
            </a:r>
            <a:r>
              <a:rPr lang="fr-FR" sz="2000" b="1" dirty="0" err="1" smtClean="0"/>
              <a:t>reach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win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win</a:t>
            </a:r>
            <a:r>
              <a:rPr lang="fr-FR" sz="2000" b="1" dirty="0" smtClean="0"/>
              <a:t> solutions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83568" y="2886472"/>
            <a:ext cx="8215370" cy="26307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2014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180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9446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buAutoNum type="arabicParenR"/>
            </a:pPr>
            <a:r>
              <a:rPr lang="fr-FR" sz="1800" dirty="0" err="1" smtClean="0"/>
              <a:t>Sphere</a:t>
            </a:r>
            <a:r>
              <a:rPr lang="fr-FR" sz="1800" dirty="0" smtClean="0"/>
              <a:t> </a:t>
            </a:r>
            <a:r>
              <a:rPr lang="fr-FR" sz="1800" dirty="0" err="1" smtClean="0"/>
              <a:t>analysis</a:t>
            </a:r>
            <a:r>
              <a:rPr lang="fr-FR" sz="1800" dirty="0" smtClean="0"/>
              <a:t> </a:t>
            </a:r>
            <a:r>
              <a:rPr lang="fr-FR" sz="1800" dirty="0" err="1" smtClean="0"/>
              <a:t>characterization</a:t>
            </a:r>
            <a:r>
              <a:rPr lang="fr-FR" sz="1800" dirty="0" smtClean="0"/>
              <a:t> (time line, </a:t>
            </a:r>
            <a:r>
              <a:rPr lang="fr-FR" sz="1800" dirty="0" err="1" smtClean="0"/>
              <a:t>geography</a:t>
            </a:r>
            <a:r>
              <a:rPr lang="fr-FR" sz="1800" dirty="0" smtClean="0"/>
              <a:t>, </a:t>
            </a:r>
            <a:r>
              <a:rPr lang="fr-FR" sz="1800" dirty="0" err="1" smtClean="0"/>
              <a:t>stakeholders</a:t>
            </a:r>
            <a:r>
              <a:rPr lang="fr-FR" sz="1800" dirty="0" smtClean="0"/>
              <a:t> </a:t>
            </a:r>
            <a:r>
              <a:rPr lang="fr-FR" sz="1800" dirty="0" err="1" smtClean="0"/>
              <a:t>involved</a:t>
            </a:r>
            <a:r>
              <a:rPr lang="fr-FR" sz="1800" dirty="0" smtClean="0"/>
              <a:t>)</a:t>
            </a:r>
          </a:p>
          <a:p>
            <a:pPr marL="457200" indent="-457200">
              <a:spcBef>
                <a:spcPts val="1200"/>
              </a:spcBef>
              <a:buAutoNum type="arabicParenR"/>
            </a:pPr>
            <a:r>
              <a:rPr lang="fr-FR" sz="1800" dirty="0" smtClean="0"/>
              <a:t>Identification </a:t>
            </a:r>
            <a:r>
              <a:rPr lang="fr-FR" sz="1800" dirty="0"/>
              <a:t>of the </a:t>
            </a:r>
            <a:r>
              <a:rPr lang="fr-FR" sz="1800" dirty="0" err="1"/>
              <a:t>different</a:t>
            </a:r>
            <a:r>
              <a:rPr lang="fr-FR" sz="1800" dirty="0"/>
              <a:t> </a:t>
            </a:r>
            <a:r>
              <a:rPr lang="fr-FR" sz="1800" dirty="0" err="1"/>
              <a:t>projects</a:t>
            </a:r>
            <a:r>
              <a:rPr lang="fr-FR" sz="1800" dirty="0"/>
              <a:t> scenarios (</a:t>
            </a:r>
            <a:r>
              <a:rPr lang="fr-FR" sz="1800" dirty="0" err="1"/>
              <a:t>reuse</a:t>
            </a:r>
            <a:r>
              <a:rPr lang="fr-FR" sz="1800" dirty="0"/>
              <a:t> scenario(s) and business-as-</a:t>
            </a:r>
            <a:r>
              <a:rPr lang="fr-FR" sz="1800" dirty="0" err="1"/>
              <a:t>usual</a:t>
            </a:r>
            <a:r>
              <a:rPr lang="fr-FR" sz="1800" dirty="0"/>
              <a:t> </a:t>
            </a:r>
            <a:r>
              <a:rPr lang="fr-FR" sz="1800" dirty="0" smtClean="0"/>
              <a:t>scenario)</a:t>
            </a:r>
          </a:p>
          <a:p>
            <a:pPr marL="457200" indent="-457200">
              <a:spcBef>
                <a:spcPts val="1200"/>
              </a:spcBef>
              <a:buAutoNum type="arabicParenR"/>
            </a:pPr>
            <a:r>
              <a:rPr lang="fr-FR" sz="1800" dirty="0" err="1" smtClean="0"/>
              <a:t>Costs</a:t>
            </a:r>
            <a:r>
              <a:rPr lang="fr-FR" sz="1800" dirty="0" smtClean="0"/>
              <a:t> and </a:t>
            </a:r>
            <a:r>
              <a:rPr lang="fr-FR" sz="1800" dirty="0" err="1" smtClean="0"/>
              <a:t>benefits</a:t>
            </a:r>
            <a:r>
              <a:rPr lang="fr-FR" sz="1800" dirty="0" smtClean="0"/>
              <a:t> identification and </a:t>
            </a:r>
            <a:r>
              <a:rPr lang="fr-FR" sz="1800" dirty="0" err="1" smtClean="0"/>
              <a:t>assessment</a:t>
            </a:r>
            <a:r>
              <a:rPr lang="fr-FR" sz="1800" dirty="0" smtClean="0"/>
              <a:t> for the </a:t>
            </a:r>
            <a:r>
              <a:rPr lang="fr-FR" sz="1800" dirty="0" err="1" smtClean="0"/>
              <a:t>different</a:t>
            </a:r>
            <a:r>
              <a:rPr lang="fr-FR" sz="1800" dirty="0" smtClean="0"/>
              <a:t> scenarios</a:t>
            </a:r>
          </a:p>
          <a:p>
            <a:pPr marL="457200" indent="-457200">
              <a:spcBef>
                <a:spcPts val="1200"/>
              </a:spcBef>
              <a:buAutoNum type="arabicParenR"/>
            </a:pPr>
            <a:r>
              <a:rPr lang="fr-FR" sz="1800" dirty="0" smtClean="0"/>
              <a:t>Net </a:t>
            </a:r>
            <a:r>
              <a:rPr lang="fr-FR" sz="1800" dirty="0" err="1" smtClean="0"/>
              <a:t>present</a:t>
            </a:r>
            <a:r>
              <a:rPr lang="fr-FR" sz="1800" dirty="0" smtClean="0"/>
              <a:t> value (NPV) </a:t>
            </a:r>
            <a:r>
              <a:rPr lang="fr-FR" sz="1800" dirty="0" err="1" smtClean="0"/>
              <a:t>calculations</a:t>
            </a:r>
            <a:endParaRPr lang="fr-FR" sz="1800" dirty="0"/>
          </a:p>
          <a:p>
            <a:pPr marL="457200" indent="-457200">
              <a:spcBef>
                <a:spcPts val="1200"/>
              </a:spcBef>
              <a:buAutoNum type="arabicParenR"/>
            </a:pPr>
            <a:r>
              <a:rPr lang="fr-FR" sz="1800" dirty="0" err="1" smtClean="0"/>
              <a:t>Sensitivity</a:t>
            </a:r>
            <a:r>
              <a:rPr lang="fr-FR" sz="1800" dirty="0" smtClean="0"/>
              <a:t> </a:t>
            </a:r>
            <a:r>
              <a:rPr lang="fr-FR" sz="1800" dirty="0" err="1" smtClean="0"/>
              <a:t>analysis</a:t>
            </a:r>
            <a:r>
              <a:rPr lang="fr-FR" sz="1800" dirty="0" smtClean="0"/>
              <a:t> of NPV to the main </a:t>
            </a:r>
            <a:r>
              <a:rPr lang="fr-FR" sz="1800" dirty="0" err="1" smtClean="0"/>
              <a:t>parameters</a:t>
            </a:r>
            <a:endParaRPr lang="fr-FR" sz="1800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5156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614154"/>
              </p:ext>
            </p:extLst>
          </p:nvPr>
        </p:nvGraphicFramePr>
        <p:xfrm>
          <a:off x="1331640" y="3537707"/>
          <a:ext cx="6786612" cy="221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653"/>
                <a:gridCol w="1696653"/>
                <a:gridCol w="1795122"/>
                <a:gridCol w="1598184"/>
              </a:tblGrid>
              <a:tr h="553644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</a:t>
                      </a:r>
                      <a:r>
                        <a:rPr lang="fr-FR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NPV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53644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364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Community</a:t>
                      </a:r>
                      <a:endParaRPr lang="fr-F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public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NPV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Project </a:t>
                      </a:r>
                      <a:r>
                        <a:rPr lang="fr-FR" sz="1400" b="1" dirty="0" err="1" smtClean="0"/>
                        <a:t>feasible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without</a:t>
                      </a:r>
                      <a:r>
                        <a:rPr lang="fr-FR" sz="1400" b="1" dirty="0" smtClean="0"/>
                        <a:t> intervention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Project to </a:t>
                      </a:r>
                      <a:r>
                        <a:rPr lang="fr-FR" sz="1400" b="1" dirty="0" err="1" smtClean="0"/>
                        <a:t>subsidize</a:t>
                      </a:r>
                      <a:endParaRPr lang="fr-FR" sz="1400" b="1" dirty="0" smtClean="0"/>
                    </a:p>
                  </a:txBody>
                  <a:tcPr/>
                </a:tc>
              </a:tr>
              <a:tr h="55364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Project to </a:t>
                      </a:r>
                      <a:r>
                        <a:rPr lang="fr-FR" sz="1400" b="1" dirty="0" err="1" smtClean="0"/>
                        <a:t>be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dissuaded</a:t>
                      </a:r>
                      <a:endParaRPr lang="fr-FR" sz="1400" b="1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Project not </a:t>
                      </a:r>
                      <a:r>
                        <a:rPr lang="fr-FR" sz="1400" b="1" dirty="0" err="1" smtClean="0"/>
                        <a:t>feasible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Net </a:t>
            </a:r>
            <a:r>
              <a:rPr lang="fr-FR" dirty="0" err="1" smtClean="0"/>
              <a:t>Present</a:t>
            </a:r>
            <a:r>
              <a:rPr lang="fr-FR" dirty="0" smtClean="0"/>
              <a:t> Value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the relevant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indicator</a:t>
            </a: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9466" r="21719" b="25437"/>
          <a:stretch/>
        </p:blipFill>
        <p:spPr bwMode="auto">
          <a:xfrm>
            <a:off x="1039756" y="1628800"/>
            <a:ext cx="5257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95356" y="2682900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NPV = Net </a:t>
            </a:r>
            <a:r>
              <a:rPr lang="fr-FR" sz="1200" i="1" dirty="0" err="1" smtClean="0"/>
              <a:t>Present</a:t>
            </a:r>
            <a:r>
              <a:rPr lang="fr-FR" sz="1200" i="1" dirty="0" smtClean="0"/>
              <a:t> Value</a:t>
            </a:r>
          </a:p>
          <a:p>
            <a:r>
              <a:rPr lang="fr-FR" sz="1200" i="1" dirty="0" smtClean="0"/>
              <a:t>B = </a:t>
            </a:r>
            <a:r>
              <a:rPr lang="fr-FR" sz="1200" i="1" dirty="0" err="1" smtClean="0"/>
              <a:t>Benefits</a:t>
            </a:r>
            <a:endParaRPr lang="fr-FR" sz="1200" i="1" dirty="0" smtClean="0"/>
          </a:p>
          <a:p>
            <a:r>
              <a:rPr lang="fr-FR" sz="1200" i="1" dirty="0" smtClean="0"/>
              <a:t>C = </a:t>
            </a:r>
            <a:r>
              <a:rPr lang="fr-FR" sz="1200" i="1" dirty="0" err="1" smtClean="0"/>
              <a:t>Costs</a:t>
            </a:r>
            <a:endParaRPr lang="fr-FR" sz="1200" i="1" dirty="0" smtClean="0"/>
          </a:p>
          <a:p>
            <a:r>
              <a:rPr lang="fr-FR" sz="1200" i="1" dirty="0" smtClean="0"/>
              <a:t>T = time horizon set</a:t>
            </a:r>
          </a:p>
          <a:p>
            <a:r>
              <a:rPr lang="fr-FR" sz="1200" i="1" dirty="0" smtClean="0"/>
              <a:t>r = discount rate</a:t>
            </a:r>
          </a:p>
        </p:txBody>
      </p:sp>
      <p:sp>
        <p:nvSpPr>
          <p:cNvPr id="13" name="Plus 12"/>
          <p:cNvSpPr/>
          <p:nvPr/>
        </p:nvSpPr>
        <p:spPr>
          <a:xfrm>
            <a:off x="5472364" y="4180649"/>
            <a:ext cx="364030" cy="357190"/>
          </a:xfrm>
          <a:prstGeom prst="mathPlus">
            <a:avLst>
              <a:gd name="adj1" fmla="val 1971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oins 13"/>
          <p:cNvSpPr/>
          <p:nvPr/>
        </p:nvSpPr>
        <p:spPr>
          <a:xfrm>
            <a:off x="7046680" y="4252087"/>
            <a:ext cx="428628" cy="21431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oins 16"/>
          <p:cNvSpPr/>
          <p:nvPr/>
        </p:nvSpPr>
        <p:spPr>
          <a:xfrm>
            <a:off x="3702343" y="5453205"/>
            <a:ext cx="428628" cy="21431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Plus 17"/>
          <p:cNvSpPr/>
          <p:nvPr/>
        </p:nvSpPr>
        <p:spPr>
          <a:xfrm>
            <a:off x="3702343" y="4834421"/>
            <a:ext cx="364030" cy="357190"/>
          </a:xfrm>
          <a:prstGeom prst="mathPlus">
            <a:avLst>
              <a:gd name="adj1" fmla="val 1971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3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Clermont-Ferrand case </a:t>
            </a:r>
            <a:r>
              <a:rPr lang="fr-FR" dirty="0" err="1" smtClean="0"/>
              <a:t>study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0" y="802991"/>
            <a:ext cx="7638395" cy="516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60"/>
          <a:stretch/>
        </p:blipFill>
        <p:spPr bwMode="auto">
          <a:xfrm>
            <a:off x="6228184" y="3664577"/>
            <a:ext cx="2253242" cy="230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9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Treated</a:t>
            </a:r>
            <a:r>
              <a:rPr lang="fr-FR" dirty="0" smtClean="0"/>
              <a:t> </a:t>
            </a:r>
            <a:r>
              <a:rPr lang="fr-FR" dirty="0" err="1" smtClean="0"/>
              <a:t>wastewater</a:t>
            </a:r>
            <a:r>
              <a:rPr lang="fr-FR" dirty="0" smtClean="0"/>
              <a:t> </a:t>
            </a:r>
            <a:r>
              <a:rPr lang="fr-FR" dirty="0" err="1" smtClean="0"/>
              <a:t>reuse</a:t>
            </a:r>
            <a:r>
              <a:rPr lang="fr-FR" dirty="0" smtClean="0"/>
              <a:t> scenario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3"/>
          <a:stretch/>
        </p:blipFill>
        <p:spPr bwMode="auto">
          <a:xfrm>
            <a:off x="-73010" y="980728"/>
            <a:ext cx="9192230" cy="513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5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Contrefactual</a:t>
            </a:r>
            <a:r>
              <a:rPr lang="fr-FR" dirty="0"/>
              <a:t> business-as-</a:t>
            </a:r>
            <a:r>
              <a:rPr lang="fr-FR" dirty="0" err="1"/>
              <a:t>usual</a:t>
            </a:r>
            <a:r>
              <a:rPr lang="fr-FR" dirty="0"/>
              <a:t> scenario</a:t>
            </a:r>
            <a:br>
              <a:rPr lang="fr-FR" dirty="0"/>
            </a:b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/>
          <a:stretch/>
        </p:blipFill>
        <p:spPr bwMode="auto">
          <a:xfrm>
            <a:off x="-205507" y="908720"/>
            <a:ext cx="9375651" cy="521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4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</a:t>
            </a:r>
            <a:r>
              <a:rPr lang="fr-FR" dirty="0" err="1" smtClean="0"/>
              <a:t>comparison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Crops</a:t>
            </a:r>
            <a:r>
              <a:rPr lang="fr-FR" dirty="0" smtClean="0"/>
              <a:t> distribution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16297" r="3109" b="9081"/>
          <a:stretch/>
        </p:blipFill>
        <p:spPr bwMode="auto">
          <a:xfrm>
            <a:off x="3560935" y="1850924"/>
            <a:ext cx="5177764" cy="273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t="27780" r="38907" b="13375"/>
          <a:stretch/>
        </p:blipFill>
        <p:spPr bwMode="auto">
          <a:xfrm>
            <a:off x="671052" y="1954053"/>
            <a:ext cx="2739569" cy="269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52600" y="51470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Agricultural </a:t>
            </a:r>
            <a:r>
              <a:rPr lang="fr-FR" b="1" i="1" dirty="0" err="1" smtClean="0"/>
              <a:t>gross</a:t>
            </a:r>
            <a:r>
              <a:rPr lang="fr-FR" b="1" i="1" dirty="0" smtClean="0"/>
              <a:t> </a:t>
            </a:r>
            <a:r>
              <a:rPr lang="fr-FR" b="1" i="1" dirty="0" err="1" smtClean="0"/>
              <a:t>margin</a:t>
            </a:r>
            <a:endParaRPr lang="fr-FR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293478" y="48105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73.3 M€</a:t>
            </a:r>
            <a:endParaRPr lang="fr-FR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000872" y="479235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60,6 M€</a:t>
            </a:r>
            <a:endParaRPr lang="fr-FR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818578" y="1483816"/>
            <a:ext cx="257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Reuse</a:t>
            </a:r>
            <a:r>
              <a:rPr lang="fr-FR" sz="2000" b="1" dirty="0" smtClean="0"/>
              <a:t> scenario</a:t>
            </a:r>
            <a:endParaRPr lang="fr-FR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410619" y="1473665"/>
            <a:ext cx="3033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 dirty="0" err="1"/>
              <a:t>Contrefactual</a:t>
            </a:r>
            <a:r>
              <a:rPr lang="fr-FR" dirty="0"/>
              <a:t> scenario</a:t>
            </a:r>
          </a:p>
        </p:txBody>
      </p:sp>
    </p:spTree>
    <p:extLst>
      <p:ext uri="{BB962C8B-B14F-4D97-AF65-F5344CB8AC3E}">
        <p14:creationId xmlns:p14="http://schemas.microsoft.com/office/powerpoint/2010/main" val="7960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cost</a:t>
            </a:r>
            <a:r>
              <a:rPr lang="fr-FR" dirty="0"/>
              <a:t> and </a:t>
            </a:r>
            <a:r>
              <a:rPr lang="fr-FR" dirty="0" err="1"/>
              <a:t>benefit</a:t>
            </a:r>
            <a:r>
              <a:rPr lang="fr-FR" dirty="0"/>
              <a:t> </a:t>
            </a:r>
            <a:r>
              <a:rPr lang="fr-FR" dirty="0" err="1"/>
              <a:t>considered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83568" y="1556792"/>
            <a:ext cx="7728892" cy="30243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fr-FR" sz="2000" b="1" dirty="0" err="1"/>
              <a:t>Investments</a:t>
            </a:r>
            <a:r>
              <a:rPr lang="fr-FR" sz="2000" dirty="0"/>
              <a:t> (irrigation </a:t>
            </a:r>
            <a:r>
              <a:rPr lang="fr-FR" sz="2000" dirty="0" err="1"/>
              <a:t>material</a:t>
            </a:r>
            <a:r>
              <a:rPr lang="fr-FR" sz="2000" dirty="0"/>
              <a:t>, </a:t>
            </a:r>
            <a:r>
              <a:rPr lang="fr-FR" sz="2000" dirty="0" err="1"/>
              <a:t>lagoons</a:t>
            </a:r>
            <a:r>
              <a:rPr lang="fr-FR" sz="2000" dirty="0"/>
              <a:t> </a:t>
            </a:r>
            <a:r>
              <a:rPr lang="fr-FR" sz="2000" dirty="0" err="1"/>
              <a:t>rahabilitation</a:t>
            </a:r>
            <a:r>
              <a:rPr lang="fr-FR" sz="2000" dirty="0"/>
              <a:t>, distribution system, </a:t>
            </a:r>
            <a:r>
              <a:rPr lang="fr-FR" sz="2000" dirty="0" err="1"/>
              <a:t>sanitary</a:t>
            </a:r>
            <a:r>
              <a:rPr lang="fr-FR" sz="2000" dirty="0"/>
              <a:t> </a:t>
            </a:r>
            <a:r>
              <a:rPr lang="fr-FR" sz="2000" dirty="0" err="1"/>
              <a:t>studies</a:t>
            </a:r>
            <a:r>
              <a:rPr lang="fr-FR" sz="2000" dirty="0"/>
              <a:t>)</a:t>
            </a:r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fr-FR" sz="2000" dirty="0" err="1"/>
              <a:t>Annual</a:t>
            </a:r>
            <a:r>
              <a:rPr lang="fr-FR" sz="2000" dirty="0"/>
              <a:t> </a:t>
            </a:r>
            <a:r>
              <a:rPr lang="fr-FR" sz="2000" b="1" dirty="0"/>
              <a:t>charges</a:t>
            </a:r>
            <a:r>
              <a:rPr lang="fr-FR" sz="2000" dirty="0"/>
              <a:t> (</a:t>
            </a:r>
            <a:r>
              <a:rPr lang="fr-FR" sz="2000" dirty="0" err="1"/>
              <a:t>operational</a:t>
            </a:r>
            <a:r>
              <a:rPr lang="fr-FR" sz="2000" dirty="0"/>
              <a:t>, maintenance, </a:t>
            </a:r>
            <a:r>
              <a:rPr lang="fr-FR" sz="2000" dirty="0" err="1"/>
              <a:t>energy</a:t>
            </a:r>
            <a:r>
              <a:rPr lang="fr-FR" sz="2000" dirty="0"/>
              <a:t>)</a:t>
            </a:r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fr-FR" sz="2000" b="1" dirty="0"/>
              <a:t>Agricultural </a:t>
            </a:r>
            <a:r>
              <a:rPr lang="fr-FR" sz="2000" b="1" dirty="0" err="1"/>
              <a:t>gross</a:t>
            </a:r>
            <a:r>
              <a:rPr lang="fr-FR" sz="2000" b="1" dirty="0"/>
              <a:t> </a:t>
            </a:r>
            <a:r>
              <a:rPr lang="fr-FR" sz="2000" b="1" dirty="0" err="1"/>
              <a:t>margin</a:t>
            </a:r>
            <a:endParaRPr lang="fr-FR" sz="2000" b="1" dirty="0"/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fr-FR" sz="2000" b="1" dirty="0" err="1"/>
              <a:t>Avoided</a:t>
            </a:r>
            <a:r>
              <a:rPr lang="fr-FR" sz="2000" b="1" dirty="0"/>
              <a:t> </a:t>
            </a:r>
            <a:r>
              <a:rPr lang="fr-FR" sz="2000" b="1" dirty="0" err="1"/>
              <a:t>cost</a:t>
            </a:r>
            <a:r>
              <a:rPr lang="fr-FR" sz="2000" b="1" dirty="0"/>
              <a:t> </a:t>
            </a:r>
            <a:r>
              <a:rPr lang="fr-FR" sz="2000" dirty="0"/>
              <a:t>of </a:t>
            </a:r>
            <a:r>
              <a:rPr lang="fr-FR" sz="2000" dirty="0" err="1"/>
              <a:t>treatment</a:t>
            </a:r>
            <a:r>
              <a:rPr lang="fr-FR" sz="2000" dirty="0"/>
              <a:t> for  the </a:t>
            </a:r>
            <a:r>
              <a:rPr lang="fr-FR" sz="2000" dirty="0" err="1"/>
              <a:t>sugar</a:t>
            </a:r>
            <a:r>
              <a:rPr lang="fr-FR" sz="2000" dirty="0"/>
              <a:t> </a:t>
            </a:r>
            <a:r>
              <a:rPr lang="fr-FR" sz="2000" dirty="0" err="1"/>
              <a:t>factory</a:t>
            </a:r>
            <a:r>
              <a:rPr lang="fr-FR" sz="2000" dirty="0"/>
              <a:t> effluents</a:t>
            </a:r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fr-FR" sz="2000" b="1" dirty="0"/>
              <a:t>Subsidies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funding</a:t>
            </a:r>
            <a:r>
              <a:rPr lang="fr-FR" sz="2000" dirty="0"/>
              <a:t> </a:t>
            </a:r>
            <a:r>
              <a:rPr lang="fr-FR" sz="2000" dirty="0" err="1"/>
              <a:t>agencies</a:t>
            </a:r>
            <a:endParaRPr lang="fr-FR" sz="2000" dirty="0"/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ü"/>
            </a:pPr>
            <a:endParaRPr lang="fr-FR" sz="2000" dirty="0"/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ü"/>
            </a:pPr>
            <a:endParaRPr lang="fr-FR" sz="2000" dirty="0"/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ü"/>
            </a:pPr>
            <a:endParaRPr lang="fr-FR" sz="2000" dirty="0"/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ü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447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Formation Ecofila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829</Words>
  <Application>Microsoft Office PowerPoint</Application>
  <PresentationFormat>Affichage à l'écran (4:3)</PresentationFormat>
  <Paragraphs>147</Paragraphs>
  <Slides>14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Template Formation Ecofilae</vt:lpstr>
      <vt:lpstr>Socio-economic interests of treated wastewater reuse in agriculture</vt:lpstr>
      <vt:lpstr>Which wastewater reuse scenario?</vt:lpstr>
      <vt:lpstr>Cost-Benefit analysis methodology</vt:lpstr>
      <vt:lpstr>Net Present Value</vt:lpstr>
      <vt:lpstr>Clermont-Ferrand case study</vt:lpstr>
      <vt:lpstr>Treated wastewater reuse scenario</vt:lpstr>
      <vt:lpstr>Contrefactual business-as-usual scenario </vt:lpstr>
      <vt:lpstr>Scenario comparison</vt:lpstr>
      <vt:lpstr>Main cost and benefit considered </vt:lpstr>
      <vt:lpstr>Net Present Value </vt:lpstr>
      <vt:lpstr>Sensitivity analysis</vt:lpstr>
      <vt:lpstr>Sensitivity analysis</vt:lpstr>
      <vt:lpstr>To go further…</vt:lpstr>
      <vt:lpstr>Thank you for your attention</vt:lpstr>
    </vt:vector>
  </TitlesOfParts>
  <Company>Ecofilae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ASUS</cp:lastModifiedBy>
  <cp:revision>34</cp:revision>
  <cp:lastPrinted>2015-10-09T10:12:09Z</cp:lastPrinted>
  <dcterms:created xsi:type="dcterms:W3CDTF">2014-09-29T08:52:56Z</dcterms:created>
  <dcterms:modified xsi:type="dcterms:W3CDTF">2015-10-09T12:30:57Z</dcterms:modified>
</cp:coreProperties>
</file>