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7" r:id="rId3"/>
    <p:sldId id="261" r:id="rId4"/>
    <p:sldId id="262" r:id="rId5"/>
    <p:sldId id="264" r:id="rId6"/>
    <p:sldId id="263" r:id="rId7"/>
    <p:sldId id="265" r:id="rId8"/>
    <p:sldId id="267" r:id="rId9"/>
    <p:sldId id="266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napToGrid="0">
      <p:cViewPr>
        <p:scale>
          <a:sx n="70" d="100"/>
          <a:sy n="70" d="100"/>
        </p:scale>
        <p:origin x="-11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BEE16-373F-4A9F-A969-E6BBA9F316EB}" type="datetimeFigureOut">
              <a:rPr lang="fr-FR" smtClean="0"/>
              <a:pPr/>
              <a:t>15/09/2015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57A84-2C33-40A2-97D2-6E9189690ECC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21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Larger</a:t>
            </a:r>
            <a:r>
              <a:rPr lang="fr-FR" dirty="0" smtClean="0"/>
              <a:t> irrigation time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Violada</a:t>
            </a:r>
            <a:r>
              <a:rPr lang="fr-FR" baseline="0" dirty="0" smtClean="0"/>
              <a:t> 200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Violada</a:t>
            </a:r>
            <a:r>
              <a:rPr lang="fr-FR" baseline="0" dirty="0" smtClean="0"/>
              <a:t> 300, </a:t>
            </a:r>
            <a:r>
              <a:rPr lang="fr-FR" baseline="0" dirty="0" err="1" smtClean="0"/>
              <a:t>smouth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effect</a:t>
            </a:r>
            <a:r>
              <a:rPr lang="fr-FR" baseline="0" dirty="0" smtClean="0"/>
              <a:t> of irrigation </a:t>
            </a:r>
            <a:r>
              <a:rPr lang="fr-FR" baseline="0" dirty="0" err="1" smtClean="0"/>
              <a:t>uniformity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Violada</a:t>
            </a:r>
            <a:r>
              <a:rPr lang="en-US" dirty="0" smtClean="0"/>
              <a:t> is one of the five pressurized irrigated areas of the </a:t>
            </a:r>
            <a:r>
              <a:rPr lang="en-US" dirty="0" err="1" smtClean="0"/>
              <a:t>Almudevar</a:t>
            </a:r>
            <a:r>
              <a:rPr lang="en-US" dirty="0" smtClean="0"/>
              <a:t> irrigation district. The study area irrigates 1,458 hectares through 107 hydrants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EC7-6FCE-41DB-B3B8-917614DD1CA8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46F2-39C5-4704-A3B1-1E3179D06B78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32E-93ED-4B9F-9DB9-EE6B6B8085AD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0D9-CAF0-420E-AFEA-7CDB1D1988D9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8F0-A790-4DFA-8FB7-2ABC2314B925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8BED-6EC4-46A0-8947-C99D35A0AA0B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3E8-3B8F-4ED5-A5FB-BF741093484C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E198-02CF-4379-9BC7-373661DBEDB6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1075-F322-40E7-B77C-663A43290309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2413-8382-4885-8482-DD276C096BB5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5990-C439-4469-8487-CD67C545A401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C2CD-8C84-458E-B4CB-FB78464A61BA}" type="datetime1">
              <a:rPr lang="fr-FR" smtClean="0"/>
              <a:pPr/>
              <a:t>15/09/2015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2605" y="4695741"/>
            <a:ext cx="5578790" cy="1008112"/>
          </a:xfrm>
        </p:spPr>
        <p:txBody>
          <a:bodyPr>
            <a:noAutofit/>
          </a:bodyPr>
          <a:lstStyle/>
          <a:p>
            <a:r>
              <a:rPr lang="fr-FR" sz="2000" b="1" i="1" dirty="0">
                <a:solidFill>
                  <a:schemeClr val="accent4"/>
                </a:solidFill>
              </a:rPr>
              <a:t>Zapata, N. </a:t>
            </a:r>
            <a:r>
              <a:rPr lang="fr-FR" sz="2000" b="1" i="1" dirty="0" smtClean="0">
                <a:solidFill>
                  <a:schemeClr val="accent4"/>
                </a:solidFill>
              </a:rPr>
              <a:t>(*), </a:t>
            </a:r>
            <a:r>
              <a:rPr lang="fr-FR" sz="2000" b="1" i="1" dirty="0">
                <a:solidFill>
                  <a:schemeClr val="accent4"/>
                </a:solidFill>
              </a:rPr>
              <a:t>Castillo, </a:t>
            </a:r>
            <a:r>
              <a:rPr lang="fr-FR" sz="2000" b="1" i="1" dirty="0" smtClean="0">
                <a:solidFill>
                  <a:schemeClr val="accent4"/>
                </a:solidFill>
              </a:rPr>
              <a:t>R. and </a:t>
            </a:r>
            <a:r>
              <a:rPr lang="fr-FR" sz="2000" b="1" i="1" dirty="0" err="1">
                <a:solidFill>
                  <a:schemeClr val="accent4"/>
                </a:solidFill>
              </a:rPr>
              <a:t>Playán</a:t>
            </a:r>
            <a:r>
              <a:rPr lang="fr-FR" sz="2000" b="1" i="1" dirty="0">
                <a:solidFill>
                  <a:schemeClr val="accent4"/>
                </a:solidFill>
              </a:rPr>
              <a:t>, E</a:t>
            </a:r>
            <a:r>
              <a:rPr lang="fr-FR" sz="2000" b="1" i="1" dirty="0" smtClean="0">
                <a:solidFill>
                  <a:schemeClr val="accent4"/>
                </a:solidFill>
              </a:rPr>
              <a:t>.</a:t>
            </a:r>
            <a:r>
              <a:rPr lang="fr-FR" sz="2000" b="1" baseline="30000" dirty="0" smtClean="0">
                <a:solidFill>
                  <a:schemeClr val="accent4"/>
                </a:solidFill>
              </a:rPr>
              <a:t> </a:t>
            </a:r>
            <a:r>
              <a:rPr lang="es-ES" sz="2000" b="1" dirty="0">
                <a:solidFill>
                  <a:schemeClr val="accent4"/>
                </a:solidFill>
              </a:rPr>
              <a:t/>
            </a:r>
            <a:br>
              <a:rPr lang="es-ES" sz="2000" b="1" dirty="0">
                <a:solidFill>
                  <a:schemeClr val="accent4"/>
                </a:solidFill>
              </a:rPr>
            </a:br>
            <a:endParaRPr lang="fr-FR" sz="2000" b="1" dirty="0">
              <a:solidFill>
                <a:schemeClr val="accent4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1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fr-BE" dirty="0" smtClean="0">
                <a:solidFill>
                  <a:schemeClr val="accent2"/>
                </a:solidFill>
              </a:rPr>
              <a:t>IRRIGATION AND ENERGY</a:t>
            </a:r>
            <a:endParaRPr lang="fr-BE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45" y="33834"/>
            <a:ext cx="1835696" cy="16944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1393" y="1556791"/>
            <a:ext cx="7717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/>
              <a:t>COLLECTIVE IRRIGATION NETWORK DESIGN AND MANAGEMENT FOR ENERGY OPTIMIZATION: THE “CINTEGRAL” TOOL</a:t>
            </a:r>
            <a:endParaRPr lang="es-ES" sz="2800" b="1" cap="all" dirty="0"/>
          </a:p>
          <a:p>
            <a:pPr algn="ctr"/>
            <a:endParaRPr lang="fr-FR" sz="28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7" b="36318"/>
          <a:stretch/>
        </p:blipFill>
        <p:spPr>
          <a:xfrm>
            <a:off x="792357" y="2943309"/>
            <a:ext cx="7272808" cy="13677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3" y="5199797"/>
            <a:ext cx="1631858" cy="124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48" y="5464788"/>
            <a:ext cx="2175190" cy="52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676923" y="6073436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accent4"/>
                </a:solidFill>
              </a:rPr>
              <a:t>Estación Experimental </a:t>
            </a:r>
          </a:p>
          <a:p>
            <a:r>
              <a:rPr lang="es-ES" sz="1400" b="1" dirty="0" smtClean="0">
                <a:solidFill>
                  <a:schemeClr val="accent4"/>
                </a:solidFill>
              </a:rPr>
              <a:t>Aula-Dei</a:t>
            </a:r>
            <a:endParaRPr lang="es-ES" sz="1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10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01466" y="1700808"/>
            <a:ext cx="81648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The input data</a:t>
            </a:r>
            <a:r>
              <a:rPr lang="en-US" dirty="0"/>
              <a:t> required to simulate crop yield and economics in the irrigated area are intensive:</a:t>
            </a:r>
            <a:endParaRPr lang="es-E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Collective </a:t>
            </a:r>
            <a:r>
              <a:rPr lang="en-US" dirty="0"/>
              <a:t>network design with EPANET. File names: Violada300.inp and Violada200.inp.</a:t>
            </a:r>
            <a:endParaRPr lang="es-E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On-farm data: hydrant number, number of plots, number of sectors per plot</a:t>
            </a:r>
            <a:r>
              <a:rPr lang="en-US" dirty="0" smtClean="0"/>
              <a:t>, </a:t>
            </a:r>
            <a:r>
              <a:rPr lang="en-US" dirty="0"/>
              <a:t>solid-set arrangement, sprinkler type and nozzle sizes</a:t>
            </a:r>
            <a:r>
              <a:rPr lang="en-US" dirty="0" smtClean="0"/>
              <a:t>, soil </a:t>
            </a:r>
            <a:r>
              <a:rPr lang="en-US" dirty="0"/>
              <a:t>characteristics and crop data. File names: Violada300.ado and Violada200.ado</a:t>
            </a:r>
            <a:endParaRPr lang="es-E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Irrigation management data: </a:t>
            </a:r>
            <a:r>
              <a:rPr lang="en-US" dirty="0" smtClean="0"/>
              <a:t>electricity </a:t>
            </a:r>
            <a:r>
              <a:rPr lang="en-US" dirty="0"/>
              <a:t>supply </a:t>
            </a:r>
            <a:r>
              <a:rPr lang="en-US" dirty="0" smtClean="0"/>
              <a:t>contract, </a:t>
            </a:r>
            <a:r>
              <a:rPr lang="en-US" dirty="0"/>
              <a:t>irrigation control variables. Violada300.rie and Violada200.rie.</a:t>
            </a:r>
            <a:endParaRPr lang="es-E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Meteorological data: two </a:t>
            </a:r>
            <a:r>
              <a:rPr lang="en-US" dirty="0" smtClean="0"/>
              <a:t>types </a:t>
            </a:r>
            <a:r>
              <a:rPr lang="en-US" dirty="0"/>
              <a:t>of data: average daily data for crop modeling, and </a:t>
            </a:r>
            <a:r>
              <a:rPr lang="en-US" dirty="0" err="1"/>
              <a:t>semihourly</a:t>
            </a:r>
            <a:r>
              <a:rPr lang="en-US" dirty="0"/>
              <a:t> data for irrigation </a:t>
            </a:r>
            <a:r>
              <a:rPr lang="en-US" dirty="0" smtClean="0"/>
              <a:t>simulation </a:t>
            </a:r>
            <a:r>
              <a:rPr lang="en-US" dirty="0"/>
              <a:t>and decision making. The selected irrigation season was 2014.</a:t>
            </a:r>
            <a:endParaRPr lang="es-E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Economic data: income per crop, crop production costs (excluding water and energy, which are computed by the simulation model), collective network and on-farm network investment costs and financial conditions. </a:t>
            </a:r>
            <a:endParaRPr lang="es-ES" dirty="0"/>
          </a:p>
        </p:txBody>
      </p:sp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400" b="1" dirty="0" err="1">
                <a:solidFill>
                  <a:srgbClr val="3996C1"/>
                </a:solidFill>
                <a:ea typeface="Arial Unicode MS"/>
              </a:rPr>
              <a:t>Material</a:t>
            </a:r>
            <a:r>
              <a:rPr lang="fr-FR" sz="4400" b="1" dirty="0">
                <a:solidFill>
                  <a:srgbClr val="3996C1"/>
                </a:solidFill>
                <a:ea typeface="Arial Unicode MS"/>
              </a:rPr>
              <a:t> and </a:t>
            </a:r>
            <a:r>
              <a:rPr lang="fr-FR" sz="4400" b="1" dirty="0" err="1">
                <a:solidFill>
                  <a:srgbClr val="3996C1"/>
                </a:solidFill>
                <a:ea typeface="Arial Unicode MS"/>
              </a:rPr>
              <a:t>Methods</a:t>
            </a:r>
            <a:endParaRPr lang="fr-FR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11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400" b="1" dirty="0" err="1">
                <a:solidFill>
                  <a:srgbClr val="3996C1"/>
                </a:solidFill>
                <a:ea typeface="Arial Unicode MS"/>
              </a:rPr>
              <a:t>Material</a:t>
            </a:r>
            <a:r>
              <a:rPr lang="fr-FR" sz="4400" b="1" dirty="0">
                <a:solidFill>
                  <a:srgbClr val="3996C1"/>
                </a:solidFill>
                <a:ea typeface="Arial Unicode MS"/>
              </a:rPr>
              <a:t> and </a:t>
            </a:r>
            <a:r>
              <a:rPr lang="fr-FR" sz="4400" b="1" dirty="0" err="1">
                <a:solidFill>
                  <a:srgbClr val="3996C1"/>
                </a:solidFill>
                <a:ea typeface="Arial Unicode MS"/>
              </a:rPr>
              <a:t>Methods</a:t>
            </a:r>
            <a:endParaRPr lang="fr-FR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  <p:sp>
        <p:nvSpPr>
          <p:cNvPr id="11" name="ZoneTexte 11"/>
          <p:cNvSpPr txBox="1"/>
          <p:nvPr/>
        </p:nvSpPr>
        <p:spPr>
          <a:xfrm>
            <a:off x="4572000" y="1470025"/>
            <a:ext cx="4180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crop distribution pattern was presented on the left Figure. Crop distribution was similar for both simulation cases.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The comparison has been performed for a series of meteorological data from 2006 to 2014.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0" t="20095" r="41934" b="9824"/>
          <a:stretch/>
        </p:blipFill>
        <p:spPr bwMode="auto">
          <a:xfrm>
            <a:off x="240565" y="1387657"/>
            <a:ext cx="3558287" cy="512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2806"/>
            <a:ext cx="1737990" cy="133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12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3996C1"/>
                </a:solidFill>
                <a:ea typeface="Arial Unicode MS"/>
              </a:rPr>
              <a:t>Results and Discussion</a:t>
            </a:r>
            <a:endParaRPr lang="en-US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  <p:sp>
        <p:nvSpPr>
          <p:cNvPr id="11" name="ZoneTexte 11"/>
          <p:cNvSpPr txBox="1"/>
          <p:nvPr/>
        </p:nvSpPr>
        <p:spPr>
          <a:xfrm>
            <a:off x="317336" y="5250000"/>
            <a:ext cx="8188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 general the average yield was larger for Violada200 than for Violada300, except for peas.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From an statistical point of view, the </a:t>
            </a:r>
            <a:r>
              <a:rPr lang="en-US" dirty="0" smtClean="0"/>
              <a:t>yields were </a:t>
            </a:r>
            <a:r>
              <a:rPr lang="en-US" dirty="0" smtClean="0"/>
              <a:t>not different between pressure treatments.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63" y="1501477"/>
            <a:ext cx="5773967" cy="34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3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13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3996C1"/>
                </a:solidFill>
                <a:ea typeface="Arial Unicode MS"/>
              </a:rPr>
              <a:t>Results and Discussion</a:t>
            </a:r>
            <a:endParaRPr lang="en-US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  <p:sp>
        <p:nvSpPr>
          <p:cNvPr id="11" name="ZoneTexte 11"/>
          <p:cNvSpPr txBox="1"/>
          <p:nvPr/>
        </p:nvSpPr>
        <p:spPr>
          <a:xfrm>
            <a:off x="317336" y="5177371"/>
            <a:ext cx="818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Seasonal uniformity coefficient resulted larger for Violada200 than for Violada300 for all crops except for alfalfa.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differences resulted statistically significant for alfalfa, barley and corn.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68633"/>
            <a:ext cx="6319556" cy="379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14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3996C1"/>
                </a:solidFill>
                <a:ea typeface="Arial Unicode MS"/>
              </a:rPr>
              <a:t>Results and Discussion</a:t>
            </a:r>
            <a:endParaRPr lang="en-US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  <p:sp>
        <p:nvSpPr>
          <p:cNvPr id="11" name="ZoneTexte 11"/>
          <p:cNvSpPr txBox="1"/>
          <p:nvPr/>
        </p:nvSpPr>
        <p:spPr>
          <a:xfrm>
            <a:off x="317336" y="5181760"/>
            <a:ext cx="862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Net income in € ha</a:t>
            </a:r>
            <a:r>
              <a:rPr lang="en-US" baseline="30000" dirty="0" smtClean="0"/>
              <a:t>-1</a:t>
            </a:r>
            <a:r>
              <a:rPr lang="en-US" dirty="0"/>
              <a:t> </a:t>
            </a:r>
            <a:r>
              <a:rPr lang="en-US" dirty="0" smtClean="0"/>
              <a:t>(without including investment cost) resulted slightly larger for Violada200 than for Violada300 for all the analyzed crops.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49" y="1606104"/>
            <a:ext cx="5950424" cy="357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5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15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3996C1"/>
                </a:solidFill>
                <a:ea typeface="Arial Unicode MS"/>
              </a:rPr>
              <a:t>Results and Discussion</a:t>
            </a:r>
            <a:endParaRPr lang="en-US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  <p:sp>
        <p:nvSpPr>
          <p:cNvPr id="11" name="ZoneTexte 11"/>
          <p:cNvSpPr txBox="1"/>
          <p:nvPr/>
        </p:nvSpPr>
        <p:spPr>
          <a:xfrm>
            <a:off x="261026" y="1694489"/>
            <a:ext cx="86219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An average reduction of 11% in the power cost, 17% in the energy cost and 16% the electricity bill for the lowest pressure treatment (Violada200) was observed.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9" y="2449062"/>
            <a:ext cx="7997659" cy="370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7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16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3996C1"/>
                </a:solidFill>
                <a:ea typeface="Arial Unicode MS"/>
              </a:rPr>
              <a:t>Results and Discussion</a:t>
            </a:r>
            <a:endParaRPr lang="en-US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  <p:sp>
        <p:nvSpPr>
          <p:cNvPr id="11" name="ZoneTexte 11"/>
          <p:cNvSpPr txBox="1"/>
          <p:nvPr/>
        </p:nvSpPr>
        <p:spPr>
          <a:xfrm>
            <a:off x="261026" y="1694489"/>
            <a:ext cx="8621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total net income for the area including operational and investment cost showed larger income for the Violada200 pressure treatment than for Violada300.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60" y="2649533"/>
            <a:ext cx="7585030" cy="383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6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17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3996C1"/>
                </a:solidFill>
                <a:ea typeface="Arial Unicode MS"/>
              </a:rPr>
              <a:t>Conclussions</a:t>
            </a:r>
            <a:endParaRPr lang="en-US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  <p:sp>
        <p:nvSpPr>
          <p:cNvPr id="11" name="ZoneTexte 11"/>
          <p:cNvSpPr txBox="1"/>
          <p:nvPr/>
        </p:nvSpPr>
        <p:spPr>
          <a:xfrm>
            <a:off x="191928" y="1696655"/>
            <a:ext cx="87601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comparison of two irrigation network designs to operate at 300 or 200 </a:t>
            </a:r>
            <a:r>
              <a:rPr lang="en-US" dirty="0" err="1" smtClean="0"/>
              <a:t>kPa</a:t>
            </a:r>
            <a:r>
              <a:rPr lang="en-US" dirty="0" smtClean="0"/>
              <a:t>, </a:t>
            </a:r>
            <a:r>
              <a:rPr lang="en-US" dirty="0" smtClean="0"/>
              <a:t>respectively, </a:t>
            </a:r>
            <a:r>
              <a:rPr lang="en-US" dirty="0" smtClean="0"/>
              <a:t>for a time series of meteorological data </a:t>
            </a:r>
            <a:r>
              <a:rPr lang="en-US" dirty="0" smtClean="0"/>
              <a:t>in la </a:t>
            </a:r>
            <a:r>
              <a:rPr lang="en-US" dirty="0" err="1" smtClean="0"/>
              <a:t>Violada</a:t>
            </a:r>
            <a:r>
              <a:rPr lang="en-US" dirty="0" smtClean="0"/>
              <a:t> Irrigated area indicates that:</a:t>
            </a:r>
            <a:endParaRPr lang="en-US" dirty="0" smtClean="0"/>
          </a:p>
          <a:p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lowest pressure design resulted in a slightly lower investment cost (both for the collective and the on-farm irrigation system) 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yield for the principal crops was not affected </a:t>
            </a:r>
            <a:r>
              <a:rPr lang="en-US" dirty="0" smtClean="0"/>
              <a:t>when reducing the working pressure.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increase in irrigation time for the </a:t>
            </a:r>
            <a:r>
              <a:rPr lang="en-US" dirty="0" smtClean="0"/>
              <a:t>lowest </a:t>
            </a:r>
            <a:r>
              <a:rPr lang="en-US" dirty="0" smtClean="0"/>
              <a:t>pressure </a:t>
            </a:r>
            <a:r>
              <a:rPr lang="en-US" dirty="0" smtClean="0"/>
              <a:t>option results in an increase on </a:t>
            </a:r>
            <a:r>
              <a:rPr lang="en-US" dirty="0" smtClean="0"/>
              <a:t>the seasonal irrigation performance index (CUC) for the analyzed crops.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electricity </a:t>
            </a:r>
            <a:r>
              <a:rPr lang="en-US" dirty="0" smtClean="0"/>
              <a:t>consumption (power and energy) and its cost were </a:t>
            </a:r>
            <a:r>
              <a:rPr lang="en-US" dirty="0" smtClean="0"/>
              <a:t>significantly </a:t>
            </a:r>
            <a:r>
              <a:rPr lang="en-US" dirty="0" smtClean="0"/>
              <a:t>reduced. This </a:t>
            </a:r>
            <a:r>
              <a:rPr lang="en-US" dirty="0" smtClean="0"/>
              <a:t>reduction </a:t>
            </a:r>
            <a:r>
              <a:rPr lang="en-US" dirty="0" smtClean="0"/>
              <a:t>did </a:t>
            </a:r>
            <a:r>
              <a:rPr lang="en-US" dirty="0" smtClean="0"/>
              <a:t>not affect the net income of the analyzed crops.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For </a:t>
            </a:r>
            <a:r>
              <a:rPr lang="en-US" dirty="0"/>
              <a:t>La </a:t>
            </a:r>
            <a:r>
              <a:rPr lang="en-US" dirty="0" err="1"/>
              <a:t>Violada</a:t>
            </a:r>
            <a:r>
              <a:rPr lang="en-US" dirty="0"/>
              <a:t> irrigated </a:t>
            </a:r>
            <a:r>
              <a:rPr lang="en-US" dirty="0" smtClean="0"/>
              <a:t>area the global </a:t>
            </a:r>
            <a:r>
              <a:rPr lang="en-US" dirty="0" smtClean="0"/>
              <a:t>numbers </a:t>
            </a:r>
            <a:r>
              <a:rPr lang="en-US" dirty="0" smtClean="0"/>
              <a:t>indicate </a:t>
            </a:r>
            <a:r>
              <a:rPr lang="en-US" dirty="0" smtClean="0"/>
              <a:t>that </a:t>
            </a:r>
            <a:r>
              <a:rPr lang="en-US" dirty="0" smtClean="0"/>
              <a:t>Violada200 </a:t>
            </a:r>
            <a:r>
              <a:rPr lang="en-US" dirty="0" smtClean="0"/>
              <a:t>designs </a:t>
            </a:r>
            <a:r>
              <a:rPr lang="en-US" dirty="0" smtClean="0"/>
              <a:t>provides larger productivity </a:t>
            </a:r>
            <a:r>
              <a:rPr lang="en-US" dirty="0" smtClean="0"/>
              <a:t>than Violada300.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4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2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3635896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ctrTitle"/>
          </p:nvPr>
        </p:nvSpPr>
        <p:spPr>
          <a:xfrm>
            <a:off x="1691680" y="0"/>
            <a:ext cx="7452320" cy="1340767"/>
          </a:xfrm>
        </p:spPr>
        <p:txBody>
          <a:bodyPr/>
          <a:lstStyle/>
          <a:p>
            <a:r>
              <a:rPr lang="fr-FR" b="1" dirty="0" err="1" smtClean="0">
                <a:latin typeface="+mn-lt"/>
              </a:rPr>
              <a:t>Presentation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outlines</a:t>
            </a:r>
            <a:endParaRPr lang="fr-FR" b="1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4476" y="227687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1. Introduction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2. Material and  Methods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3. Result and Discussion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4. Conclusions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3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7544" y="242088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Farmers were </a:t>
            </a:r>
            <a:r>
              <a:rPr lang="en-US" dirty="0"/>
              <a:t>concerned </a:t>
            </a:r>
            <a:r>
              <a:rPr lang="en-US" dirty="0" smtClean="0"/>
              <a:t>that the important increase of conventional energy resources prices were </a:t>
            </a:r>
            <a:r>
              <a:rPr lang="en-US" dirty="0"/>
              <a:t>reducing </a:t>
            </a:r>
            <a:r>
              <a:rPr lang="en-US" dirty="0" smtClean="0"/>
              <a:t>dangerously their profit margin.</a:t>
            </a:r>
          </a:p>
          <a:p>
            <a:pPr algn="just"/>
            <a:r>
              <a:rPr lang="en-US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Although the costs </a:t>
            </a:r>
            <a:r>
              <a:rPr lang="en-US" dirty="0"/>
              <a:t>of </a:t>
            </a:r>
            <a:r>
              <a:rPr lang="en-US" dirty="0" smtClean="0"/>
              <a:t>fossil‐fuel/derived energy and electricity fluctuates, </a:t>
            </a:r>
            <a:r>
              <a:rPr lang="en-US" dirty="0"/>
              <a:t>an </a:t>
            </a:r>
            <a:r>
              <a:rPr lang="en-US" dirty="0" smtClean="0"/>
              <a:t>upwards </a:t>
            </a:r>
            <a:r>
              <a:rPr lang="en-US" dirty="0"/>
              <a:t>trend is </a:t>
            </a:r>
            <a:r>
              <a:rPr lang="en-US" dirty="0" smtClean="0"/>
              <a:t>expected (EIA, 2015).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/>
              <a:t>To be efficient in the use of irrigation water (applying irrigation when needed and in the amount that the crops need) is not sufficient when water is applied through pressurized irrigation systems.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/>
          </a:p>
          <a:p>
            <a:pPr algn="just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smtClean="0">
                <a:ea typeface="+mj-ea"/>
                <a:cs typeface="+mj-cs"/>
              </a:rPr>
              <a:t>Introduction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5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4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11560" y="2110067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It </a:t>
            </a:r>
            <a:r>
              <a:rPr lang="en-US" dirty="0"/>
              <a:t>is necessary to be efficient with the use of </a:t>
            </a:r>
            <a:r>
              <a:rPr lang="en-US" dirty="0" smtClean="0"/>
              <a:t>energy and reduce </a:t>
            </a:r>
            <a:r>
              <a:rPr lang="en-US" dirty="0" smtClean="0"/>
              <a:t>it cost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/>
              <a:t>Scheduling irrigation when </a:t>
            </a:r>
            <a:r>
              <a:rPr lang="en-US" dirty="0" smtClean="0"/>
              <a:t>crop requires and when the energy </a:t>
            </a:r>
            <a:r>
              <a:rPr lang="en-US" dirty="0"/>
              <a:t>cost is low (Time-Based Electricity Rates).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/>
              <a:t>To adopt renewable energy resources (wind or solar).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/>
              <a:t>Reducing </a:t>
            </a:r>
            <a:r>
              <a:rPr lang="en-US" dirty="0"/>
              <a:t>the energy used per unit </a:t>
            </a:r>
            <a:r>
              <a:rPr lang="en-US" dirty="0" smtClean="0"/>
              <a:t>of irrigation water applied.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n-US" dirty="0" smtClean="0"/>
              <a:t>Improving the efficiency of the collective and on-farm network infrastructures (pumping station, hydraulic network functioning…)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n-US" sz="2000" b="1" dirty="0" smtClean="0"/>
              <a:t>Reducing the required pressure at the emitter (impact sprinkler, deflecting plate sprinklers) </a:t>
            </a:r>
          </a:p>
          <a:p>
            <a:pPr algn="just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smtClean="0">
                <a:ea typeface="+mj-ea"/>
                <a:cs typeface="+mj-cs"/>
              </a:rPr>
              <a:t>Introduction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8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5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01467" y="1988840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/>
              <a:t>Traditional solid-set irrigation designs have often aimed at ensuring a minimum of 300 </a:t>
            </a:r>
            <a:r>
              <a:rPr lang="en-US" dirty="0" err="1"/>
              <a:t>kPa</a:t>
            </a:r>
            <a:r>
              <a:rPr lang="en-US" dirty="0"/>
              <a:t> at the nozzle of the impact sprinklers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Encouraging </a:t>
            </a:r>
            <a:r>
              <a:rPr lang="en-US" dirty="0"/>
              <a:t>results were provided by </a:t>
            </a:r>
            <a:r>
              <a:rPr lang="en-US" dirty="0" err="1"/>
              <a:t>Playán</a:t>
            </a:r>
            <a:r>
              <a:rPr lang="en-US" dirty="0"/>
              <a:t> et al. (2006) for the same type of impact sprinklers when reducing the pressure at the nozzle from 300 </a:t>
            </a:r>
            <a:r>
              <a:rPr lang="en-US" dirty="0" err="1"/>
              <a:t>kPa</a:t>
            </a:r>
            <a:r>
              <a:rPr lang="en-US" dirty="0"/>
              <a:t> to 200 </a:t>
            </a:r>
            <a:r>
              <a:rPr lang="en-US" dirty="0" err="1"/>
              <a:t>kPa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Furthermore, recently</a:t>
            </a:r>
            <a:r>
              <a:rPr lang="en-US" dirty="0"/>
              <a:t>, new impact sprinklers have been commercialized which have been specially designed to operate at reduced pressures (200 </a:t>
            </a:r>
            <a:r>
              <a:rPr lang="en-US" dirty="0" err="1"/>
              <a:t>kPa</a:t>
            </a:r>
            <a:r>
              <a:rPr lang="en-US" dirty="0"/>
              <a:t>). These new sprinklers are based on developments by Kincaid (1991). 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The general objective of this work was to </a:t>
            </a:r>
            <a:r>
              <a:rPr lang="en-US" dirty="0" smtClean="0"/>
              <a:t>analyze </a:t>
            </a:r>
            <a:r>
              <a:rPr lang="en-US" dirty="0" smtClean="0"/>
              <a:t>the effect of changing the pressure at the nozzle of the sprinkler from 300 </a:t>
            </a:r>
            <a:r>
              <a:rPr lang="en-US" dirty="0" err="1" smtClean="0"/>
              <a:t>kPa</a:t>
            </a:r>
            <a:r>
              <a:rPr lang="en-US" dirty="0" smtClean="0"/>
              <a:t> to 200 </a:t>
            </a:r>
            <a:r>
              <a:rPr lang="en-US" dirty="0" err="1" smtClean="0"/>
              <a:t>kPa</a:t>
            </a:r>
            <a:r>
              <a:rPr lang="en-US" dirty="0" smtClean="0"/>
              <a:t> </a:t>
            </a:r>
            <a:r>
              <a:rPr lang="en-US" dirty="0"/>
              <a:t>on crop yield and net </a:t>
            </a:r>
            <a:r>
              <a:rPr lang="en-US" dirty="0" smtClean="0"/>
              <a:t>productivity. The study was performed for a </a:t>
            </a:r>
            <a:r>
              <a:rPr lang="en-US" dirty="0"/>
              <a:t>collective irrigation </a:t>
            </a:r>
            <a:r>
              <a:rPr lang="en-US" dirty="0" smtClean="0"/>
              <a:t>network with the </a:t>
            </a:r>
            <a:r>
              <a:rPr lang="en-US" dirty="0"/>
              <a:t>simulation </a:t>
            </a:r>
            <a:r>
              <a:rPr lang="en-US" dirty="0" smtClean="0"/>
              <a:t>tool CINTEGRAL.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400" b="1" dirty="0" smtClean="0">
                <a:solidFill>
                  <a:srgbClr val="3996C1"/>
                </a:solidFill>
                <a:ea typeface="Arial Unicode MS"/>
              </a:rPr>
              <a:t>Introduction</a:t>
            </a:r>
            <a:endParaRPr lang="fr-FR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6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3996C1"/>
                </a:solidFill>
                <a:ea typeface="Arial Unicode MS"/>
              </a:rPr>
              <a:t>Material and Methods</a:t>
            </a:r>
            <a:endParaRPr lang="en-US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86766"/>
            <a:ext cx="6590506" cy="470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9636" y="4736177"/>
            <a:ext cx="2340705" cy="276999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s-ES" sz="1200" b="1" dirty="0" err="1" smtClean="0">
                <a:solidFill>
                  <a:schemeClr val="accent4"/>
                </a:solidFill>
              </a:rPr>
              <a:t>Collective</a:t>
            </a:r>
            <a:r>
              <a:rPr lang="es-ES" sz="1200" b="1" dirty="0" smtClean="0">
                <a:solidFill>
                  <a:schemeClr val="accent4"/>
                </a:solidFill>
              </a:rPr>
              <a:t> </a:t>
            </a:r>
            <a:r>
              <a:rPr lang="es-ES" sz="1200" b="1" dirty="0" err="1" smtClean="0">
                <a:solidFill>
                  <a:schemeClr val="accent4"/>
                </a:solidFill>
              </a:rPr>
              <a:t>irrigation</a:t>
            </a:r>
            <a:r>
              <a:rPr lang="es-ES" sz="1200" b="1" dirty="0" smtClean="0">
                <a:solidFill>
                  <a:schemeClr val="accent4"/>
                </a:solidFill>
              </a:rPr>
              <a:t> </a:t>
            </a:r>
            <a:r>
              <a:rPr lang="es-ES" sz="1200" b="1" dirty="0" err="1" smtClean="0">
                <a:solidFill>
                  <a:schemeClr val="accent4"/>
                </a:solidFill>
              </a:rPr>
              <a:t>networks</a:t>
            </a:r>
            <a:endParaRPr lang="es-ES" sz="1200" b="1" dirty="0">
              <a:solidFill>
                <a:schemeClr val="accent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6" t="20096" r="37761" b="10291"/>
          <a:stretch/>
        </p:blipFill>
        <p:spPr bwMode="auto">
          <a:xfrm>
            <a:off x="6732240" y="1693559"/>
            <a:ext cx="2304256" cy="331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4283968" y="3068960"/>
            <a:ext cx="2880320" cy="792088"/>
          </a:xfrm>
          <a:prstGeom prst="straightConnector1">
            <a:avLst/>
          </a:prstGeom>
          <a:ln>
            <a:solidFill>
              <a:schemeClr val="accent4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166282" y="1347019"/>
            <a:ext cx="2002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/>
              <a:t>The study area:</a:t>
            </a:r>
          </a:p>
        </p:txBody>
      </p:sp>
    </p:spTree>
    <p:extLst>
      <p:ext uri="{BB962C8B-B14F-4D97-AF65-F5344CB8AC3E}">
        <p14:creationId xmlns:p14="http://schemas.microsoft.com/office/powerpoint/2010/main" val="30964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7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01467" y="1694489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smtClean="0"/>
              <a:t>Case study 1:</a:t>
            </a:r>
          </a:p>
          <a:p>
            <a:pPr algn="just"/>
            <a:endParaRPr lang="en-US" b="1" u="sng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u="sng" dirty="0" smtClean="0"/>
              <a:t>Current design (Violada300)</a:t>
            </a:r>
            <a:r>
              <a:rPr lang="en-US" dirty="0" smtClean="0"/>
              <a:t>: The </a:t>
            </a:r>
            <a:r>
              <a:rPr lang="en-US" dirty="0"/>
              <a:t>pumping station is controlled by an automaton that ensures a pressure of 300 </a:t>
            </a:r>
            <a:r>
              <a:rPr lang="en-US" dirty="0" err="1"/>
              <a:t>kPa</a:t>
            </a:r>
            <a:r>
              <a:rPr lang="en-US" dirty="0"/>
              <a:t> at the sprinkler </a:t>
            </a:r>
            <a:r>
              <a:rPr lang="en-US" dirty="0" smtClean="0"/>
              <a:t>nozzle. </a:t>
            </a:r>
            <a:r>
              <a:rPr lang="en-US" dirty="0"/>
              <a:t>The irrigation network design was performed accounting with this pressure requirement. As a result, the total installed pumping power amounts to </a:t>
            </a:r>
            <a:r>
              <a:rPr lang="en-US" dirty="0" smtClean="0"/>
              <a:t>1,450 </a:t>
            </a:r>
            <a:r>
              <a:rPr lang="en-US" dirty="0"/>
              <a:t>kW. The head at the pumping station is 790 </a:t>
            </a:r>
            <a:r>
              <a:rPr lang="en-US" dirty="0" err="1"/>
              <a:t>kPa</a:t>
            </a:r>
            <a:r>
              <a:rPr lang="en-US" dirty="0"/>
              <a:t>. The current design was obtained from the District </a:t>
            </a:r>
            <a:r>
              <a:rPr lang="en-US" dirty="0" smtClean="0"/>
              <a:t>office.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Farmers </a:t>
            </a:r>
            <a:r>
              <a:rPr lang="en-US" dirty="0"/>
              <a:t>organized to build the on-farm irrigation systems cooperatively. As a consequence, very homogeneous solid-set designs are present in the area: arranged in </a:t>
            </a:r>
            <a:r>
              <a:rPr lang="en-US" dirty="0" err="1"/>
              <a:t>spacings</a:t>
            </a:r>
            <a:r>
              <a:rPr lang="en-US" dirty="0"/>
              <a:t> of 18 m by 18 m, using sprinklers equipped with double nozzle (4,4 mm and 2,4 mm), and with a resulting application rate of 5.3 mm h</a:t>
            </a:r>
            <a:r>
              <a:rPr lang="en-US" baseline="30000" dirty="0"/>
              <a:t>-1</a:t>
            </a:r>
            <a:r>
              <a:rPr lang="en-US" dirty="0"/>
              <a:t>.     </a:t>
            </a:r>
            <a:endParaRPr lang="es-ES" dirty="0"/>
          </a:p>
        </p:txBody>
      </p:sp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400" b="1" dirty="0" err="1">
                <a:solidFill>
                  <a:srgbClr val="3996C1"/>
                </a:solidFill>
                <a:ea typeface="Arial Unicode MS"/>
              </a:rPr>
              <a:t>Material</a:t>
            </a:r>
            <a:r>
              <a:rPr lang="fr-FR" sz="4400" b="1" dirty="0">
                <a:solidFill>
                  <a:srgbClr val="3996C1"/>
                </a:solidFill>
                <a:ea typeface="Arial Unicode MS"/>
              </a:rPr>
              <a:t> and </a:t>
            </a:r>
            <a:r>
              <a:rPr lang="fr-FR" sz="4400" b="1" dirty="0" err="1">
                <a:solidFill>
                  <a:srgbClr val="3996C1"/>
                </a:solidFill>
                <a:ea typeface="Arial Unicode MS"/>
              </a:rPr>
              <a:t>Methods</a:t>
            </a:r>
            <a:endParaRPr lang="fr-FR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8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01467" y="1988839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smtClean="0"/>
              <a:t>Case study 2:</a:t>
            </a:r>
          </a:p>
          <a:p>
            <a:pPr algn="just"/>
            <a:endParaRPr lang="en-US" b="1" u="sng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/>
              <a:t>Violada200: </a:t>
            </a:r>
            <a:r>
              <a:rPr lang="en-US" dirty="0" smtClean="0"/>
              <a:t>The </a:t>
            </a:r>
            <a:r>
              <a:rPr lang="en-US" dirty="0" err="1"/>
              <a:t>Violada</a:t>
            </a:r>
            <a:r>
              <a:rPr lang="en-US" dirty="0"/>
              <a:t> collective network was redesigned to reduce the required pressure at the sprinkler nozzle to 200 </a:t>
            </a:r>
            <a:r>
              <a:rPr lang="en-US" dirty="0" err="1" smtClean="0"/>
              <a:t>kPa</a:t>
            </a:r>
            <a:r>
              <a:rPr lang="en-US" dirty="0" smtClean="0"/>
              <a:t>, </a:t>
            </a:r>
            <a:r>
              <a:rPr lang="en-US" dirty="0"/>
              <a:t>while maintaining the hydrant discharge. 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new design requires a head at the pumping station of 690 </a:t>
            </a:r>
            <a:r>
              <a:rPr lang="en-US" dirty="0" err="1"/>
              <a:t>kPa</a:t>
            </a:r>
            <a:r>
              <a:rPr lang="en-US" dirty="0"/>
              <a:t>. </a:t>
            </a:r>
            <a:r>
              <a:rPr lang="en-US" dirty="0" smtClean="0"/>
              <a:t>The  power and energy requirements will also decrease. The magnitude of the decrease will be analyzed.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new network design also affects the on-farm network designs. In fact, the discharge at the hydrant point is the same, but the sprinkler discharge reduces with pressure, thus reducing the number of sectors per </a:t>
            </a:r>
            <a:r>
              <a:rPr lang="en-US" dirty="0" smtClean="0"/>
              <a:t>plot and increasing the size of the sector.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The inversion cost of the collective network was slightly reduced. The on-farm irrigation systems investment cost was also slightly reduced 1%.</a:t>
            </a:r>
            <a:endParaRPr lang="es-ES" dirty="0"/>
          </a:p>
        </p:txBody>
      </p:sp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400" b="1" dirty="0" err="1">
                <a:solidFill>
                  <a:srgbClr val="3996C1"/>
                </a:solidFill>
                <a:ea typeface="Arial Unicode MS"/>
              </a:rPr>
              <a:t>Material</a:t>
            </a:r>
            <a:r>
              <a:rPr lang="fr-FR" sz="4400" b="1" dirty="0">
                <a:solidFill>
                  <a:srgbClr val="3996C1"/>
                </a:solidFill>
                <a:ea typeface="Arial Unicode MS"/>
              </a:rPr>
              <a:t> and </a:t>
            </a:r>
            <a:r>
              <a:rPr lang="fr-FR" sz="4400" b="1" dirty="0" err="1">
                <a:solidFill>
                  <a:srgbClr val="3996C1"/>
                </a:solidFill>
                <a:ea typeface="Arial Unicode MS"/>
              </a:rPr>
              <a:t>Methods</a:t>
            </a:r>
            <a:endParaRPr lang="fr-FR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rgbClr val="080808"/>
                </a:solidFill>
              </a:rPr>
              <a:pPr/>
              <a:t>9</a:t>
            </a:fld>
            <a:endParaRPr lang="fr-BE" b="1" dirty="0">
              <a:solidFill>
                <a:srgbClr val="080808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6019800" cy="26064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IRRIGATION AND ENERGY</a:t>
            </a: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01467" y="1694489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The CINTEGRAL tool: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Is </a:t>
            </a:r>
            <a:r>
              <a:rPr lang="en-US" dirty="0"/>
              <a:t>a collective network design </a:t>
            </a:r>
            <a:r>
              <a:rPr lang="en-US" dirty="0" smtClean="0"/>
              <a:t>software </a:t>
            </a:r>
            <a:r>
              <a:rPr lang="en-US" dirty="0"/>
              <a:t>developed by the RAMA research </a:t>
            </a:r>
            <a:r>
              <a:rPr lang="en-US" dirty="0" smtClean="0"/>
              <a:t>group in collaboration with the CINGRAL S.L. company.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CINTEGRAL add to the hydraulic and economical perspective of the traditional design tools (EPANET, GESTAR), the dynamic effect of what is happening downstream the hydrant, the on-farm irrigation design and the crop irrigation requirements.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software is composed </a:t>
            </a:r>
            <a:r>
              <a:rPr lang="en-US" dirty="0"/>
              <a:t>by five modules that interchange input and output data to evaluate the cross-effects of </a:t>
            </a:r>
            <a:r>
              <a:rPr lang="en-US" dirty="0" smtClean="0"/>
              <a:t>collective </a:t>
            </a:r>
            <a:r>
              <a:rPr lang="en-US" dirty="0"/>
              <a:t>network design, on-farm irrigation design, meteorology and cropping pattern on economic productivity. The CINTEGRAL modules are the </a:t>
            </a:r>
            <a:r>
              <a:rPr lang="en-US" dirty="0" smtClean="0"/>
              <a:t>following: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Collective </a:t>
            </a:r>
            <a:r>
              <a:rPr lang="en-US" dirty="0"/>
              <a:t>irrigation simulation module, EPANET (</a:t>
            </a:r>
            <a:r>
              <a:rPr lang="en-US" dirty="0" err="1"/>
              <a:t>Rossman</a:t>
            </a:r>
            <a:r>
              <a:rPr lang="en-US" dirty="0"/>
              <a:t>, 2000). </a:t>
            </a:r>
            <a:endParaRPr lang="es-E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On-farm </a:t>
            </a:r>
            <a:r>
              <a:rPr lang="en-US" dirty="0"/>
              <a:t>sprinkler irrigation simulation module, </a:t>
            </a:r>
            <a:r>
              <a:rPr lang="en-US" dirty="0" err="1"/>
              <a:t>AdorSprinkler</a:t>
            </a:r>
            <a:r>
              <a:rPr lang="en-US" dirty="0"/>
              <a:t> (</a:t>
            </a:r>
            <a:r>
              <a:rPr lang="en-US" dirty="0" err="1"/>
              <a:t>Playán</a:t>
            </a:r>
            <a:r>
              <a:rPr lang="en-US" dirty="0"/>
              <a:t> et al., </a:t>
            </a:r>
            <a:r>
              <a:rPr lang="en-US" dirty="0" smtClean="0"/>
              <a:t>2006)</a:t>
            </a:r>
            <a:endParaRPr lang="es-ES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 err="1" smtClean="0"/>
              <a:t>Crop</a:t>
            </a:r>
            <a:r>
              <a:rPr lang="fr-FR" dirty="0" smtClean="0"/>
              <a:t> </a:t>
            </a:r>
            <a:r>
              <a:rPr lang="fr-FR" dirty="0"/>
              <a:t>simulation module, </a:t>
            </a:r>
            <a:r>
              <a:rPr lang="fr-FR" dirty="0" err="1"/>
              <a:t>AdorCrop</a:t>
            </a:r>
            <a:r>
              <a:rPr lang="fr-FR" dirty="0"/>
              <a:t> (</a:t>
            </a:r>
            <a:r>
              <a:rPr lang="fr-FR" dirty="0" err="1"/>
              <a:t>Dechmi</a:t>
            </a:r>
            <a:r>
              <a:rPr lang="fr-FR" dirty="0"/>
              <a:t> et al., 2004). </a:t>
            </a:r>
            <a:endParaRPr lang="es-E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Irrigation </a:t>
            </a:r>
            <a:r>
              <a:rPr lang="en-US" dirty="0"/>
              <a:t>decision module, </a:t>
            </a:r>
            <a:r>
              <a:rPr lang="en-US" dirty="0" err="1"/>
              <a:t>AdorDecision</a:t>
            </a:r>
            <a:r>
              <a:rPr lang="en-US" dirty="0"/>
              <a:t> (Zapata et al., 2009</a:t>
            </a:r>
            <a:r>
              <a:rPr lang="en-US" dirty="0" smtClean="0"/>
              <a:t>).</a:t>
            </a:r>
            <a:endParaRPr lang="es-E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Optimization module.</a:t>
            </a:r>
            <a:endParaRPr lang="es-ES" dirty="0"/>
          </a:p>
        </p:txBody>
      </p:sp>
      <p:sp>
        <p:nvSpPr>
          <p:cNvPr id="15" name="Titre 10"/>
          <p:cNvSpPr txBox="1">
            <a:spLocks/>
          </p:cNvSpPr>
          <p:nvPr/>
        </p:nvSpPr>
        <p:spPr>
          <a:xfrm>
            <a:off x="1691680" y="0"/>
            <a:ext cx="7452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400" b="1" dirty="0" err="1">
                <a:solidFill>
                  <a:srgbClr val="3996C1"/>
                </a:solidFill>
                <a:ea typeface="Arial Unicode MS"/>
              </a:rPr>
              <a:t>Material</a:t>
            </a:r>
            <a:r>
              <a:rPr lang="fr-FR" sz="4400" b="1" dirty="0">
                <a:solidFill>
                  <a:srgbClr val="3996C1"/>
                </a:solidFill>
                <a:ea typeface="Arial Unicode MS"/>
              </a:rPr>
              <a:t> and </a:t>
            </a:r>
            <a:r>
              <a:rPr lang="fr-FR" sz="4400" b="1" dirty="0" err="1">
                <a:solidFill>
                  <a:srgbClr val="3996C1"/>
                </a:solidFill>
                <a:ea typeface="Arial Unicode MS"/>
              </a:rPr>
              <a:t>Methods</a:t>
            </a:r>
            <a:endParaRPr lang="fr-FR" sz="4400" b="1" dirty="0">
              <a:solidFill>
                <a:srgbClr val="3996C1"/>
              </a:solidFill>
              <a:ea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1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ICID2015">
      <a:dk1>
        <a:srgbClr val="3996C1"/>
      </a:dk1>
      <a:lt1>
        <a:srgbClr val="007146"/>
      </a:lt1>
      <a:dk2>
        <a:srgbClr val="94C120"/>
      </a:dk2>
      <a:lt2>
        <a:srgbClr val="02290C"/>
      </a:lt2>
      <a:accent1>
        <a:srgbClr val="007146"/>
      </a:accent1>
      <a:accent2>
        <a:srgbClr val="080808"/>
      </a:accent2>
      <a:accent3>
        <a:srgbClr val="080808"/>
      </a:accent3>
      <a:accent4>
        <a:srgbClr val="080808"/>
      </a:accent4>
      <a:accent5>
        <a:srgbClr val="FFFFFF"/>
      </a:accent5>
      <a:accent6>
        <a:srgbClr val="FFFFFF"/>
      </a:accent6>
      <a:hlink>
        <a:srgbClr val="080808"/>
      </a:hlink>
      <a:folHlink>
        <a:srgbClr val="080808"/>
      </a:folHlink>
    </a:clrScheme>
    <a:fontScheme name="ICID2015">
      <a:majorFont>
        <a:latin typeface="Trebuchet MS"/>
        <a:ea typeface="Arial Unicode MS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1425</Words>
  <Application>Microsoft Office PowerPoint</Application>
  <PresentationFormat>Presentación en pantalla (4:3)</PresentationFormat>
  <Paragraphs>153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Thème Office</vt:lpstr>
      <vt:lpstr>Zapata, N. (*), Castillo, R. and Playán, E.  </vt:lpstr>
      <vt:lpstr>Presentation outlines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the speaker  email of the speaker</dc:title>
  <dc:creator>AFEID</dc:creator>
  <cp:lastModifiedBy>XXX</cp:lastModifiedBy>
  <cp:revision>91</cp:revision>
  <dcterms:created xsi:type="dcterms:W3CDTF">2015-04-23T14:06:28Z</dcterms:created>
  <dcterms:modified xsi:type="dcterms:W3CDTF">2015-09-15T09:57:23Z</dcterms:modified>
</cp:coreProperties>
</file>