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9" r:id="rId4"/>
    <p:sldId id="268" r:id="rId5"/>
    <p:sldId id="259" r:id="rId6"/>
    <p:sldId id="263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1" r:id="rId17"/>
    <p:sldId id="269" r:id="rId18"/>
    <p:sldId id="266" r:id="rId19"/>
    <p:sldId id="270" r:id="rId20"/>
    <p:sldId id="280" r:id="rId21"/>
    <p:sldId id="26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F06F1-2810-45E7-94E2-E7F84D771B2F}" type="datetimeFigureOut">
              <a:rPr lang="th-TH" smtClean="0"/>
              <a:pPr/>
              <a:t>02/10/58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A99D2-68AE-49AB-A041-BD77384C3AE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EE16-373F-4A9F-A969-E6BBA9F316EB}" type="datetimeFigureOut">
              <a:rPr lang="fr-FR" smtClean="0"/>
              <a:pPr/>
              <a:t>02/10/2015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7A84-2C33-40A2-97D2-6E9189690E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4521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F510F7F-F115-47C8-B3E3-FF2638DF77D9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4374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>
            <a:solidFill>
              <a:srgbClr val="000000"/>
            </a:solidFill>
          </a:ln>
        </p:spPr>
      </p:sp>
      <p:sp>
        <p:nvSpPr>
          <p:cNvPr id="543748" name="Rectangle 3"/>
          <p:cNvSpPr>
            <a:spLocks noGrp="1"/>
          </p:cNvSpPr>
          <p:nvPr>
            <p:ph type="body" idx="1"/>
          </p:nvPr>
        </p:nvSpPr>
        <p:spPr>
          <a:xfrm>
            <a:off x="693162" y="4341521"/>
            <a:ext cx="5487013" cy="4113169"/>
          </a:xfrm>
          <a:noFill/>
        </p:spPr>
        <p:txBody>
          <a:bodyPr lIns="80294" tIns="40157" rIns="80294" bIns="40157" anchor="t"/>
          <a:lstStyle/>
          <a:p>
            <a:pPr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A42E4-8331-456E-BFEC-A2D18BB6CE65}" type="slidenum">
              <a:rPr lang="en-US"/>
              <a:pPr/>
              <a:t>5</a:t>
            </a:fld>
            <a:endParaRPr lang="th-TH"/>
          </a:p>
        </p:txBody>
      </p:sp>
      <p:sp>
        <p:nvSpPr>
          <p:cNvPr id="317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ln/>
        </p:spPr>
        <p:txBody>
          <a:bodyPr wrap="none" anchor="ctr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094D7-7EB7-451B-98F1-3E47D05F1B71}" type="slidenum">
              <a:rPr lang="en-US"/>
              <a:pPr/>
              <a:t>6</a:t>
            </a:fld>
            <a:endParaRPr lang="th-TH"/>
          </a:p>
        </p:txBody>
      </p:sp>
      <p:sp>
        <p:nvSpPr>
          <p:cNvPr id="12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9575" cy="4117975"/>
          </a:xfrm>
          <a:ln/>
        </p:spPr>
        <p:txBody>
          <a:bodyPr wrap="none" anchor="ctr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04CB9-404D-44A6-A6D3-2F250051BD4D}" type="slidenum">
              <a:rPr lang="en-US"/>
              <a:pPr/>
              <a:t>7</a:t>
            </a:fld>
            <a:endParaRPr lang="th-TH"/>
          </a:p>
        </p:txBody>
      </p:sp>
      <p:sp>
        <p:nvSpPr>
          <p:cNvPr id="81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ln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EC7-6FCE-41DB-B3B8-917614DD1CA8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6F2-39C5-4704-A3B1-1E3179D06B78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32E-93ED-4B9F-9DB9-EE6B6B8085AD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0D9-CAF0-420E-AFEA-7CDB1D1988D9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8F0-A790-4DFA-8FB7-2ABC2314B925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BED-6EC4-46A0-8947-C99D35A0AA0B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3E8-3B8F-4ED5-A5FB-BF741093484C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E198-02CF-4379-9BC7-373661DBEDB6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1075-F322-40E7-B77C-663A43290309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2413-8382-4885-8482-DD276C096BB5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5990-C439-4469-8487-CD67C545A401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C2CD-8C84-458E-B4CB-FB78464A61BA}" type="datetime1">
              <a:rPr lang="fr-FR" smtClean="0"/>
              <a:pPr/>
              <a:t>02/10/2015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20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67.png"/><Relationship Id="rId7" Type="http://schemas.openxmlformats.org/officeDocument/2006/relationships/image" Target="../media/image8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Relationship Id="rId9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3429000"/>
            <a:ext cx="4316016" cy="792088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  <a:tabLst>
                <a:tab pos="1097280" algn="l"/>
                <a:tab pos="3060065" algn="ctr"/>
              </a:tabLst>
            </a:pP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/>
            </a:r>
            <a:br>
              <a:rPr lang="fr-FR" sz="2400" dirty="0" smtClean="0">
                <a:solidFill>
                  <a:srgbClr val="000000"/>
                </a:solidFill>
                <a:ea typeface="Trebuchet MS"/>
              </a:rPr>
            </a:br>
            <a:r>
              <a:rPr lang="fr-FR" sz="2400" dirty="0" err="1" smtClean="0">
                <a:solidFill>
                  <a:srgbClr val="000000"/>
                </a:solidFill>
                <a:ea typeface="Trebuchet MS"/>
              </a:rPr>
              <a:t>Arthon</a:t>
            </a: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a typeface="Trebuchet MS"/>
              </a:rPr>
              <a:t>Suttigarn</a:t>
            </a:r>
            <a:r>
              <a:rPr lang="en-US" sz="2800" b="1" dirty="0" smtClean="0">
                <a:solidFill>
                  <a:srgbClr val="000000"/>
                </a:solidFill>
                <a:ea typeface="Trebuchet MS"/>
              </a:rPr>
              <a:t> </a:t>
            </a:r>
            <a:br>
              <a:rPr lang="en-US" sz="2800" b="1" dirty="0" smtClean="0">
                <a:solidFill>
                  <a:srgbClr val="000000"/>
                </a:solidFill>
                <a:ea typeface="Trebuchet MS"/>
              </a:rPr>
            </a:br>
            <a:r>
              <a:rPr lang="en-US" sz="2800" b="1" dirty="0" smtClean="0">
                <a:solidFill>
                  <a:srgbClr val="000000"/>
                </a:solidFill>
                <a:ea typeface="Trebuchet MS"/>
              </a:rPr>
              <a:t>asut2013@gmail.com</a:t>
            </a: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/>
            </a:r>
            <a:br>
              <a:rPr lang="fr-FR" sz="2400" dirty="0" smtClean="0">
                <a:solidFill>
                  <a:srgbClr val="000000"/>
                </a:solidFill>
                <a:ea typeface="Trebuchet MS"/>
              </a:rPr>
            </a:b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1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Non-structural Adaptation to Flood Management,  WG-CAFM</a:t>
            </a:r>
            <a:endParaRPr lang="fr-BE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00298" y="764705"/>
            <a:ext cx="6215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/>
              <a:t>ADAPTIVE FLOOD MANAGEMENT IN THAILAND: MODIFICATION OF OPERATION RULE CURVES </a:t>
            </a:r>
          </a:p>
          <a:p>
            <a:pPr algn="r"/>
            <a:r>
              <a:rPr lang="fr-FR" sz="4800" cap="all" dirty="0" smtClean="0">
                <a:solidFill>
                  <a:srgbClr val="3996C1"/>
                </a:solidFill>
                <a:latin typeface="Arial"/>
                <a:ea typeface="Trebuchet MS"/>
                <a:cs typeface="+mj-cs"/>
              </a:rPr>
              <a:t> 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429000"/>
            <a:ext cx="3888432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5Basin_Thai"/>
          <p:cNvPicPr>
            <a:picLocks noChangeAspect="1" noChangeArrowheads="1"/>
          </p:cNvPicPr>
          <p:nvPr/>
        </p:nvPicPr>
        <p:blipFill>
          <a:blip r:embed="rId2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5Basin_Thai03ผังเมื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750888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4145" name="AutoShape 7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14345" name="AutoShape 9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48" name="Rectangle 10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4141" name="AutoShape 12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14350" name="AutoShape 14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44" name="Rectangle 15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4104" name="AutoShape 16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40" name="Rectangle 19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4135" name="AutoShape 21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14359" name="AutoShape 23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38" name="Rectangle 24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4131" name="AutoShape 26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14364" name="AutoShape 28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34" name="Rectangle 29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41338" y="4479925"/>
            <a:ext cx="862012" cy="244475"/>
            <a:chOff x="341" y="2822"/>
            <a:chExt cx="543" cy="154"/>
          </a:xfrm>
        </p:grpSpPr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 rot="5764502">
              <a:off x="771" y="2845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41" y="2822"/>
              <a:ext cx="454" cy="154"/>
              <a:chOff x="2925" y="2822"/>
              <a:chExt cx="454" cy="154"/>
            </a:xfrm>
          </p:grpSpPr>
          <p:sp>
            <p:nvSpPr>
              <p:cNvPr id="14369" name="AutoShape 33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4123" name="AutoShape 36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14374" name="AutoShape 38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26" name="Rectangle 39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2555875" y="5805488"/>
            <a:ext cx="1152525" cy="244475"/>
            <a:chOff x="1610" y="3657"/>
            <a:chExt cx="726" cy="154"/>
          </a:xfrm>
        </p:grpSpPr>
        <p:sp>
          <p:nvSpPr>
            <p:cNvPr id="4119" name="AutoShape 41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14379" name="AutoShape 43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22" name="Rectangle 44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sp>
        <p:nvSpPr>
          <p:cNvPr id="14381" name="AutoShape 45"/>
          <p:cNvSpPr>
            <a:spLocks noChangeArrowheads="1"/>
          </p:cNvSpPr>
          <p:nvPr/>
        </p:nvSpPr>
        <p:spPr bwMode="auto">
          <a:xfrm>
            <a:off x="4214810" y="1643051"/>
            <a:ext cx="4751387" cy="928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4112" name="Rectangle 46"/>
          <p:cNvSpPr>
            <a:spLocks noChangeArrowheads="1"/>
          </p:cNvSpPr>
          <p:nvPr/>
        </p:nvSpPr>
        <p:spPr bwMode="auto">
          <a:xfrm>
            <a:off x="4572000" y="1857364"/>
            <a:ext cx="4105275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Study new Land-use</a:t>
            </a:r>
            <a:r>
              <a:rPr lang="th-TH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map and develop the flood protection in important areas.</a:t>
            </a:r>
            <a:endParaRPr lang="th-TH" b="1" dirty="0">
              <a:solidFill>
                <a:schemeClr val="accent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113" name="Picture 47" descr="14_number_blue_3-15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1255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Picture 48" descr="A2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01314">
            <a:off x="4140200" y="3679825"/>
            <a:ext cx="2286000" cy="1620838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4385" name="Picture 49" descr="A2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01314">
            <a:off x="5238750" y="3716338"/>
            <a:ext cx="2286000" cy="162083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4386" name="Picture 50" descr="A2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801314">
            <a:off x="6534150" y="3752850"/>
            <a:ext cx="2286000" cy="1620838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4387" name="Picture 51" descr="A2-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801314">
            <a:off x="4356100" y="4724400"/>
            <a:ext cx="2286000" cy="1620838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4388" name="Picture 52" descr="A2-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801314">
            <a:off x="6372225" y="4687888"/>
            <a:ext cx="2286000" cy="162083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Basin_Thai"/>
          <p:cNvPicPr>
            <a:picLocks noChangeAspect="1" noChangeArrowheads="1"/>
          </p:cNvPicPr>
          <p:nvPr/>
        </p:nvPicPr>
        <p:blipFill>
          <a:blip r:embed="rId2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82" name="Picture 118" descr="25Basin_Thai04แก้มลิ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3924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5186" name="AutoShape 6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11272" name="AutoShape 8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89" name="Rectangle 9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5182" name="AutoShape 11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11277" name="AutoShape 13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85" name="Rectangle 14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5128" name="AutoShape 15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81" name="Rectangle 18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5176" name="AutoShape 20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11286" name="AutoShape 22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79" name="Rectangle 23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5172" name="AutoShape 25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11291" name="AutoShape 27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75" name="Rectangle 28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41338" y="4652963"/>
            <a:ext cx="862012" cy="244475"/>
            <a:chOff x="341" y="2822"/>
            <a:chExt cx="543" cy="154"/>
          </a:xfrm>
        </p:grpSpPr>
        <p:sp>
          <p:nvSpPr>
            <p:cNvPr id="5168" name="AutoShape 30"/>
            <p:cNvSpPr>
              <a:spLocks noChangeArrowheads="1"/>
            </p:cNvSpPr>
            <p:nvPr/>
          </p:nvSpPr>
          <p:spPr bwMode="auto">
            <a:xfrm rot="5764502">
              <a:off x="771" y="2845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341" y="2822"/>
              <a:ext cx="454" cy="154"/>
              <a:chOff x="2925" y="2822"/>
              <a:chExt cx="454" cy="154"/>
            </a:xfrm>
          </p:grpSpPr>
          <p:sp>
            <p:nvSpPr>
              <p:cNvPr id="11296" name="AutoShape 32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71" name="Rectangle 33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5164" name="AutoShape 35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11301" name="AutoShape 37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67" name="Rectangle 38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2484438" y="5992813"/>
            <a:ext cx="1152525" cy="244475"/>
            <a:chOff x="1610" y="3657"/>
            <a:chExt cx="726" cy="154"/>
          </a:xfrm>
        </p:grpSpPr>
        <p:sp>
          <p:nvSpPr>
            <p:cNvPr id="5160" name="AutoShape 40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11306" name="AutoShape 42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4284663" y="1196975"/>
            <a:ext cx="4751387" cy="1231893"/>
          </a:xfrm>
          <a:prstGeom prst="roundRect">
            <a:avLst>
              <a:gd name="adj" fmla="val 14380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136" name="Rectangle 46"/>
          <p:cNvSpPr>
            <a:spLocks noChangeArrowheads="1"/>
          </p:cNvSpPr>
          <p:nvPr/>
        </p:nvSpPr>
        <p:spPr bwMode="auto">
          <a:xfrm>
            <a:off x="4930775" y="1412875"/>
            <a:ext cx="4105275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Improve swampy areas and implement Monkey Cheek projects to retard flood. </a:t>
            </a:r>
            <a:endParaRPr lang="th-TH" sz="2000" b="1" dirty="0">
              <a:solidFill>
                <a:schemeClr val="accent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137" name="Picture 116" descr="14_number_blue_4-15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1255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17" descr="แก้มลิงลุ่มน้ำเจ้าพระย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071810"/>
            <a:ext cx="1789113" cy="2349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83" name="Picture 119" descr="แก้มลิง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17646">
            <a:off x="5917495" y="3063589"/>
            <a:ext cx="1727200" cy="1225550"/>
          </a:xfrm>
          <a:prstGeom prst="rect">
            <a:avLst/>
          </a:prstGeom>
          <a:noFill/>
          <a:ln w="2349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1384" name="Picture 120" descr="แก้มลิง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17646">
            <a:off x="7203381" y="3706530"/>
            <a:ext cx="1727200" cy="1225550"/>
          </a:xfrm>
          <a:prstGeom prst="rect">
            <a:avLst/>
          </a:prstGeom>
          <a:noFill/>
          <a:ln w="2349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1385" name="Picture 121" descr="แก้มลิง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917646">
            <a:off x="5131678" y="4778101"/>
            <a:ext cx="1727200" cy="1225550"/>
          </a:xfrm>
          <a:prstGeom prst="rect">
            <a:avLst/>
          </a:prstGeom>
          <a:noFill/>
          <a:ln w="2349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1386" name="Picture 122" descr="แก้มลิง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917646">
            <a:off x="7131941" y="4920976"/>
            <a:ext cx="1727200" cy="1225550"/>
          </a:xfrm>
          <a:prstGeom prst="rect">
            <a:avLst/>
          </a:prstGeom>
          <a:noFill/>
          <a:ln w="2349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grpSp>
        <p:nvGrpSpPr>
          <p:cNvPr id="17" name="Group 123"/>
          <p:cNvGrpSpPr>
            <a:grpSpLocks/>
          </p:cNvGrpSpPr>
          <p:nvPr/>
        </p:nvGrpSpPr>
        <p:grpSpPr bwMode="auto">
          <a:xfrm>
            <a:off x="823913" y="5003800"/>
            <a:ext cx="1397000" cy="206375"/>
            <a:chOff x="519" y="3152"/>
            <a:chExt cx="880" cy="130"/>
          </a:xfrm>
        </p:grpSpPr>
        <p:sp>
          <p:nvSpPr>
            <p:cNvPr id="5155" name="Oval 124"/>
            <p:cNvSpPr>
              <a:spLocks noChangeArrowheads="1"/>
            </p:cNvSpPr>
            <p:nvPr/>
          </p:nvSpPr>
          <p:spPr bwMode="auto">
            <a:xfrm>
              <a:off x="1320" y="3203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8" name="Group 125"/>
            <p:cNvGrpSpPr>
              <a:grpSpLocks/>
            </p:cNvGrpSpPr>
            <p:nvPr/>
          </p:nvGrpSpPr>
          <p:grpSpPr bwMode="auto">
            <a:xfrm>
              <a:off x="519" y="3152"/>
              <a:ext cx="819" cy="124"/>
              <a:chOff x="3128" y="3152"/>
              <a:chExt cx="819" cy="124"/>
            </a:xfrm>
          </p:grpSpPr>
          <p:sp>
            <p:nvSpPr>
              <p:cNvPr id="5157" name="Line 126"/>
              <p:cNvSpPr>
                <a:spLocks noChangeShapeType="1"/>
              </p:cNvSpPr>
              <p:nvPr/>
            </p:nvSpPr>
            <p:spPr bwMode="auto">
              <a:xfrm>
                <a:off x="3210" y="3261"/>
                <a:ext cx="73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58" name="Rectangle 127"/>
              <p:cNvSpPr>
                <a:spLocks noChangeArrowheads="1"/>
              </p:cNvSpPr>
              <p:nvPr/>
            </p:nvSpPr>
            <p:spPr bwMode="auto">
              <a:xfrm>
                <a:off x="3217" y="3152"/>
                <a:ext cx="567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59" name="Rectangle 128"/>
              <p:cNvSpPr>
                <a:spLocks noChangeArrowheads="1"/>
              </p:cNvSpPr>
              <p:nvPr/>
            </p:nvSpPr>
            <p:spPr bwMode="auto">
              <a:xfrm>
                <a:off x="3128" y="3158"/>
                <a:ext cx="75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เขื่อนทดน้ำเจ้าพระยา</a:t>
                </a:r>
              </a:p>
            </p:txBody>
          </p:sp>
        </p:grpSp>
      </p:grpSp>
      <p:grpSp>
        <p:nvGrpSpPr>
          <p:cNvPr id="19" name="Group 135"/>
          <p:cNvGrpSpPr>
            <a:grpSpLocks/>
          </p:cNvGrpSpPr>
          <p:nvPr/>
        </p:nvGrpSpPr>
        <p:grpSpPr bwMode="auto">
          <a:xfrm>
            <a:off x="1149350" y="4518025"/>
            <a:ext cx="1036638" cy="206375"/>
            <a:chOff x="340" y="4020"/>
            <a:chExt cx="653" cy="130"/>
          </a:xfrm>
        </p:grpSpPr>
        <p:sp>
          <p:nvSpPr>
            <p:cNvPr id="5151" name="Oval 130"/>
            <p:cNvSpPr>
              <a:spLocks noChangeArrowheads="1"/>
            </p:cNvSpPr>
            <p:nvPr/>
          </p:nvSpPr>
          <p:spPr bwMode="auto">
            <a:xfrm>
              <a:off x="914" y="4071"/>
              <a:ext cx="79" cy="7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2" name="Line 132"/>
            <p:cNvSpPr>
              <a:spLocks noChangeShapeType="1"/>
            </p:cNvSpPr>
            <p:nvPr/>
          </p:nvSpPr>
          <p:spPr bwMode="auto">
            <a:xfrm>
              <a:off x="363" y="4129"/>
              <a:ext cx="567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53" name="Rectangle 133"/>
            <p:cNvSpPr>
              <a:spLocks noChangeArrowheads="1"/>
            </p:cNvSpPr>
            <p:nvPr/>
          </p:nvSpPr>
          <p:spPr bwMode="auto">
            <a:xfrm>
              <a:off x="379" y="4020"/>
              <a:ext cx="363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4" name="Rectangle 134"/>
            <p:cNvSpPr>
              <a:spLocks noChangeArrowheads="1"/>
            </p:cNvSpPr>
            <p:nvPr/>
          </p:nvSpPr>
          <p:spPr bwMode="auto">
            <a:xfrm>
              <a:off x="340" y="4020"/>
              <a:ext cx="43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8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นครสวรรค์</a:t>
              </a:r>
            </a:p>
          </p:txBody>
        </p:sp>
      </p:grp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2430463" y="5738813"/>
            <a:ext cx="773112" cy="201612"/>
            <a:chOff x="687" y="2529"/>
            <a:chExt cx="487" cy="127"/>
          </a:xfrm>
        </p:grpSpPr>
        <p:sp>
          <p:nvSpPr>
            <p:cNvPr id="5146" name="Oval 137"/>
            <p:cNvSpPr>
              <a:spLocks noChangeArrowheads="1"/>
            </p:cNvSpPr>
            <p:nvPr/>
          </p:nvSpPr>
          <p:spPr bwMode="auto">
            <a:xfrm>
              <a:off x="687" y="2574"/>
              <a:ext cx="79" cy="7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47" name="Line 138"/>
            <p:cNvSpPr>
              <a:spLocks noChangeShapeType="1"/>
            </p:cNvSpPr>
            <p:nvPr/>
          </p:nvSpPr>
          <p:spPr bwMode="auto">
            <a:xfrm flipH="1" flipV="1">
              <a:off x="769" y="2632"/>
              <a:ext cx="363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1" name="Group 141"/>
            <p:cNvGrpSpPr>
              <a:grpSpLocks/>
            </p:cNvGrpSpPr>
            <p:nvPr/>
          </p:nvGrpSpPr>
          <p:grpSpPr bwMode="auto">
            <a:xfrm>
              <a:off x="811" y="2529"/>
              <a:ext cx="363" cy="127"/>
              <a:chOff x="113" y="2523"/>
              <a:chExt cx="363" cy="127"/>
            </a:xfrm>
          </p:grpSpPr>
          <p:sp>
            <p:nvSpPr>
              <p:cNvPr id="5149" name="Rectangle 139"/>
              <p:cNvSpPr>
                <a:spLocks noChangeArrowheads="1"/>
              </p:cNvSpPr>
              <p:nvPr/>
            </p:nvSpPr>
            <p:spPr bwMode="auto">
              <a:xfrm>
                <a:off x="164" y="2523"/>
                <a:ext cx="272" cy="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50" name="Rectangle 140"/>
              <p:cNvSpPr>
                <a:spLocks noChangeArrowheads="1"/>
              </p:cNvSpPr>
              <p:nvPr/>
            </p:nvSpPr>
            <p:spPr bwMode="auto">
              <a:xfrm>
                <a:off x="113" y="2523"/>
                <a:ext cx="36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อยุธยา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0" descr="25Basin_Thai"/>
          <p:cNvPicPr>
            <a:picLocks noChangeAspect="1" noChangeArrowheads="1"/>
          </p:cNvPicPr>
          <p:nvPr/>
        </p:nvPicPr>
        <p:blipFill>
          <a:blip r:embed="rId2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9" name="Picture 113" descr="25Basin_Thai05ขุดลอ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0100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6215" name="AutoShape 72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19530" name="AutoShape 74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218" name="Rectangle 75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6211" name="AutoShape 77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19535" name="AutoShape 79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214" name="Rectangle 80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6152" name="AutoShape 81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19539" name="AutoShape 83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210" name="Rectangle 84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6205" name="AutoShape 86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87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19544" name="AutoShape 88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208" name="Rectangle 89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6201" name="AutoShape 91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19549" name="AutoShape 93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204" name="Rectangle 94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  <p:sp>
        <p:nvSpPr>
          <p:cNvPr id="19551" name="AutoShape 95"/>
          <p:cNvSpPr>
            <a:spLocks noChangeArrowheads="1"/>
          </p:cNvSpPr>
          <p:nvPr/>
        </p:nvSpPr>
        <p:spPr bwMode="auto">
          <a:xfrm>
            <a:off x="4392613" y="857233"/>
            <a:ext cx="4465667" cy="1143008"/>
          </a:xfrm>
          <a:prstGeom prst="roundRect">
            <a:avLst>
              <a:gd name="adj" fmla="val 14380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157" name="Rectangle 96"/>
          <p:cNvSpPr>
            <a:spLocks noChangeArrowheads="1"/>
          </p:cNvSpPr>
          <p:nvPr/>
        </p:nvSpPr>
        <p:spPr bwMode="auto">
          <a:xfrm>
            <a:off x="5038725" y="1071546"/>
            <a:ext cx="3676679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Rehabilitate the existing main rivers and their embankments.</a:t>
            </a:r>
            <a:endParaRPr lang="th-TH" b="1" dirty="0">
              <a:solidFill>
                <a:schemeClr val="accent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158" name="Picture 97" descr="14_number_blue_5-15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857232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39"/>
          <p:cNvGrpSpPr>
            <a:grpSpLocks/>
          </p:cNvGrpSpPr>
          <p:nvPr/>
        </p:nvGrpSpPr>
        <p:grpSpPr bwMode="auto">
          <a:xfrm>
            <a:off x="550863" y="4778375"/>
            <a:ext cx="862012" cy="244475"/>
            <a:chOff x="341" y="3004"/>
            <a:chExt cx="543" cy="154"/>
          </a:xfrm>
        </p:grpSpPr>
        <p:sp>
          <p:nvSpPr>
            <p:cNvPr id="6197" name="AutoShape 99"/>
            <p:cNvSpPr>
              <a:spLocks noChangeArrowheads="1"/>
            </p:cNvSpPr>
            <p:nvPr/>
          </p:nvSpPr>
          <p:spPr bwMode="auto">
            <a:xfrm rot="4500000">
              <a:off x="771" y="2999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341" y="3004"/>
              <a:ext cx="454" cy="154"/>
              <a:chOff x="2925" y="2822"/>
              <a:chExt cx="454" cy="154"/>
            </a:xfrm>
          </p:grpSpPr>
          <p:sp>
            <p:nvSpPr>
              <p:cNvPr id="19557" name="AutoShape 101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200" name="Rectangle 102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6193" name="AutoShape 104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105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19562" name="AutoShape 106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196" name="Rectangle 107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2555875" y="5805488"/>
            <a:ext cx="1152525" cy="244475"/>
            <a:chOff x="1610" y="3657"/>
            <a:chExt cx="726" cy="154"/>
          </a:xfrm>
        </p:grpSpPr>
        <p:sp>
          <p:nvSpPr>
            <p:cNvPr id="6189" name="AutoShape 109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6" name="Group 110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19567" name="AutoShape 111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192" name="Rectangle 112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pic>
        <p:nvPicPr>
          <p:cNvPr id="19581" name="Picture 125" descr="ขุดลอกฃ-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567363"/>
            <a:ext cx="1428750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2" name="Picture 126" descr="ขุดลอกฃ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425" y="5567363"/>
            <a:ext cx="1428750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3" name="Picture 127" descr="ขุดลอกฃ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3250" y="5567363"/>
            <a:ext cx="1428750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4" name="Picture 128" descr="ขุดลอกฃ-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4425" y="4354513"/>
            <a:ext cx="1428750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5" name="Picture 129" descr="ขุดลอกฃ-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4354513"/>
            <a:ext cx="1428750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6" name="Picture 130" descr="ขุดลอกฃ-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2775" y="4354513"/>
            <a:ext cx="1430338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7" name="Picture 131" descr="ขุดลอกฃ-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4425" y="3141663"/>
            <a:ext cx="1428750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8" name="Picture 132" descr="ขุดลอกฃ-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3141663"/>
            <a:ext cx="1428750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9589" name="Picture 133" descr="ขุดลอกฃ-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2775" y="3141663"/>
            <a:ext cx="1430338" cy="1103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sp>
        <p:nvSpPr>
          <p:cNvPr id="6171" name="Oval 134"/>
          <p:cNvSpPr>
            <a:spLocks noChangeArrowheads="1"/>
          </p:cNvSpPr>
          <p:nvPr/>
        </p:nvSpPr>
        <p:spPr bwMode="auto">
          <a:xfrm>
            <a:off x="2095500" y="4589463"/>
            <a:ext cx="125413" cy="125412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72" name="Line 135"/>
          <p:cNvSpPr>
            <a:spLocks noChangeShapeType="1"/>
          </p:cNvSpPr>
          <p:nvPr/>
        </p:nvSpPr>
        <p:spPr bwMode="auto">
          <a:xfrm>
            <a:off x="798513" y="4681538"/>
            <a:ext cx="1312862" cy="0"/>
          </a:xfrm>
          <a:prstGeom prst="line">
            <a:avLst/>
          </a:prstGeom>
          <a:noFill/>
          <a:ln w="2095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687388" y="4498975"/>
            <a:ext cx="1195387" cy="196850"/>
            <a:chOff x="421" y="3152"/>
            <a:chExt cx="753" cy="124"/>
          </a:xfrm>
        </p:grpSpPr>
        <p:sp>
          <p:nvSpPr>
            <p:cNvPr id="6187" name="Rectangle 137"/>
            <p:cNvSpPr>
              <a:spLocks noChangeArrowheads="1"/>
            </p:cNvSpPr>
            <p:nvPr/>
          </p:nvSpPr>
          <p:spPr bwMode="auto">
            <a:xfrm>
              <a:off x="476" y="3152"/>
              <a:ext cx="646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88" name="Rectangle 138"/>
            <p:cNvSpPr>
              <a:spLocks noChangeArrowheads="1"/>
            </p:cNvSpPr>
            <p:nvPr/>
          </p:nvSpPr>
          <p:spPr bwMode="auto">
            <a:xfrm>
              <a:off x="421" y="3158"/>
              <a:ext cx="75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700" b="1">
                  <a:latin typeface="Tahoma" pitchFamily="34" charset="0"/>
                  <a:cs typeface="Tahoma" pitchFamily="34" charset="0"/>
                </a:rPr>
                <a:t>จุดบรรจบปิง วัง ยม น่าน</a:t>
              </a:r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136525" y="3184525"/>
            <a:ext cx="1060450" cy="234950"/>
            <a:chOff x="86" y="2006"/>
            <a:chExt cx="668" cy="148"/>
          </a:xfrm>
        </p:grpSpPr>
        <p:sp>
          <p:nvSpPr>
            <p:cNvPr id="6182" name="Oval 141"/>
            <p:cNvSpPr>
              <a:spLocks noChangeArrowheads="1"/>
            </p:cNvSpPr>
            <p:nvPr/>
          </p:nvSpPr>
          <p:spPr bwMode="auto">
            <a:xfrm>
              <a:off x="663" y="2063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83" name="Line 142"/>
            <p:cNvSpPr>
              <a:spLocks noChangeShapeType="1"/>
            </p:cNvSpPr>
            <p:nvPr/>
          </p:nvSpPr>
          <p:spPr bwMode="auto">
            <a:xfrm>
              <a:off x="164" y="2121"/>
              <a:ext cx="499" cy="0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9" name="Group 143"/>
            <p:cNvGrpSpPr>
              <a:grpSpLocks/>
            </p:cNvGrpSpPr>
            <p:nvPr/>
          </p:nvGrpSpPr>
          <p:grpSpPr bwMode="auto">
            <a:xfrm>
              <a:off x="86" y="2006"/>
              <a:ext cx="545" cy="127"/>
              <a:chOff x="3309" y="2596"/>
              <a:chExt cx="545" cy="127"/>
            </a:xfrm>
          </p:grpSpPr>
          <p:sp>
            <p:nvSpPr>
              <p:cNvPr id="6185" name="Rectangle 144"/>
              <p:cNvSpPr>
                <a:spLocks noChangeArrowheads="1"/>
              </p:cNvSpPr>
              <p:nvPr/>
            </p:nvSpPr>
            <p:spPr bwMode="auto">
              <a:xfrm>
                <a:off x="3379" y="2602"/>
                <a:ext cx="408" cy="1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186" name="Rectangle 145"/>
              <p:cNvSpPr>
                <a:spLocks noChangeArrowheads="1"/>
              </p:cNvSpPr>
              <p:nvPr/>
            </p:nvSpPr>
            <p:spPr bwMode="auto">
              <a:xfrm>
                <a:off x="3309" y="2596"/>
                <a:ext cx="54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latin typeface="Tahoma" pitchFamily="34" charset="0"/>
                    <a:cs typeface="Tahoma" pitchFamily="34" charset="0"/>
                  </a:rPr>
                  <a:t>เขื่อนภูมิพล</a:t>
                </a:r>
              </a:p>
            </p:txBody>
          </p:sp>
        </p:grpSp>
      </p:grpSp>
      <p:grpSp>
        <p:nvGrpSpPr>
          <p:cNvPr id="20" name="Group 146"/>
          <p:cNvGrpSpPr>
            <a:grpSpLocks/>
          </p:cNvGrpSpPr>
          <p:nvPr/>
        </p:nvGrpSpPr>
        <p:grpSpPr bwMode="auto">
          <a:xfrm>
            <a:off x="2368550" y="2684463"/>
            <a:ext cx="835025" cy="269875"/>
            <a:chOff x="1492" y="1691"/>
            <a:chExt cx="526" cy="170"/>
          </a:xfrm>
        </p:grpSpPr>
        <p:sp>
          <p:nvSpPr>
            <p:cNvPr id="6177" name="Oval 147"/>
            <p:cNvSpPr>
              <a:spLocks noChangeArrowheads="1"/>
            </p:cNvSpPr>
            <p:nvPr/>
          </p:nvSpPr>
          <p:spPr bwMode="auto">
            <a:xfrm>
              <a:off x="1492" y="1770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78" name="Line 148"/>
            <p:cNvSpPr>
              <a:spLocks noChangeShapeType="1"/>
            </p:cNvSpPr>
            <p:nvPr/>
          </p:nvSpPr>
          <p:spPr bwMode="auto">
            <a:xfrm flipH="1">
              <a:off x="1571" y="1803"/>
              <a:ext cx="397" cy="6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1" name="Group 149"/>
            <p:cNvGrpSpPr>
              <a:grpSpLocks/>
            </p:cNvGrpSpPr>
            <p:nvPr/>
          </p:nvGrpSpPr>
          <p:grpSpPr bwMode="auto">
            <a:xfrm>
              <a:off x="1610" y="1691"/>
              <a:ext cx="408" cy="118"/>
              <a:chOff x="3412" y="2659"/>
              <a:chExt cx="408" cy="118"/>
            </a:xfrm>
          </p:grpSpPr>
          <p:sp>
            <p:nvSpPr>
              <p:cNvPr id="6180" name="Rectangle 150"/>
              <p:cNvSpPr>
                <a:spLocks noChangeArrowheads="1"/>
              </p:cNvSpPr>
              <p:nvPr/>
            </p:nvSpPr>
            <p:spPr bwMode="auto">
              <a:xfrm>
                <a:off x="3441" y="2659"/>
                <a:ext cx="34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181" name="Rectangle 151"/>
              <p:cNvSpPr>
                <a:spLocks noChangeArrowheads="1"/>
              </p:cNvSpPr>
              <p:nvPr/>
            </p:nvSpPr>
            <p:spPr bwMode="auto">
              <a:xfrm>
                <a:off x="3412" y="2659"/>
                <a:ext cx="40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เขื่อนสิริกิต์</a:t>
                </a:r>
              </a:p>
            </p:txBody>
          </p:sp>
        </p:grpSp>
      </p:grpSp>
      <p:sp>
        <p:nvSpPr>
          <p:cNvPr id="19608" name="Line 152"/>
          <p:cNvSpPr>
            <a:spLocks noChangeShapeType="1"/>
          </p:cNvSpPr>
          <p:nvPr/>
        </p:nvSpPr>
        <p:spPr bwMode="auto">
          <a:xfrm>
            <a:off x="2474913" y="5843588"/>
            <a:ext cx="0" cy="2159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5Basin_Thai"/>
          <p:cNvPicPr>
            <a:picLocks noChangeAspect="1" noChangeArrowheads="1"/>
          </p:cNvPicPr>
          <p:nvPr/>
        </p:nvPicPr>
        <p:blipFill>
          <a:blip r:embed="rId2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0" name="Picture 76" descr="25Basin_Thai06Flood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0100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7268" name="AutoShape 7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21513" name="AutoShape 9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7271" name="Rectangle 10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7264" name="AutoShape 12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21518" name="AutoShape 14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7267" name="Rectangle 15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7176" name="AutoShape 16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263" name="Rectangle 19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7258" name="AutoShape 21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21527" name="AutoShape 23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7261" name="Rectangle 24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7254" name="AutoShape 26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21532" name="AutoShape 28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7257" name="Rectangle 29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4284663" y="1196975"/>
            <a:ext cx="4716493" cy="1589083"/>
          </a:xfrm>
          <a:prstGeom prst="roundRect">
            <a:avLst>
              <a:gd name="adj" fmla="val 11972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7181" name="Rectangle 31"/>
          <p:cNvSpPr>
            <a:spLocks noChangeArrowheads="1"/>
          </p:cNvSpPr>
          <p:nvPr/>
        </p:nvSpPr>
        <p:spPr bwMode="auto">
          <a:xfrm>
            <a:off x="4930775" y="1412875"/>
            <a:ext cx="4105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Flood Way</a:t>
            </a:r>
            <a:r>
              <a:rPr lang="th-TH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and/or Flood </a:t>
            </a:r>
            <a:r>
              <a:rPr lang="en-US" sz="2000" b="1" dirty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Diversion </a:t>
            </a: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Channel </a:t>
            </a:r>
            <a:r>
              <a:rPr lang="th-TH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&gt; </a:t>
            </a:r>
            <a:r>
              <a:rPr lang="th-TH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1</a:t>
            </a:r>
            <a:r>
              <a:rPr lang="en-US" sz="2000" b="1" dirty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,500 </a:t>
            </a:r>
            <a:r>
              <a:rPr lang="en-US" sz="2000" b="1" dirty="0" err="1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cms</a:t>
            </a: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endParaRPr lang="th-TH" sz="2000" b="1" dirty="0">
              <a:solidFill>
                <a:schemeClr val="accent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539750" y="4724400"/>
            <a:ext cx="862013" cy="244475"/>
            <a:chOff x="341" y="3004"/>
            <a:chExt cx="543" cy="154"/>
          </a:xfrm>
        </p:grpSpPr>
        <p:sp>
          <p:nvSpPr>
            <p:cNvPr id="7250" name="AutoShape 34"/>
            <p:cNvSpPr>
              <a:spLocks noChangeArrowheads="1"/>
            </p:cNvSpPr>
            <p:nvPr/>
          </p:nvSpPr>
          <p:spPr bwMode="auto">
            <a:xfrm rot="4500000">
              <a:off x="771" y="2999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341" y="3004"/>
              <a:ext cx="454" cy="154"/>
              <a:chOff x="2925" y="2822"/>
              <a:chExt cx="454" cy="154"/>
            </a:xfrm>
          </p:grpSpPr>
          <p:sp>
            <p:nvSpPr>
              <p:cNvPr id="21540" name="AutoShape 36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7253" name="Rectangle 37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7246" name="AutoShape 39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21545" name="AutoShape 41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7249" name="Rectangle 42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136525" y="3184525"/>
            <a:ext cx="1060450" cy="234950"/>
            <a:chOff x="86" y="2006"/>
            <a:chExt cx="668" cy="148"/>
          </a:xfrm>
        </p:grpSpPr>
        <p:sp>
          <p:nvSpPr>
            <p:cNvPr id="7241" name="Oval 63"/>
            <p:cNvSpPr>
              <a:spLocks noChangeArrowheads="1"/>
            </p:cNvSpPr>
            <p:nvPr/>
          </p:nvSpPr>
          <p:spPr bwMode="auto">
            <a:xfrm>
              <a:off x="663" y="2063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42" name="Line 64"/>
            <p:cNvSpPr>
              <a:spLocks noChangeShapeType="1"/>
            </p:cNvSpPr>
            <p:nvPr/>
          </p:nvSpPr>
          <p:spPr bwMode="auto">
            <a:xfrm>
              <a:off x="164" y="2121"/>
              <a:ext cx="499" cy="0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86" y="2006"/>
              <a:ext cx="545" cy="127"/>
              <a:chOff x="3309" y="2596"/>
              <a:chExt cx="545" cy="127"/>
            </a:xfrm>
          </p:grpSpPr>
          <p:sp>
            <p:nvSpPr>
              <p:cNvPr id="7244" name="Rectangle 66"/>
              <p:cNvSpPr>
                <a:spLocks noChangeArrowheads="1"/>
              </p:cNvSpPr>
              <p:nvPr/>
            </p:nvSpPr>
            <p:spPr bwMode="auto">
              <a:xfrm>
                <a:off x="3379" y="2602"/>
                <a:ext cx="408" cy="1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45" name="Rectangle 67"/>
              <p:cNvSpPr>
                <a:spLocks noChangeArrowheads="1"/>
              </p:cNvSpPr>
              <p:nvPr/>
            </p:nvSpPr>
            <p:spPr bwMode="auto">
              <a:xfrm>
                <a:off x="3309" y="2596"/>
                <a:ext cx="54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latin typeface="Tahoma" pitchFamily="34" charset="0"/>
                    <a:cs typeface="Tahoma" pitchFamily="34" charset="0"/>
                  </a:rPr>
                  <a:t>เขื่อนภูมิพล</a:t>
                </a:r>
              </a:p>
            </p:txBody>
          </p:sp>
        </p:grp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2368550" y="2684463"/>
            <a:ext cx="835025" cy="269875"/>
            <a:chOff x="1492" y="1691"/>
            <a:chExt cx="526" cy="170"/>
          </a:xfrm>
        </p:grpSpPr>
        <p:sp>
          <p:nvSpPr>
            <p:cNvPr id="7236" name="Oval 69"/>
            <p:cNvSpPr>
              <a:spLocks noChangeArrowheads="1"/>
            </p:cNvSpPr>
            <p:nvPr/>
          </p:nvSpPr>
          <p:spPr bwMode="auto">
            <a:xfrm>
              <a:off x="1492" y="1770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37" name="Line 70"/>
            <p:cNvSpPr>
              <a:spLocks noChangeShapeType="1"/>
            </p:cNvSpPr>
            <p:nvPr/>
          </p:nvSpPr>
          <p:spPr bwMode="auto">
            <a:xfrm flipH="1">
              <a:off x="1571" y="1803"/>
              <a:ext cx="397" cy="6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" name="Group 71"/>
            <p:cNvGrpSpPr>
              <a:grpSpLocks/>
            </p:cNvGrpSpPr>
            <p:nvPr/>
          </p:nvGrpSpPr>
          <p:grpSpPr bwMode="auto">
            <a:xfrm>
              <a:off x="1610" y="1691"/>
              <a:ext cx="408" cy="118"/>
              <a:chOff x="3412" y="2659"/>
              <a:chExt cx="408" cy="118"/>
            </a:xfrm>
          </p:grpSpPr>
          <p:sp>
            <p:nvSpPr>
              <p:cNvPr id="7239" name="Rectangle 72"/>
              <p:cNvSpPr>
                <a:spLocks noChangeArrowheads="1"/>
              </p:cNvSpPr>
              <p:nvPr/>
            </p:nvSpPr>
            <p:spPr bwMode="auto">
              <a:xfrm>
                <a:off x="3441" y="2659"/>
                <a:ext cx="34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40" name="Rectangle 73"/>
              <p:cNvSpPr>
                <a:spLocks noChangeArrowheads="1"/>
              </p:cNvSpPr>
              <p:nvPr/>
            </p:nvSpPr>
            <p:spPr bwMode="auto">
              <a:xfrm>
                <a:off x="3412" y="2659"/>
                <a:ext cx="40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เขื่อนสิริกิต์</a:t>
                </a:r>
              </a:p>
            </p:txBody>
          </p:sp>
        </p:grpSp>
      </p:grpSp>
      <p:sp>
        <p:nvSpPr>
          <p:cNvPr id="7186" name="Oval 57"/>
          <p:cNvSpPr>
            <a:spLocks noChangeArrowheads="1"/>
          </p:cNvSpPr>
          <p:nvPr/>
        </p:nvSpPr>
        <p:spPr bwMode="auto">
          <a:xfrm>
            <a:off x="2095500" y="4589463"/>
            <a:ext cx="125413" cy="125412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87" name="Line 58"/>
          <p:cNvSpPr>
            <a:spLocks noChangeShapeType="1"/>
          </p:cNvSpPr>
          <p:nvPr/>
        </p:nvSpPr>
        <p:spPr bwMode="auto">
          <a:xfrm>
            <a:off x="798513" y="4681538"/>
            <a:ext cx="1312862" cy="0"/>
          </a:xfrm>
          <a:prstGeom prst="line">
            <a:avLst/>
          </a:prstGeom>
          <a:noFill/>
          <a:ln w="2095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687388" y="4498975"/>
            <a:ext cx="1195387" cy="196850"/>
            <a:chOff x="421" y="3152"/>
            <a:chExt cx="753" cy="124"/>
          </a:xfrm>
        </p:grpSpPr>
        <p:sp>
          <p:nvSpPr>
            <p:cNvPr id="7234" name="Rectangle 60"/>
            <p:cNvSpPr>
              <a:spLocks noChangeArrowheads="1"/>
            </p:cNvSpPr>
            <p:nvPr/>
          </p:nvSpPr>
          <p:spPr bwMode="auto">
            <a:xfrm>
              <a:off x="476" y="3152"/>
              <a:ext cx="646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35" name="Rectangle 61"/>
            <p:cNvSpPr>
              <a:spLocks noChangeArrowheads="1"/>
            </p:cNvSpPr>
            <p:nvPr/>
          </p:nvSpPr>
          <p:spPr bwMode="auto">
            <a:xfrm>
              <a:off x="421" y="3158"/>
              <a:ext cx="75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700" b="1">
                  <a:latin typeface="Tahoma" pitchFamily="34" charset="0"/>
                  <a:cs typeface="Tahoma" pitchFamily="34" charset="0"/>
                </a:rPr>
                <a:t>จุดบรรจบปิง วัง ยม น่าน</a:t>
              </a:r>
            </a:p>
          </p:txBody>
        </p:sp>
      </p:grpSp>
      <p:pic>
        <p:nvPicPr>
          <p:cNvPr id="21587" name="Picture 83" descr="Road_A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8"/>
            <a:ext cx="4176712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93" name="AutoShape 89"/>
          <p:cNvSpPr>
            <a:spLocks noChangeArrowheads="1"/>
          </p:cNvSpPr>
          <p:nvPr/>
        </p:nvSpPr>
        <p:spPr bwMode="auto">
          <a:xfrm>
            <a:off x="2195513" y="4797425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94" name="AutoShape 90"/>
          <p:cNvSpPr>
            <a:spLocks noChangeArrowheads="1"/>
          </p:cNvSpPr>
          <p:nvPr/>
        </p:nvSpPr>
        <p:spPr bwMode="auto">
          <a:xfrm>
            <a:off x="2411413" y="4797425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95" name="AutoShape 91"/>
          <p:cNvSpPr>
            <a:spLocks noChangeArrowheads="1"/>
          </p:cNvSpPr>
          <p:nvPr/>
        </p:nvSpPr>
        <p:spPr bwMode="auto">
          <a:xfrm rot="5247312">
            <a:off x="2663032" y="4977606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96" name="AutoShape 92"/>
          <p:cNvSpPr>
            <a:spLocks noChangeArrowheads="1"/>
          </p:cNvSpPr>
          <p:nvPr/>
        </p:nvSpPr>
        <p:spPr bwMode="auto">
          <a:xfrm>
            <a:off x="2627313" y="4797425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97" name="AutoShape 93"/>
          <p:cNvSpPr>
            <a:spLocks noChangeArrowheads="1"/>
          </p:cNvSpPr>
          <p:nvPr/>
        </p:nvSpPr>
        <p:spPr bwMode="auto">
          <a:xfrm rot="5247312">
            <a:off x="2664619" y="5193507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98" name="AutoShape 94"/>
          <p:cNvSpPr>
            <a:spLocks noChangeArrowheads="1"/>
          </p:cNvSpPr>
          <p:nvPr/>
        </p:nvSpPr>
        <p:spPr bwMode="auto">
          <a:xfrm rot="5247312">
            <a:off x="2664619" y="5409407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99" name="AutoShape 95"/>
          <p:cNvSpPr>
            <a:spLocks noChangeArrowheads="1"/>
          </p:cNvSpPr>
          <p:nvPr/>
        </p:nvSpPr>
        <p:spPr bwMode="auto">
          <a:xfrm rot="5247312">
            <a:off x="2664619" y="5625307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00" name="AutoShape 96"/>
          <p:cNvSpPr>
            <a:spLocks noChangeArrowheads="1"/>
          </p:cNvSpPr>
          <p:nvPr/>
        </p:nvSpPr>
        <p:spPr bwMode="auto">
          <a:xfrm rot="5247312">
            <a:off x="2664619" y="5841207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01" name="AutoShape 97"/>
          <p:cNvSpPr>
            <a:spLocks noChangeArrowheads="1"/>
          </p:cNvSpPr>
          <p:nvPr/>
        </p:nvSpPr>
        <p:spPr bwMode="auto">
          <a:xfrm rot="5247312">
            <a:off x="2664619" y="6057107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02" name="AutoShape 98"/>
          <p:cNvSpPr>
            <a:spLocks noChangeArrowheads="1"/>
          </p:cNvSpPr>
          <p:nvPr/>
        </p:nvSpPr>
        <p:spPr bwMode="auto">
          <a:xfrm rot="5247312">
            <a:off x="2664619" y="6273007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03" name="AutoShape 99"/>
          <p:cNvSpPr>
            <a:spLocks noChangeArrowheads="1"/>
          </p:cNvSpPr>
          <p:nvPr/>
        </p:nvSpPr>
        <p:spPr bwMode="auto">
          <a:xfrm rot="5247312">
            <a:off x="2664619" y="6488907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0" name="Group 43"/>
          <p:cNvGrpSpPr>
            <a:grpSpLocks/>
          </p:cNvGrpSpPr>
          <p:nvPr/>
        </p:nvGrpSpPr>
        <p:grpSpPr bwMode="auto">
          <a:xfrm>
            <a:off x="2555875" y="5805488"/>
            <a:ext cx="1152525" cy="244475"/>
            <a:chOff x="1610" y="3657"/>
            <a:chExt cx="726" cy="154"/>
          </a:xfrm>
        </p:grpSpPr>
        <p:sp>
          <p:nvSpPr>
            <p:cNvPr id="7230" name="AutoShape 44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21550" name="AutoShape 46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7233" name="Rectangle 47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grpSp>
        <p:nvGrpSpPr>
          <p:cNvPr id="22" name="Group 112"/>
          <p:cNvGrpSpPr>
            <a:grpSpLocks/>
          </p:cNvGrpSpPr>
          <p:nvPr/>
        </p:nvGrpSpPr>
        <p:grpSpPr bwMode="auto">
          <a:xfrm>
            <a:off x="2771775" y="4994275"/>
            <a:ext cx="1512888" cy="379413"/>
            <a:chOff x="1746" y="3146"/>
            <a:chExt cx="953" cy="239"/>
          </a:xfrm>
        </p:grpSpPr>
        <p:sp>
          <p:nvSpPr>
            <p:cNvPr id="7226" name="AutoShape 108"/>
            <p:cNvSpPr>
              <a:spLocks noChangeArrowheads="1"/>
            </p:cNvSpPr>
            <p:nvPr/>
          </p:nvSpPr>
          <p:spPr bwMode="auto">
            <a:xfrm rot="-5400000">
              <a:off x="1876" y="3119"/>
              <a:ext cx="57" cy="31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3" name="Group 103"/>
            <p:cNvGrpSpPr>
              <a:grpSpLocks/>
            </p:cNvGrpSpPr>
            <p:nvPr/>
          </p:nvGrpSpPr>
          <p:grpSpPr bwMode="auto">
            <a:xfrm>
              <a:off x="1946" y="3146"/>
              <a:ext cx="753" cy="239"/>
              <a:chOff x="2608" y="3101"/>
              <a:chExt cx="753" cy="239"/>
            </a:xfrm>
          </p:grpSpPr>
          <p:sp>
            <p:nvSpPr>
              <p:cNvPr id="7228" name="Rectangle 101"/>
              <p:cNvSpPr>
                <a:spLocks noChangeArrowheads="1"/>
              </p:cNvSpPr>
              <p:nvPr/>
            </p:nvSpPr>
            <p:spPr bwMode="auto">
              <a:xfrm>
                <a:off x="2693" y="3101"/>
                <a:ext cx="580" cy="2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9" name="Rectangle 102"/>
              <p:cNvSpPr>
                <a:spLocks noChangeArrowheads="1"/>
              </p:cNvSpPr>
              <p:nvPr/>
            </p:nvSpPr>
            <p:spPr bwMode="auto">
              <a:xfrm>
                <a:off x="2608" y="3119"/>
                <a:ext cx="753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ผันน้ำออกทาง</a:t>
                </a:r>
              </a:p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ฝั่งตะวันออก</a:t>
                </a:r>
              </a:p>
            </p:txBody>
          </p:sp>
        </p:grpSp>
      </p:grpSp>
      <p:grpSp>
        <p:nvGrpSpPr>
          <p:cNvPr id="24" name="Group 118"/>
          <p:cNvGrpSpPr>
            <a:grpSpLocks/>
          </p:cNvGrpSpPr>
          <p:nvPr/>
        </p:nvGrpSpPr>
        <p:grpSpPr bwMode="auto">
          <a:xfrm>
            <a:off x="468313" y="6218238"/>
            <a:ext cx="1511300" cy="379412"/>
            <a:chOff x="340" y="3884"/>
            <a:chExt cx="952" cy="239"/>
          </a:xfrm>
        </p:grpSpPr>
        <p:sp>
          <p:nvSpPr>
            <p:cNvPr id="7222" name="AutoShape 114"/>
            <p:cNvSpPr>
              <a:spLocks noChangeArrowheads="1"/>
            </p:cNvSpPr>
            <p:nvPr/>
          </p:nvSpPr>
          <p:spPr bwMode="auto">
            <a:xfrm rot="5400000">
              <a:off x="1104" y="3844"/>
              <a:ext cx="57" cy="31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5" name="Group 104"/>
            <p:cNvGrpSpPr>
              <a:grpSpLocks/>
            </p:cNvGrpSpPr>
            <p:nvPr/>
          </p:nvGrpSpPr>
          <p:grpSpPr bwMode="auto">
            <a:xfrm>
              <a:off x="340" y="3884"/>
              <a:ext cx="753" cy="239"/>
              <a:chOff x="2608" y="3101"/>
              <a:chExt cx="753" cy="239"/>
            </a:xfrm>
          </p:grpSpPr>
          <p:sp>
            <p:nvSpPr>
              <p:cNvPr id="7224" name="Rectangle 105"/>
              <p:cNvSpPr>
                <a:spLocks noChangeArrowheads="1"/>
              </p:cNvSpPr>
              <p:nvPr/>
            </p:nvSpPr>
            <p:spPr bwMode="auto">
              <a:xfrm>
                <a:off x="2693" y="3101"/>
                <a:ext cx="580" cy="2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5" name="Rectangle 106"/>
              <p:cNvSpPr>
                <a:spLocks noChangeArrowheads="1"/>
              </p:cNvSpPr>
              <p:nvPr/>
            </p:nvSpPr>
            <p:spPr bwMode="auto">
              <a:xfrm>
                <a:off x="2608" y="3119"/>
                <a:ext cx="753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ผันน้ำออกทาง</a:t>
                </a:r>
              </a:p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ฝั่งตะวันตก</a:t>
                </a:r>
              </a:p>
            </p:txBody>
          </p:sp>
        </p:grpSp>
      </p:grpSp>
      <p:sp>
        <p:nvSpPr>
          <p:cNvPr id="21623" name="AutoShape 119"/>
          <p:cNvSpPr>
            <a:spLocks noChangeArrowheads="1"/>
          </p:cNvSpPr>
          <p:nvPr/>
        </p:nvSpPr>
        <p:spPr bwMode="auto">
          <a:xfrm rot="10800000">
            <a:off x="1847850" y="4700588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24" name="AutoShape 120"/>
          <p:cNvSpPr>
            <a:spLocks noChangeArrowheads="1"/>
          </p:cNvSpPr>
          <p:nvPr/>
        </p:nvSpPr>
        <p:spPr bwMode="auto">
          <a:xfrm rot="10800000">
            <a:off x="1612900" y="4700588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25" name="AutoShape 121"/>
          <p:cNvSpPr>
            <a:spLocks noChangeArrowheads="1"/>
          </p:cNvSpPr>
          <p:nvPr/>
        </p:nvSpPr>
        <p:spPr bwMode="auto">
          <a:xfrm rot="5247312">
            <a:off x="1488282" y="4872831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26" name="AutoShape 122"/>
          <p:cNvSpPr>
            <a:spLocks noChangeArrowheads="1"/>
          </p:cNvSpPr>
          <p:nvPr/>
        </p:nvSpPr>
        <p:spPr bwMode="auto">
          <a:xfrm rot="5247312">
            <a:off x="1488282" y="5088731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27" name="AutoShape 123"/>
          <p:cNvSpPr>
            <a:spLocks noChangeArrowheads="1"/>
          </p:cNvSpPr>
          <p:nvPr/>
        </p:nvSpPr>
        <p:spPr bwMode="auto">
          <a:xfrm rot="5247312">
            <a:off x="1488282" y="5304631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28" name="AutoShape 124"/>
          <p:cNvSpPr>
            <a:spLocks noChangeArrowheads="1"/>
          </p:cNvSpPr>
          <p:nvPr/>
        </p:nvSpPr>
        <p:spPr bwMode="auto">
          <a:xfrm rot="5247312">
            <a:off x="1488282" y="5520531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29" name="AutoShape 125"/>
          <p:cNvSpPr>
            <a:spLocks noChangeArrowheads="1"/>
          </p:cNvSpPr>
          <p:nvPr/>
        </p:nvSpPr>
        <p:spPr bwMode="auto">
          <a:xfrm rot="3788684">
            <a:off x="1553369" y="5736432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30" name="AutoShape 126"/>
          <p:cNvSpPr>
            <a:spLocks noChangeArrowheads="1"/>
          </p:cNvSpPr>
          <p:nvPr/>
        </p:nvSpPr>
        <p:spPr bwMode="auto">
          <a:xfrm rot="3788684">
            <a:off x="1648619" y="5952332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31" name="AutoShape 127"/>
          <p:cNvSpPr>
            <a:spLocks noChangeArrowheads="1"/>
          </p:cNvSpPr>
          <p:nvPr/>
        </p:nvSpPr>
        <p:spPr bwMode="auto">
          <a:xfrm rot="3788684">
            <a:off x="1753394" y="6153944"/>
            <a:ext cx="215900" cy="144462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32" name="AutoShape 128"/>
          <p:cNvSpPr>
            <a:spLocks noChangeArrowheads="1"/>
          </p:cNvSpPr>
          <p:nvPr/>
        </p:nvSpPr>
        <p:spPr bwMode="auto">
          <a:xfrm rot="3788684">
            <a:off x="1840707" y="6361906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633" name="AutoShape 129"/>
          <p:cNvSpPr>
            <a:spLocks noChangeArrowheads="1"/>
          </p:cNvSpPr>
          <p:nvPr/>
        </p:nvSpPr>
        <p:spPr bwMode="auto">
          <a:xfrm rot="3788684">
            <a:off x="1920082" y="6569868"/>
            <a:ext cx="215900" cy="144463"/>
          </a:xfrm>
          <a:prstGeom prst="notchedRightArrow">
            <a:avLst>
              <a:gd name="adj1" fmla="val 53843"/>
              <a:gd name="adj2" fmla="val 63738"/>
            </a:avLst>
          </a:prstGeom>
          <a:gradFill rotWithShape="1">
            <a:gsLst>
              <a:gs pos="0">
                <a:srgbClr val="0066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823913" y="5003800"/>
            <a:ext cx="1397000" cy="206375"/>
            <a:chOff x="519" y="3152"/>
            <a:chExt cx="880" cy="130"/>
          </a:xfrm>
        </p:grpSpPr>
        <p:sp>
          <p:nvSpPr>
            <p:cNvPr id="7217" name="Oval 78"/>
            <p:cNvSpPr>
              <a:spLocks noChangeArrowheads="1"/>
            </p:cNvSpPr>
            <p:nvPr/>
          </p:nvSpPr>
          <p:spPr bwMode="auto">
            <a:xfrm>
              <a:off x="1320" y="3203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7" name="Group 79"/>
            <p:cNvGrpSpPr>
              <a:grpSpLocks/>
            </p:cNvGrpSpPr>
            <p:nvPr/>
          </p:nvGrpSpPr>
          <p:grpSpPr bwMode="auto">
            <a:xfrm>
              <a:off x="519" y="3152"/>
              <a:ext cx="819" cy="124"/>
              <a:chOff x="3128" y="3152"/>
              <a:chExt cx="819" cy="124"/>
            </a:xfrm>
          </p:grpSpPr>
          <p:sp>
            <p:nvSpPr>
              <p:cNvPr id="7219" name="Line 80"/>
              <p:cNvSpPr>
                <a:spLocks noChangeShapeType="1"/>
              </p:cNvSpPr>
              <p:nvPr/>
            </p:nvSpPr>
            <p:spPr bwMode="auto">
              <a:xfrm>
                <a:off x="3210" y="3261"/>
                <a:ext cx="73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220" name="Rectangle 81"/>
              <p:cNvSpPr>
                <a:spLocks noChangeArrowheads="1"/>
              </p:cNvSpPr>
              <p:nvPr/>
            </p:nvSpPr>
            <p:spPr bwMode="auto">
              <a:xfrm>
                <a:off x="3217" y="3152"/>
                <a:ext cx="567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1" name="Rectangle 82"/>
              <p:cNvSpPr>
                <a:spLocks noChangeArrowheads="1"/>
              </p:cNvSpPr>
              <p:nvPr/>
            </p:nvSpPr>
            <p:spPr bwMode="auto">
              <a:xfrm>
                <a:off x="3128" y="3158"/>
                <a:ext cx="75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เขื่อนทดน้ำเจ้าพระยา</a:t>
                </a:r>
              </a:p>
            </p:txBody>
          </p:sp>
        </p:grpSp>
      </p:grpSp>
      <p:pic>
        <p:nvPicPr>
          <p:cNvPr id="7216" name="Picture 131" descr="14_number_blue_6-150x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1255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3" grpId="0" animBg="1"/>
      <p:bldP spid="21594" grpId="0" animBg="1"/>
      <p:bldP spid="21595" grpId="0" animBg="1"/>
      <p:bldP spid="21596" grpId="0" animBg="1"/>
      <p:bldP spid="21597" grpId="0" animBg="1"/>
      <p:bldP spid="21598" grpId="0" animBg="1"/>
      <p:bldP spid="21599" grpId="0" animBg="1"/>
      <p:bldP spid="21600" grpId="0" animBg="1"/>
      <p:bldP spid="21601" grpId="0" animBg="1"/>
      <p:bldP spid="21602" grpId="0" animBg="1"/>
      <p:bldP spid="21603" grpId="0" animBg="1"/>
      <p:bldP spid="21623" grpId="0" animBg="1"/>
      <p:bldP spid="21624" grpId="0" animBg="1"/>
      <p:bldP spid="21625" grpId="0" animBg="1"/>
      <p:bldP spid="21626" grpId="0" animBg="1"/>
      <p:bldP spid="21627" grpId="0" animBg="1"/>
      <p:bldP spid="21628" grpId="0" animBg="1"/>
      <p:bldP spid="21629" grpId="0" animBg="1"/>
      <p:bldP spid="21630" grpId="0" animBg="1"/>
      <p:bldP spid="21631" grpId="0" animBg="1"/>
      <p:bldP spid="21632" grpId="0" animBg="1"/>
      <p:bldP spid="216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4606" name="AutoShape 30"/>
          <p:cNvSpPr>
            <a:spLocks noChangeArrowheads="1"/>
          </p:cNvSpPr>
          <p:nvPr/>
        </p:nvSpPr>
        <p:spPr bwMode="auto">
          <a:xfrm>
            <a:off x="4214810" y="1285860"/>
            <a:ext cx="4751387" cy="1160455"/>
          </a:xfrm>
          <a:prstGeom prst="roundRect">
            <a:avLst>
              <a:gd name="adj" fmla="val 11972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8197" name="Rectangle 31"/>
          <p:cNvSpPr>
            <a:spLocks noChangeArrowheads="1"/>
          </p:cNvSpPr>
          <p:nvPr/>
        </p:nvSpPr>
        <p:spPr bwMode="auto">
          <a:xfrm>
            <a:off x="4930775" y="1412875"/>
            <a:ext cx="4105275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Information Warehouse and Forecasting and Disaster Warning System.</a:t>
            </a:r>
            <a:endParaRPr lang="th-TH" sz="2000" b="1" dirty="0">
              <a:solidFill>
                <a:schemeClr val="accent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198" name="Picture 105" descr="14_number_blue_7-150x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85860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6" descr="25Basin_Thai"/>
          <p:cNvPicPr>
            <a:picLocks noChangeAspect="1" noChangeArrowheads="1"/>
          </p:cNvPicPr>
          <p:nvPr/>
        </p:nvPicPr>
        <p:blipFill>
          <a:blip r:embed="rId3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8287" name="AutoShape 108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24686" name="AutoShape 110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90" name="Rectangle 111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8283" name="AutoShape 113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24691" name="AutoShape 115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86" name="Rectangle 116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8202" name="AutoShape 117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24695" name="AutoShape 119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82" name="Rectangle 120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8277" name="AutoShape 122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123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24700" name="AutoShape 124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80" name="Rectangle 125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8273" name="AutoShape 127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128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24705" name="AutoShape 129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76" name="Rectangle 130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  <p:grpSp>
        <p:nvGrpSpPr>
          <p:cNvPr id="11" name="Group 136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8269" name="AutoShape 137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138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24715" name="AutoShape 139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72" name="Rectangle 140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3" name="Group 141"/>
          <p:cNvGrpSpPr>
            <a:grpSpLocks/>
          </p:cNvGrpSpPr>
          <p:nvPr/>
        </p:nvGrpSpPr>
        <p:grpSpPr bwMode="auto">
          <a:xfrm>
            <a:off x="2555875" y="5805488"/>
            <a:ext cx="1152525" cy="244475"/>
            <a:chOff x="1610" y="3657"/>
            <a:chExt cx="726" cy="154"/>
          </a:xfrm>
        </p:grpSpPr>
        <p:sp>
          <p:nvSpPr>
            <p:cNvPr id="8265" name="AutoShape 142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143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24720" name="AutoShape 144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68" name="Rectangle 145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grpSp>
        <p:nvGrpSpPr>
          <p:cNvPr id="15" name="Group 146"/>
          <p:cNvGrpSpPr>
            <a:grpSpLocks/>
          </p:cNvGrpSpPr>
          <p:nvPr/>
        </p:nvGrpSpPr>
        <p:grpSpPr bwMode="auto">
          <a:xfrm>
            <a:off x="136525" y="3184525"/>
            <a:ext cx="1060450" cy="234950"/>
            <a:chOff x="86" y="2006"/>
            <a:chExt cx="668" cy="148"/>
          </a:xfrm>
        </p:grpSpPr>
        <p:sp>
          <p:nvSpPr>
            <p:cNvPr id="8260" name="Oval 147"/>
            <p:cNvSpPr>
              <a:spLocks noChangeArrowheads="1"/>
            </p:cNvSpPr>
            <p:nvPr/>
          </p:nvSpPr>
          <p:spPr bwMode="auto">
            <a:xfrm>
              <a:off x="663" y="2063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61" name="Line 148"/>
            <p:cNvSpPr>
              <a:spLocks noChangeShapeType="1"/>
            </p:cNvSpPr>
            <p:nvPr/>
          </p:nvSpPr>
          <p:spPr bwMode="auto">
            <a:xfrm>
              <a:off x="164" y="2121"/>
              <a:ext cx="499" cy="0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6" name="Group 149"/>
            <p:cNvGrpSpPr>
              <a:grpSpLocks/>
            </p:cNvGrpSpPr>
            <p:nvPr/>
          </p:nvGrpSpPr>
          <p:grpSpPr bwMode="auto">
            <a:xfrm>
              <a:off x="86" y="2006"/>
              <a:ext cx="545" cy="127"/>
              <a:chOff x="3309" y="2596"/>
              <a:chExt cx="545" cy="127"/>
            </a:xfrm>
          </p:grpSpPr>
          <p:sp>
            <p:nvSpPr>
              <p:cNvPr id="8263" name="Rectangle 150"/>
              <p:cNvSpPr>
                <a:spLocks noChangeArrowheads="1"/>
              </p:cNvSpPr>
              <p:nvPr/>
            </p:nvSpPr>
            <p:spPr bwMode="auto">
              <a:xfrm>
                <a:off x="3379" y="2602"/>
                <a:ext cx="408" cy="1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264" name="Rectangle 151"/>
              <p:cNvSpPr>
                <a:spLocks noChangeArrowheads="1"/>
              </p:cNvSpPr>
              <p:nvPr/>
            </p:nvSpPr>
            <p:spPr bwMode="auto">
              <a:xfrm>
                <a:off x="3309" y="2596"/>
                <a:ext cx="54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latin typeface="Tahoma" pitchFamily="34" charset="0"/>
                    <a:cs typeface="Tahoma" pitchFamily="34" charset="0"/>
                  </a:rPr>
                  <a:t>เขื่อนภูมิพล</a:t>
                </a:r>
              </a:p>
            </p:txBody>
          </p:sp>
        </p:grpSp>
      </p:grpSp>
      <p:grpSp>
        <p:nvGrpSpPr>
          <p:cNvPr id="17" name="Group 152"/>
          <p:cNvGrpSpPr>
            <a:grpSpLocks/>
          </p:cNvGrpSpPr>
          <p:nvPr/>
        </p:nvGrpSpPr>
        <p:grpSpPr bwMode="auto">
          <a:xfrm>
            <a:off x="2368550" y="2684463"/>
            <a:ext cx="835025" cy="269875"/>
            <a:chOff x="1492" y="1691"/>
            <a:chExt cx="526" cy="170"/>
          </a:xfrm>
        </p:grpSpPr>
        <p:sp>
          <p:nvSpPr>
            <p:cNvPr id="8255" name="Oval 153"/>
            <p:cNvSpPr>
              <a:spLocks noChangeArrowheads="1"/>
            </p:cNvSpPr>
            <p:nvPr/>
          </p:nvSpPr>
          <p:spPr bwMode="auto">
            <a:xfrm>
              <a:off x="1492" y="1770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56" name="Line 154"/>
            <p:cNvSpPr>
              <a:spLocks noChangeShapeType="1"/>
            </p:cNvSpPr>
            <p:nvPr/>
          </p:nvSpPr>
          <p:spPr bwMode="auto">
            <a:xfrm flipH="1">
              <a:off x="1571" y="1803"/>
              <a:ext cx="397" cy="6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" name="Group 155"/>
            <p:cNvGrpSpPr>
              <a:grpSpLocks/>
            </p:cNvGrpSpPr>
            <p:nvPr/>
          </p:nvGrpSpPr>
          <p:grpSpPr bwMode="auto">
            <a:xfrm>
              <a:off x="1610" y="1691"/>
              <a:ext cx="408" cy="118"/>
              <a:chOff x="3412" y="2659"/>
              <a:chExt cx="408" cy="118"/>
            </a:xfrm>
          </p:grpSpPr>
          <p:sp>
            <p:nvSpPr>
              <p:cNvPr id="8258" name="Rectangle 156"/>
              <p:cNvSpPr>
                <a:spLocks noChangeArrowheads="1"/>
              </p:cNvSpPr>
              <p:nvPr/>
            </p:nvSpPr>
            <p:spPr bwMode="auto">
              <a:xfrm>
                <a:off x="3441" y="2659"/>
                <a:ext cx="34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259" name="Rectangle 157"/>
              <p:cNvSpPr>
                <a:spLocks noChangeArrowheads="1"/>
              </p:cNvSpPr>
              <p:nvPr/>
            </p:nvSpPr>
            <p:spPr bwMode="auto">
              <a:xfrm>
                <a:off x="3412" y="2659"/>
                <a:ext cx="40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เขื่อนสิริกิต์</a:t>
                </a:r>
              </a:p>
            </p:txBody>
          </p:sp>
        </p:grpSp>
      </p:grpSp>
      <p:grpSp>
        <p:nvGrpSpPr>
          <p:cNvPr id="19" name="Group 158"/>
          <p:cNvGrpSpPr>
            <a:grpSpLocks/>
          </p:cNvGrpSpPr>
          <p:nvPr/>
        </p:nvGrpSpPr>
        <p:grpSpPr bwMode="auto">
          <a:xfrm>
            <a:off x="2306638" y="3241675"/>
            <a:ext cx="1598612" cy="215900"/>
            <a:chOff x="1453" y="2042"/>
            <a:chExt cx="1007" cy="136"/>
          </a:xfrm>
        </p:grpSpPr>
        <p:sp>
          <p:nvSpPr>
            <p:cNvPr id="8249" name="Oval 159"/>
            <p:cNvSpPr>
              <a:spLocks noChangeArrowheads="1"/>
            </p:cNvSpPr>
            <p:nvPr/>
          </p:nvSpPr>
          <p:spPr bwMode="auto">
            <a:xfrm>
              <a:off x="1453" y="2087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0" name="Group 160"/>
            <p:cNvGrpSpPr>
              <a:grpSpLocks/>
            </p:cNvGrpSpPr>
            <p:nvPr/>
          </p:nvGrpSpPr>
          <p:grpSpPr bwMode="auto">
            <a:xfrm>
              <a:off x="1553" y="2042"/>
              <a:ext cx="907" cy="118"/>
              <a:chOff x="3515" y="2750"/>
              <a:chExt cx="907" cy="118"/>
            </a:xfrm>
          </p:grpSpPr>
          <p:sp>
            <p:nvSpPr>
              <p:cNvPr id="8251" name="Line 161"/>
              <p:cNvSpPr>
                <a:spLocks noChangeShapeType="1"/>
              </p:cNvSpPr>
              <p:nvPr/>
            </p:nvSpPr>
            <p:spPr bwMode="auto">
              <a:xfrm flipH="1">
                <a:off x="3515" y="2858"/>
                <a:ext cx="81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21" name="Group 162"/>
              <p:cNvGrpSpPr>
                <a:grpSpLocks/>
              </p:cNvGrpSpPr>
              <p:nvPr/>
            </p:nvGrpSpPr>
            <p:grpSpPr bwMode="auto">
              <a:xfrm>
                <a:off x="3588" y="2750"/>
                <a:ext cx="834" cy="118"/>
                <a:chOff x="3588" y="2750"/>
                <a:chExt cx="834" cy="118"/>
              </a:xfrm>
            </p:grpSpPr>
            <p:sp>
              <p:nvSpPr>
                <p:cNvPr id="8253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86" y="2750"/>
                  <a:ext cx="646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254" name="Rectangle 164"/>
                <p:cNvSpPr>
                  <a:spLocks noChangeArrowheads="1"/>
                </p:cNvSpPr>
                <p:nvPr/>
              </p:nvSpPr>
              <p:spPr bwMode="auto">
                <a:xfrm>
                  <a:off x="3588" y="2750"/>
                  <a:ext cx="834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th-TH" sz="700" b="1">
                      <a:latin typeface="Tahoma" pitchFamily="34" charset="0"/>
                      <a:cs typeface="Tahoma" pitchFamily="34" charset="0"/>
                    </a:rPr>
                    <a:t>เขื่อนแควน้อยบำรุงแดน</a:t>
                  </a:r>
                </a:p>
              </p:txBody>
            </p:sp>
          </p:grpSp>
        </p:grpSp>
      </p:grpSp>
      <p:grpSp>
        <p:nvGrpSpPr>
          <p:cNvPr id="22" name="Group 165"/>
          <p:cNvGrpSpPr>
            <a:grpSpLocks/>
          </p:cNvGrpSpPr>
          <p:nvPr/>
        </p:nvGrpSpPr>
        <p:grpSpPr bwMode="auto">
          <a:xfrm>
            <a:off x="2881313" y="5257800"/>
            <a:ext cx="1143000" cy="225425"/>
            <a:chOff x="1815" y="3312"/>
            <a:chExt cx="720" cy="142"/>
          </a:xfrm>
        </p:grpSpPr>
        <p:sp>
          <p:nvSpPr>
            <p:cNvPr id="8244" name="Oval 166"/>
            <p:cNvSpPr>
              <a:spLocks noChangeArrowheads="1"/>
            </p:cNvSpPr>
            <p:nvPr/>
          </p:nvSpPr>
          <p:spPr bwMode="auto">
            <a:xfrm>
              <a:off x="1815" y="3375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3" name="Group 167"/>
            <p:cNvGrpSpPr>
              <a:grpSpLocks/>
            </p:cNvGrpSpPr>
            <p:nvPr/>
          </p:nvGrpSpPr>
          <p:grpSpPr bwMode="auto">
            <a:xfrm>
              <a:off x="1882" y="3312"/>
              <a:ext cx="653" cy="118"/>
              <a:chOff x="3730" y="3436"/>
              <a:chExt cx="653" cy="118"/>
            </a:xfrm>
          </p:grpSpPr>
          <p:sp>
            <p:nvSpPr>
              <p:cNvPr id="8246" name="Line 168"/>
              <p:cNvSpPr>
                <a:spLocks noChangeShapeType="1"/>
              </p:cNvSpPr>
              <p:nvPr/>
            </p:nvSpPr>
            <p:spPr bwMode="auto">
              <a:xfrm flipH="1">
                <a:off x="3730" y="3542"/>
                <a:ext cx="623" cy="6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247" name="Rectangle 169"/>
              <p:cNvSpPr>
                <a:spLocks noChangeArrowheads="1"/>
              </p:cNvSpPr>
              <p:nvPr/>
            </p:nvSpPr>
            <p:spPr bwMode="auto">
              <a:xfrm>
                <a:off x="3834" y="3436"/>
                <a:ext cx="51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248" name="Rectangle 170"/>
              <p:cNvSpPr>
                <a:spLocks noChangeArrowheads="1"/>
              </p:cNvSpPr>
              <p:nvPr/>
            </p:nvSpPr>
            <p:spPr bwMode="auto">
              <a:xfrm>
                <a:off x="3793" y="3436"/>
                <a:ext cx="59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เขื่อนป่าสักชลสิทธิ์</a:t>
                </a:r>
              </a:p>
            </p:txBody>
          </p:sp>
        </p:grpSp>
      </p:grpSp>
      <p:grpSp>
        <p:nvGrpSpPr>
          <p:cNvPr id="24" name="Group 171"/>
          <p:cNvGrpSpPr>
            <a:grpSpLocks/>
          </p:cNvGrpSpPr>
          <p:nvPr/>
        </p:nvGrpSpPr>
        <p:grpSpPr bwMode="auto">
          <a:xfrm>
            <a:off x="823913" y="5003800"/>
            <a:ext cx="1397000" cy="206375"/>
            <a:chOff x="519" y="3152"/>
            <a:chExt cx="880" cy="130"/>
          </a:xfrm>
        </p:grpSpPr>
        <p:sp>
          <p:nvSpPr>
            <p:cNvPr id="8239" name="Oval 172"/>
            <p:cNvSpPr>
              <a:spLocks noChangeArrowheads="1"/>
            </p:cNvSpPr>
            <p:nvPr/>
          </p:nvSpPr>
          <p:spPr bwMode="auto">
            <a:xfrm>
              <a:off x="1320" y="3203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5" name="Group 173"/>
            <p:cNvGrpSpPr>
              <a:grpSpLocks/>
            </p:cNvGrpSpPr>
            <p:nvPr/>
          </p:nvGrpSpPr>
          <p:grpSpPr bwMode="auto">
            <a:xfrm>
              <a:off x="519" y="3152"/>
              <a:ext cx="819" cy="124"/>
              <a:chOff x="3128" y="3152"/>
              <a:chExt cx="819" cy="124"/>
            </a:xfrm>
          </p:grpSpPr>
          <p:sp>
            <p:nvSpPr>
              <p:cNvPr id="8241" name="Line 174"/>
              <p:cNvSpPr>
                <a:spLocks noChangeShapeType="1"/>
              </p:cNvSpPr>
              <p:nvPr/>
            </p:nvSpPr>
            <p:spPr bwMode="auto">
              <a:xfrm>
                <a:off x="3210" y="3261"/>
                <a:ext cx="73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242" name="Rectangle 175"/>
              <p:cNvSpPr>
                <a:spLocks noChangeArrowheads="1"/>
              </p:cNvSpPr>
              <p:nvPr/>
            </p:nvSpPr>
            <p:spPr bwMode="auto">
              <a:xfrm>
                <a:off x="3217" y="3152"/>
                <a:ext cx="567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243" name="Rectangle 176"/>
              <p:cNvSpPr>
                <a:spLocks noChangeArrowheads="1"/>
              </p:cNvSpPr>
              <p:nvPr/>
            </p:nvSpPr>
            <p:spPr bwMode="auto">
              <a:xfrm>
                <a:off x="3128" y="3158"/>
                <a:ext cx="75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เขื่อนทดน้ำเจ้าพระยา</a:t>
                </a:r>
              </a:p>
            </p:txBody>
          </p:sp>
        </p:grpSp>
      </p:grpSp>
      <p:sp>
        <p:nvSpPr>
          <p:cNvPr id="8213" name="Oval 199"/>
          <p:cNvSpPr>
            <a:spLocks noChangeArrowheads="1"/>
          </p:cNvSpPr>
          <p:nvPr/>
        </p:nvSpPr>
        <p:spPr bwMode="auto">
          <a:xfrm>
            <a:off x="2095500" y="4589463"/>
            <a:ext cx="125413" cy="125412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14" name="Line 200"/>
          <p:cNvSpPr>
            <a:spLocks noChangeShapeType="1"/>
          </p:cNvSpPr>
          <p:nvPr/>
        </p:nvSpPr>
        <p:spPr bwMode="auto">
          <a:xfrm>
            <a:off x="798513" y="4681538"/>
            <a:ext cx="1312862" cy="0"/>
          </a:xfrm>
          <a:prstGeom prst="line">
            <a:avLst/>
          </a:prstGeom>
          <a:noFill/>
          <a:ln w="2095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26" name="Group 201"/>
          <p:cNvGrpSpPr>
            <a:grpSpLocks/>
          </p:cNvGrpSpPr>
          <p:nvPr/>
        </p:nvGrpSpPr>
        <p:grpSpPr bwMode="auto">
          <a:xfrm>
            <a:off x="687388" y="4498975"/>
            <a:ext cx="1195387" cy="196850"/>
            <a:chOff x="421" y="3152"/>
            <a:chExt cx="753" cy="124"/>
          </a:xfrm>
        </p:grpSpPr>
        <p:sp>
          <p:nvSpPr>
            <p:cNvPr id="8237" name="Rectangle 202"/>
            <p:cNvSpPr>
              <a:spLocks noChangeArrowheads="1"/>
            </p:cNvSpPr>
            <p:nvPr/>
          </p:nvSpPr>
          <p:spPr bwMode="auto">
            <a:xfrm>
              <a:off x="476" y="3152"/>
              <a:ext cx="646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38" name="Rectangle 203"/>
            <p:cNvSpPr>
              <a:spLocks noChangeArrowheads="1"/>
            </p:cNvSpPr>
            <p:nvPr/>
          </p:nvSpPr>
          <p:spPr bwMode="auto">
            <a:xfrm>
              <a:off x="421" y="3158"/>
              <a:ext cx="75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700" b="1">
                  <a:latin typeface="Tahoma" pitchFamily="34" charset="0"/>
                  <a:cs typeface="Tahoma" pitchFamily="34" charset="0"/>
                </a:rPr>
                <a:t>จุดบรรจบปิง วัง ยม น่าน</a:t>
              </a:r>
            </a:p>
          </p:txBody>
        </p:sp>
      </p:grpSp>
      <p:grpSp>
        <p:nvGrpSpPr>
          <p:cNvPr id="27" name="Group 204"/>
          <p:cNvGrpSpPr>
            <a:grpSpLocks/>
          </p:cNvGrpSpPr>
          <p:nvPr/>
        </p:nvGrpSpPr>
        <p:grpSpPr bwMode="auto">
          <a:xfrm>
            <a:off x="539750" y="4724400"/>
            <a:ext cx="862013" cy="244475"/>
            <a:chOff x="341" y="3004"/>
            <a:chExt cx="543" cy="154"/>
          </a:xfrm>
        </p:grpSpPr>
        <p:sp>
          <p:nvSpPr>
            <p:cNvPr id="8233" name="AutoShape 205"/>
            <p:cNvSpPr>
              <a:spLocks noChangeArrowheads="1"/>
            </p:cNvSpPr>
            <p:nvPr/>
          </p:nvSpPr>
          <p:spPr bwMode="auto">
            <a:xfrm rot="4500000">
              <a:off x="771" y="2999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8" name="Group 206"/>
            <p:cNvGrpSpPr>
              <a:grpSpLocks/>
            </p:cNvGrpSpPr>
            <p:nvPr/>
          </p:nvGrpSpPr>
          <p:grpSpPr bwMode="auto">
            <a:xfrm>
              <a:off x="341" y="3004"/>
              <a:ext cx="454" cy="154"/>
              <a:chOff x="2925" y="2822"/>
              <a:chExt cx="454" cy="154"/>
            </a:xfrm>
          </p:grpSpPr>
          <p:sp>
            <p:nvSpPr>
              <p:cNvPr id="24783" name="AutoShape 207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36" name="Rectangle 208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pic>
        <p:nvPicPr>
          <p:cNvPr id="24786" name="Picture 210" descr="wireless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4326">
            <a:off x="1547813" y="4943475"/>
            <a:ext cx="13493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11"/>
          <p:cNvGrpSpPr>
            <a:grpSpLocks/>
          </p:cNvGrpSpPr>
          <p:nvPr/>
        </p:nvGrpSpPr>
        <p:grpSpPr bwMode="auto">
          <a:xfrm>
            <a:off x="2430463" y="6251575"/>
            <a:ext cx="773112" cy="201613"/>
            <a:chOff x="687" y="2529"/>
            <a:chExt cx="487" cy="127"/>
          </a:xfrm>
        </p:grpSpPr>
        <p:sp>
          <p:nvSpPr>
            <p:cNvPr id="8228" name="Oval 212"/>
            <p:cNvSpPr>
              <a:spLocks noChangeArrowheads="1"/>
            </p:cNvSpPr>
            <p:nvPr/>
          </p:nvSpPr>
          <p:spPr bwMode="auto">
            <a:xfrm>
              <a:off x="687" y="2574"/>
              <a:ext cx="79" cy="7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29" name="Line 213"/>
            <p:cNvSpPr>
              <a:spLocks noChangeShapeType="1"/>
            </p:cNvSpPr>
            <p:nvPr/>
          </p:nvSpPr>
          <p:spPr bwMode="auto">
            <a:xfrm flipH="1" flipV="1">
              <a:off x="769" y="2632"/>
              <a:ext cx="363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0" name="Group 214"/>
            <p:cNvGrpSpPr>
              <a:grpSpLocks/>
            </p:cNvGrpSpPr>
            <p:nvPr/>
          </p:nvGrpSpPr>
          <p:grpSpPr bwMode="auto">
            <a:xfrm>
              <a:off x="811" y="2529"/>
              <a:ext cx="363" cy="127"/>
              <a:chOff x="113" y="2523"/>
              <a:chExt cx="363" cy="127"/>
            </a:xfrm>
          </p:grpSpPr>
          <p:sp>
            <p:nvSpPr>
              <p:cNvPr id="8231" name="Rectangle 215"/>
              <p:cNvSpPr>
                <a:spLocks noChangeArrowheads="1"/>
              </p:cNvSpPr>
              <p:nvPr/>
            </p:nvSpPr>
            <p:spPr bwMode="auto">
              <a:xfrm>
                <a:off x="164" y="2523"/>
                <a:ext cx="272" cy="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232" name="Rectangle 216"/>
              <p:cNvSpPr>
                <a:spLocks noChangeArrowheads="1"/>
              </p:cNvSpPr>
              <p:nvPr/>
            </p:nvSpPr>
            <p:spPr bwMode="auto">
              <a:xfrm>
                <a:off x="113" y="2523"/>
                <a:ext cx="36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กรุงเทพ</a:t>
                </a:r>
              </a:p>
            </p:txBody>
          </p:sp>
        </p:grpSp>
      </p:grpSp>
      <p:pic>
        <p:nvPicPr>
          <p:cNvPr id="24815" name="Picture 239" descr="A7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5072">
            <a:off x="7315200" y="5145088"/>
            <a:ext cx="1576388" cy="11636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16" name="Picture 240" descr="A7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5072">
            <a:off x="5784850" y="5145088"/>
            <a:ext cx="1576388" cy="11636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17" name="Picture 241" descr="A7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285072">
            <a:off x="4356100" y="5145088"/>
            <a:ext cx="1576388" cy="11636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18" name="Picture 242" descr="A7-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285072">
            <a:off x="7270750" y="4005263"/>
            <a:ext cx="1576388" cy="11636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19" name="Picture 243" descr="A7-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285072">
            <a:off x="5784850" y="4005263"/>
            <a:ext cx="1576388" cy="11636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20" name="Picture 244" descr="A7-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285072">
            <a:off x="4356100" y="4005263"/>
            <a:ext cx="1576388" cy="11636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21" name="Picture 245" descr="A7-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285072">
            <a:off x="7270750" y="2997200"/>
            <a:ext cx="1576388" cy="11636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22" name="Picture 246" descr="A7-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285072">
            <a:off x="5784850" y="2997200"/>
            <a:ext cx="1576388" cy="11636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4823" name="Picture 247" descr="A7-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285072">
            <a:off x="4356100" y="2997200"/>
            <a:ext cx="1576388" cy="11636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284663" y="1196975"/>
            <a:ext cx="4751387" cy="1231893"/>
          </a:xfrm>
          <a:prstGeom prst="roundRect">
            <a:avLst>
              <a:gd name="adj" fmla="val 11972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930775" y="1412875"/>
            <a:ext cx="4105275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Improving Water Management Institutions</a:t>
            </a:r>
            <a:endParaRPr lang="th-TH" sz="2000" b="1" dirty="0">
              <a:solidFill>
                <a:schemeClr val="accent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222" name="Picture 7" descr="25Basin_Thai"/>
          <p:cNvPicPr>
            <a:picLocks noChangeAspect="1" noChangeArrowheads="1"/>
          </p:cNvPicPr>
          <p:nvPr/>
        </p:nvPicPr>
        <p:blipFill>
          <a:blip r:embed="rId2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9307" name="AutoShape 9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26635" name="AutoShape 11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310" name="Rectangle 12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9303" name="AutoShape 14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26640" name="AutoShape 16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306" name="Rectangle 17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9225" name="AutoShape 18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26644" name="AutoShape 20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302" name="Rectangle 21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9297" name="AutoShape 23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26649" name="AutoShape 25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300" name="Rectangle 26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9293" name="AutoShape 28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26654" name="AutoShape 30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296" name="Rectangle 31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9289" name="AutoShape 33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26659" name="AutoShape 35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292" name="Rectangle 36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2555875" y="5805488"/>
            <a:ext cx="1152525" cy="244475"/>
            <a:chOff x="1610" y="3657"/>
            <a:chExt cx="726" cy="154"/>
          </a:xfrm>
        </p:grpSpPr>
        <p:sp>
          <p:nvSpPr>
            <p:cNvPr id="9285" name="AutoShape 38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26664" name="AutoShape 40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288" name="Rectangle 41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136525" y="3184525"/>
            <a:ext cx="1060450" cy="234950"/>
            <a:chOff x="86" y="2006"/>
            <a:chExt cx="668" cy="148"/>
          </a:xfrm>
        </p:grpSpPr>
        <p:sp>
          <p:nvSpPr>
            <p:cNvPr id="9280" name="Oval 43"/>
            <p:cNvSpPr>
              <a:spLocks noChangeArrowheads="1"/>
            </p:cNvSpPr>
            <p:nvPr/>
          </p:nvSpPr>
          <p:spPr bwMode="auto">
            <a:xfrm>
              <a:off x="663" y="2063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1" name="Line 44"/>
            <p:cNvSpPr>
              <a:spLocks noChangeShapeType="1"/>
            </p:cNvSpPr>
            <p:nvPr/>
          </p:nvSpPr>
          <p:spPr bwMode="auto">
            <a:xfrm>
              <a:off x="164" y="2121"/>
              <a:ext cx="499" cy="0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86" y="2006"/>
              <a:ext cx="545" cy="127"/>
              <a:chOff x="3309" y="2596"/>
              <a:chExt cx="545" cy="127"/>
            </a:xfrm>
          </p:grpSpPr>
          <p:sp>
            <p:nvSpPr>
              <p:cNvPr id="9283" name="Rectangle 46"/>
              <p:cNvSpPr>
                <a:spLocks noChangeArrowheads="1"/>
              </p:cNvSpPr>
              <p:nvPr/>
            </p:nvSpPr>
            <p:spPr bwMode="auto">
              <a:xfrm>
                <a:off x="3379" y="2602"/>
                <a:ext cx="408" cy="1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84" name="Rectangle 47"/>
              <p:cNvSpPr>
                <a:spLocks noChangeArrowheads="1"/>
              </p:cNvSpPr>
              <p:nvPr/>
            </p:nvSpPr>
            <p:spPr bwMode="auto">
              <a:xfrm>
                <a:off x="3309" y="2596"/>
                <a:ext cx="54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latin typeface="Tahoma" pitchFamily="34" charset="0"/>
                    <a:cs typeface="Tahoma" pitchFamily="34" charset="0"/>
                  </a:rPr>
                  <a:t>เขื่อนภูมิพล</a:t>
                </a:r>
              </a:p>
            </p:txBody>
          </p:sp>
        </p:grp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2368550" y="2684463"/>
            <a:ext cx="835025" cy="269875"/>
            <a:chOff x="1492" y="1691"/>
            <a:chExt cx="526" cy="170"/>
          </a:xfrm>
        </p:grpSpPr>
        <p:sp>
          <p:nvSpPr>
            <p:cNvPr id="9275" name="Oval 49"/>
            <p:cNvSpPr>
              <a:spLocks noChangeArrowheads="1"/>
            </p:cNvSpPr>
            <p:nvPr/>
          </p:nvSpPr>
          <p:spPr bwMode="auto">
            <a:xfrm>
              <a:off x="1492" y="1770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6" name="Line 50"/>
            <p:cNvSpPr>
              <a:spLocks noChangeShapeType="1"/>
            </p:cNvSpPr>
            <p:nvPr/>
          </p:nvSpPr>
          <p:spPr bwMode="auto">
            <a:xfrm flipH="1">
              <a:off x="1571" y="1803"/>
              <a:ext cx="397" cy="6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1610" y="1691"/>
              <a:ext cx="408" cy="118"/>
              <a:chOff x="3412" y="2659"/>
              <a:chExt cx="408" cy="118"/>
            </a:xfrm>
          </p:grpSpPr>
          <p:sp>
            <p:nvSpPr>
              <p:cNvPr id="9278" name="Rectangle 52"/>
              <p:cNvSpPr>
                <a:spLocks noChangeArrowheads="1"/>
              </p:cNvSpPr>
              <p:nvPr/>
            </p:nvSpPr>
            <p:spPr bwMode="auto">
              <a:xfrm>
                <a:off x="3441" y="2659"/>
                <a:ext cx="34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79" name="Rectangle 53"/>
              <p:cNvSpPr>
                <a:spLocks noChangeArrowheads="1"/>
              </p:cNvSpPr>
              <p:nvPr/>
            </p:nvSpPr>
            <p:spPr bwMode="auto">
              <a:xfrm>
                <a:off x="3412" y="2659"/>
                <a:ext cx="40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เขื่อนสิริกิต์</a:t>
                </a:r>
              </a:p>
            </p:txBody>
          </p:sp>
        </p:grp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2306638" y="3241675"/>
            <a:ext cx="1598612" cy="215900"/>
            <a:chOff x="1453" y="2042"/>
            <a:chExt cx="1007" cy="136"/>
          </a:xfrm>
        </p:grpSpPr>
        <p:sp>
          <p:nvSpPr>
            <p:cNvPr id="9269" name="Oval 55"/>
            <p:cNvSpPr>
              <a:spLocks noChangeArrowheads="1"/>
            </p:cNvSpPr>
            <p:nvPr/>
          </p:nvSpPr>
          <p:spPr bwMode="auto">
            <a:xfrm>
              <a:off x="1453" y="2087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1553" y="2042"/>
              <a:ext cx="907" cy="118"/>
              <a:chOff x="3515" y="2750"/>
              <a:chExt cx="907" cy="118"/>
            </a:xfrm>
          </p:grpSpPr>
          <p:sp>
            <p:nvSpPr>
              <p:cNvPr id="9271" name="Line 57"/>
              <p:cNvSpPr>
                <a:spLocks noChangeShapeType="1"/>
              </p:cNvSpPr>
              <p:nvPr/>
            </p:nvSpPr>
            <p:spPr bwMode="auto">
              <a:xfrm flipH="1">
                <a:off x="3515" y="2858"/>
                <a:ext cx="81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3588" y="2750"/>
                <a:ext cx="834" cy="118"/>
                <a:chOff x="3588" y="2750"/>
                <a:chExt cx="834" cy="118"/>
              </a:xfrm>
            </p:grpSpPr>
            <p:sp>
              <p:nvSpPr>
                <p:cNvPr id="9273" name="Rectangle 59"/>
                <p:cNvSpPr>
                  <a:spLocks noChangeArrowheads="1"/>
                </p:cNvSpPr>
                <p:nvPr/>
              </p:nvSpPr>
              <p:spPr bwMode="auto">
                <a:xfrm>
                  <a:off x="3686" y="2750"/>
                  <a:ext cx="646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274" name="Rectangle 60"/>
                <p:cNvSpPr>
                  <a:spLocks noChangeArrowheads="1"/>
                </p:cNvSpPr>
                <p:nvPr/>
              </p:nvSpPr>
              <p:spPr bwMode="auto">
                <a:xfrm>
                  <a:off x="3588" y="2750"/>
                  <a:ext cx="834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th-TH" sz="700" b="1">
                      <a:latin typeface="Tahoma" pitchFamily="34" charset="0"/>
                      <a:cs typeface="Tahoma" pitchFamily="34" charset="0"/>
                    </a:rPr>
                    <a:t>เขื่อนแควน้อยบำรุงแดน</a:t>
                  </a:r>
                </a:p>
              </p:txBody>
            </p:sp>
          </p:grpSp>
        </p:grpSp>
      </p:grpSp>
      <p:grpSp>
        <p:nvGrpSpPr>
          <p:cNvPr id="22" name="Group 61"/>
          <p:cNvGrpSpPr>
            <a:grpSpLocks/>
          </p:cNvGrpSpPr>
          <p:nvPr/>
        </p:nvGrpSpPr>
        <p:grpSpPr bwMode="auto">
          <a:xfrm>
            <a:off x="2881313" y="5257800"/>
            <a:ext cx="1143000" cy="225425"/>
            <a:chOff x="1815" y="3312"/>
            <a:chExt cx="720" cy="142"/>
          </a:xfrm>
        </p:grpSpPr>
        <p:sp>
          <p:nvSpPr>
            <p:cNvPr id="9264" name="Oval 62"/>
            <p:cNvSpPr>
              <a:spLocks noChangeArrowheads="1"/>
            </p:cNvSpPr>
            <p:nvPr/>
          </p:nvSpPr>
          <p:spPr bwMode="auto">
            <a:xfrm>
              <a:off x="1815" y="3375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3" name="Group 63"/>
            <p:cNvGrpSpPr>
              <a:grpSpLocks/>
            </p:cNvGrpSpPr>
            <p:nvPr/>
          </p:nvGrpSpPr>
          <p:grpSpPr bwMode="auto">
            <a:xfrm>
              <a:off x="1882" y="3312"/>
              <a:ext cx="653" cy="118"/>
              <a:chOff x="3730" y="3436"/>
              <a:chExt cx="653" cy="118"/>
            </a:xfrm>
          </p:grpSpPr>
          <p:sp>
            <p:nvSpPr>
              <p:cNvPr id="9266" name="Line 64"/>
              <p:cNvSpPr>
                <a:spLocks noChangeShapeType="1"/>
              </p:cNvSpPr>
              <p:nvPr/>
            </p:nvSpPr>
            <p:spPr bwMode="auto">
              <a:xfrm flipH="1">
                <a:off x="3730" y="3542"/>
                <a:ext cx="623" cy="6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67" name="Rectangle 65"/>
              <p:cNvSpPr>
                <a:spLocks noChangeArrowheads="1"/>
              </p:cNvSpPr>
              <p:nvPr/>
            </p:nvSpPr>
            <p:spPr bwMode="auto">
              <a:xfrm>
                <a:off x="3834" y="3436"/>
                <a:ext cx="51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68" name="Rectangle 66"/>
              <p:cNvSpPr>
                <a:spLocks noChangeArrowheads="1"/>
              </p:cNvSpPr>
              <p:nvPr/>
            </p:nvSpPr>
            <p:spPr bwMode="auto">
              <a:xfrm>
                <a:off x="3793" y="3436"/>
                <a:ext cx="59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เขื่อนป่าสักชลสิทธิ์</a:t>
                </a:r>
              </a:p>
            </p:txBody>
          </p:sp>
        </p:grpSp>
      </p:grpSp>
      <p:grpSp>
        <p:nvGrpSpPr>
          <p:cNvPr id="24" name="Group 67"/>
          <p:cNvGrpSpPr>
            <a:grpSpLocks/>
          </p:cNvGrpSpPr>
          <p:nvPr/>
        </p:nvGrpSpPr>
        <p:grpSpPr bwMode="auto">
          <a:xfrm>
            <a:off x="823913" y="5003800"/>
            <a:ext cx="1397000" cy="206375"/>
            <a:chOff x="519" y="3152"/>
            <a:chExt cx="880" cy="130"/>
          </a:xfrm>
        </p:grpSpPr>
        <p:sp>
          <p:nvSpPr>
            <p:cNvPr id="9259" name="Oval 68"/>
            <p:cNvSpPr>
              <a:spLocks noChangeArrowheads="1"/>
            </p:cNvSpPr>
            <p:nvPr/>
          </p:nvSpPr>
          <p:spPr bwMode="auto">
            <a:xfrm>
              <a:off x="1320" y="3203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5" name="Group 69"/>
            <p:cNvGrpSpPr>
              <a:grpSpLocks/>
            </p:cNvGrpSpPr>
            <p:nvPr/>
          </p:nvGrpSpPr>
          <p:grpSpPr bwMode="auto">
            <a:xfrm>
              <a:off x="519" y="3152"/>
              <a:ext cx="819" cy="124"/>
              <a:chOff x="3128" y="3152"/>
              <a:chExt cx="819" cy="124"/>
            </a:xfrm>
          </p:grpSpPr>
          <p:sp>
            <p:nvSpPr>
              <p:cNvPr id="9261" name="Line 70"/>
              <p:cNvSpPr>
                <a:spLocks noChangeShapeType="1"/>
              </p:cNvSpPr>
              <p:nvPr/>
            </p:nvSpPr>
            <p:spPr bwMode="auto">
              <a:xfrm>
                <a:off x="3210" y="3261"/>
                <a:ext cx="73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262" name="Rectangle 71"/>
              <p:cNvSpPr>
                <a:spLocks noChangeArrowheads="1"/>
              </p:cNvSpPr>
              <p:nvPr/>
            </p:nvSpPr>
            <p:spPr bwMode="auto">
              <a:xfrm>
                <a:off x="3217" y="3152"/>
                <a:ext cx="567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63" name="Rectangle 72"/>
              <p:cNvSpPr>
                <a:spLocks noChangeArrowheads="1"/>
              </p:cNvSpPr>
              <p:nvPr/>
            </p:nvSpPr>
            <p:spPr bwMode="auto">
              <a:xfrm>
                <a:off x="3128" y="3158"/>
                <a:ext cx="75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เขื่อนทดน้ำเจ้าพระยา</a:t>
                </a:r>
              </a:p>
            </p:txBody>
          </p:sp>
        </p:grpSp>
      </p:grpSp>
      <p:sp>
        <p:nvSpPr>
          <p:cNvPr id="9236" name="Oval 73"/>
          <p:cNvSpPr>
            <a:spLocks noChangeArrowheads="1"/>
          </p:cNvSpPr>
          <p:nvPr/>
        </p:nvSpPr>
        <p:spPr bwMode="auto">
          <a:xfrm>
            <a:off x="2095500" y="4589463"/>
            <a:ext cx="125413" cy="125412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7" name="Line 74"/>
          <p:cNvSpPr>
            <a:spLocks noChangeShapeType="1"/>
          </p:cNvSpPr>
          <p:nvPr/>
        </p:nvSpPr>
        <p:spPr bwMode="auto">
          <a:xfrm>
            <a:off x="798513" y="4681538"/>
            <a:ext cx="1312862" cy="0"/>
          </a:xfrm>
          <a:prstGeom prst="line">
            <a:avLst/>
          </a:prstGeom>
          <a:noFill/>
          <a:ln w="2095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26" name="Group 75"/>
          <p:cNvGrpSpPr>
            <a:grpSpLocks/>
          </p:cNvGrpSpPr>
          <p:nvPr/>
        </p:nvGrpSpPr>
        <p:grpSpPr bwMode="auto">
          <a:xfrm>
            <a:off x="687388" y="4498975"/>
            <a:ext cx="1195387" cy="196850"/>
            <a:chOff x="421" y="3152"/>
            <a:chExt cx="753" cy="124"/>
          </a:xfrm>
        </p:grpSpPr>
        <p:sp>
          <p:nvSpPr>
            <p:cNvPr id="9257" name="Rectangle 76"/>
            <p:cNvSpPr>
              <a:spLocks noChangeArrowheads="1"/>
            </p:cNvSpPr>
            <p:nvPr/>
          </p:nvSpPr>
          <p:spPr bwMode="auto">
            <a:xfrm>
              <a:off x="476" y="3152"/>
              <a:ext cx="646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58" name="Rectangle 77"/>
            <p:cNvSpPr>
              <a:spLocks noChangeArrowheads="1"/>
            </p:cNvSpPr>
            <p:nvPr/>
          </p:nvSpPr>
          <p:spPr bwMode="auto">
            <a:xfrm>
              <a:off x="421" y="3158"/>
              <a:ext cx="75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700" b="1">
                  <a:latin typeface="Tahoma" pitchFamily="34" charset="0"/>
                  <a:cs typeface="Tahoma" pitchFamily="34" charset="0"/>
                </a:rPr>
                <a:t>จุดบรรจบปิง วัง ยม น่าน</a:t>
              </a:r>
            </a:p>
          </p:txBody>
        </p:sp>
      </p:grp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539750" y="4724400"/>
            <a:ext cx="862013" cy="244475"/>
            <a:chOff x="341" y="3004"/>
            <a:chExt cx="543" cy="154"/>
          </a:xfrm>
        </p:grpSpPr>
        <p:sp>
          <p:nvSpPr>
            <p:cNvPr id="9253" name="AutoShape 79"/>
            <p:cNvSpPr>
              <a:spLocks noChangeArrowheads="1"/>
            </p:cNvSpPr>
            <p:nvPr/>
          </p:nvSpPr>
          <p:spPr bwMode="auto">
            <a:xfrm rot="4500000">
              <a:off x="771" y="2999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8" name="Group 80"/>
            <p:cNvGrpSpPr>
              <a:grpSpLocks/>
            </p:cNvGrpSpPr>
            <p:nvPr/>
          </p:nvGrpSpPr>
          <p:grpSpPr bwMode="auto">
            <a:xfrm>
              <a:off x="341" y="3004"/>
              <a:ext cx="454" cy="154"/>
              <a:chOff x="2925" y="2822"/>
              <a:chExt cx="454" cy="154"/>
            </a:xfrm>
          </p:grpSpPr>
          <p:sp>
            <p:nvSpPr>
              <p:cNvPr id="26705" name="AutoShape 81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256" name="Rectangle 82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pic>
        <p:nvPicPr>
          <p:cNvPr id="26707" name="Picture 83" descr="wireless-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4326">
            <a:off x="1547813" y="4943475"/>
            <a:ext cx="13493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84"/>
          <p:cNvGrpSpPr>
            <a:grpSpLocks/>
          </p:cNvGrpSpPr>
          <p:nvPr/>
        </p:nvGrpSpPr>
        <p:grpSpPr bwMode="auto">
          <a:xfrm>
            <a:off x="2430463" y="6251575"/>
            <a:ext cx="773112" cy="201613"/>
            <a:chOff x="687" y="2529"/>
            <a:chExt cx="487" cy="127"/>
          </a:xfrm>
        </p:grpSpPr>
        <p:sp>
          <p:nvSpPr>
            <p:cNvPr id="9248" name="Oval 85"/>
            <p:cNvSpPr>
              <a:spLocks noChangeArrowheads="1"/>
            </p:cNvSpPr>
            <p:nvPr/>
          </p:nvSpPr>
          <p:spPr bwMode="auto">
            <a:xfrm>
              <a:off x="687" y="2574"/>
              <a:ext cx="79" cy="7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9" name="Line 86"/>
            <p:cNvSpPr>
              <a:spLocks noChangeShapeType="1"/>
            </p:cNvSpPr>
            <p:nvPr/>
          </p:nvSpPr>
          <p:spPr bwMode="auto">
            <a:xfrm flipH="1" flipV="1">
              <a:off x="769" y="2632"/>
              <a:ext cx="363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811" y="2529"/>
              <a:ext cx="363" cy="127"/>
              <a:chOff x="113" y="2523"/>
              <a:chExt cx="363" cy="127"/>
            </a:xfrm>
          </p:grpSpPr>
          <p:sp>
            <p:nvSpPr>
              <p:cNvPr id="9251" name="Rectangle 88"/>
              <p:cNvSpPr>
                <a:spLocks noChangeArrowheads="1"/>
              </p:cNvSpPr>
              <p:nvPr/>
            </p:nvSpPr>
            <p:spPr bwMode="auto">
              <a:xfrm>
                <a:off x="164" y="2523"/>
                <a:ext cx="272" cy="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52" name="Rectangle 89"/>
              <p:cNvSpPr>
                <a:spLocks noChangeArrowheads="1"/>
              </p:cNvSpPr>
              <p:nvPr/>
            </p:nvSpPr>
            <p:spPr bwMode="auto">
              <a:xfrm>
                <a:off x="113" y="2523"/>
                <a:ext cx="36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กรุงเทพ</a:t>
                </a:r>
              </a:p>
            </p:txBody>
          </p:sp>
        </p:grpSp>
      </p:grpSp>
      <p:pic>
        <p:nvPicPr>
          <p:cNvPr id="9242" name="Picture 100" descr="14_number_blue_8-15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1255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5" name="Picture 101" descr="A8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86058"/>
            <a:ext cx="2030412" cy="14398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726" name="Picture 102" descr="A8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714620"/>
            <a:ext cx="2030412" cy="14398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727" name="Picture 103" descr="A8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643446"/>
            <a:ext cx="2030412" cy="14398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728" name="Picture 104" descr="A8-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572008"/>
            <a:ext cx="2030412" cy="14398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729" name="Picture 105" descr="A8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3714752"/>
            <a:ext cx="2030412" cy="14398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6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16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Non-structural Adaptations to Flood Management, WG-CAFM</a:t>
            </a:r>
            <a:endParaRPr lang="fr-BE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85984" y="571480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4"/>
                </a:solidFill>
              </a:rPr>
              <a:t>Criteria for Modification of Operation Rule Curve</a:t>
            </a:r>
            <a:endParaRPr lang="th-T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857364"/>
            <a:ext cx="84296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A proposal for revision of the operation rule curves of 33 large dams had been conducts by related agencies and approved by the SCWRM.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Three procedures were used to adjust the reservoir rule   curves: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Probability based rule curves.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Flood control and mitigation emphasis.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The risk on the following year drought less than 20% of water demand.</a:t>
            </a:r>
          </a:p>
          <a:p>
            <a:pPr lvl="1">
              <a:buFont typeface="Arial" pitchFamily="34" charset="0"/>
              <a:buChar char="•"/>
            </a:pPr>
            <a:endParaRPr lang="th-T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17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Non-structural Adaptations to Flood Management, WG-CAFM</a:t>
            </a:r>
            <a:endParaRPr lang="fr-BE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85984" y="571480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4"/>
                </a:solidFill>
              </a:rPr>
              <a:t>Criteria for Modification of Operation Rule Curve</a:t>
            </a:r>
            <a:endParaRPr lang="th-T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192880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To select the appropriate criteria on Operation Rule Curve, it must do in two steps:</a:t>
            </a:r>
          </a:p>
          <a:p>
            <a:endParaRPr lang="en-US" sz="24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1) Simulate Rule Curve System using HEC-3 with a principle of water balance</a:t>
            </a:r>
          </a:p>
          <a:p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2) Select the Probability Based Rule Curve from the results of the simulation which were satisfactory and meet the conditions of operation goal to reduce flooding downstream.  </a:t>
            </a:r>
            <a:endParaRPr lang="th-TH" sz="24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76238"/>
            <a:ext cx="88931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-36513" y="6262688"/>
            <a:ext cx="3719513" cy="695325"/>
          </a:xfrm>
          <a:prstGeom prst="roundRect">
            <a:avLst>
              <a:gd name="adj" fmla="val 50000"/>
            </a:avLst>
          </a:prstGeom>
          <a:noFill/>
          <a:ln w="4445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ข้อมูลระหว่าง พ</a:t>
            </a:r>
            <a:r>
              <a:rPr lang="en-US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. 2548-2555</a:t>
            </a:r>
            <a:endParaRPr lang="th-TH" b="1" i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656263" y="-100013"/>
            <a:ext cx="3956050" cy="608013"/>
          </a:xfrm>
          <a:prstGeom prst="roundRect">
            <a:avLst>
              <a:gd name="adj" fmla="val 50000"/>
            </a:avLst>
          </a:prstGeom>
          <a:noFill/>
          <a:ln w="4445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ข้อมูลถึงวันที่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มกราคม พ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.2555</a:t>
            </a:r>
            <a:endParaRPr lang="th-TH" sz="2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4786322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2010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071810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2007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857628"/>
            <a:ext cx="6805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2011</a:t>
            </a:r>
            <a:endParaRPr lang="th-TH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6000768"/>
            <a:ext cx="556563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Jan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6776" y="6000768"/>
            <a:ext cx="595035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Dec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500042"/>
            <a:ext cx="5643602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Yearly Water Storage and Old Rule Curve</a:t>
            </a:r>
            <a:endParaRPr lang="th-TH" sz="2400" b="1" dirty="0">
              <a:solidFill>
                <a:schemeClr val="accent4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643570" y="0"/>
            <a:ext cx="3286148" cy="3571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4143372" y="2571744"/>
            <a:ext cx="1824538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Upper Rule Curve</a:t>
            </a:r>
            <a:endParaRPr lang="th-TH" sz="1600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1571612"/>
            <a:ext cx="3431132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Max. Water Storage, 13, 462 MCM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5214950"/>
            <a:ext cx="3214726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Min. Water Storage, 3,800 MCM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88011" y="3331161"/>
            <a:ext cx="2143140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Volume, MCM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6000768"/>
            <a:ext cx="646331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Feb.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6000768"/>
            <a:ext cx="633571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Mar.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6000768"/>
            <a:ext cx="595099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Apr.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6000768"/>
            <a:ext cx="620683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May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0562" y="6000768"/>
            <a:ext cx="556563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Jun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6000768"/>
            <a:ext cx="500066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Jul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6000768"/>
            <a:ext cx="642942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Aug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950" y="6000768"/>
            <a:ext cx="642942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Sep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0892" y="6000768"/>
            <a:ext cx="642942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Oct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5272" y="6000768"/>
            <a:ext cx="642942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Nov</a:t>
            </a:r>
            <a:endParaRPr lang="th-TH" dirty="0">
              <a:solidFill>
                <a:schemeClr val="accent4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786710" y="714356"/>
            <a:ext cx="78581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42844" y="6500834"/>
            <a:ext cx="2143140" cy="357166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4286248" y="4071942"/>
            <a:ext cx="1824538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Lower Rule Curve</a:t>
            </a:r>
            <a:endParaRPr lang="th-TH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19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Non-structural Adaptations to Flood Management, WG-CAFM</a:t>
            </a:r>
            <a:endParaRPr lang="fr-BE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85984" y="571480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Results and Discussion</a:t>
            </a:r>
            <a:endParaRPr lang="th-TH" sz="2000" b="1" dirty="0"/>
          </a:p>
        </p:txBody>
      </p:sp>
      <p:pic>
        <p:nvPicPr>
          <p:cNvPr id="12" name="Picture 6" descr="ภูมิพล1 7-3-2555 16-45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99" y="1452157"/>
            <a:ext cx="9105501" cy="48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6200000">
            <a:off x="-512879" y="3727535"/>
            <a:ext cx="1680781" cy="36933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Volume, MCM</a:t>
            </a:r>
            <a:endParaRPr lang="th-TH" b="1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5929330"/>
            <a:ext cx="877163" cy="36933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Month</a:t>
            </a:r>
            <a:endParaRPr lang="th-TH" b="1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5643578"/>
            <a:ext cx="537327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Jan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643578"/>
            <a:ext cx="548548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Feb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5643578"/>
            <a:ext cx="550151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Mar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5643578"/>
            <a:ext cx="537327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Apr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5643578"/>
            <a:ext cx="583814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May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24" y="5643578"/>
            <a:ext cx="548548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Jun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3504" y="5643578"/>
            <a:ext cx="481222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Jul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6446" y="5643578"/>
            <a:ext cx="582211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Aug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5643578"/>
            <a:ext cx="559769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Sep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768" y="5643578"/>
            <a:ext cx="527709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Oct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5272" y="5643578"/>
            <a:ext cx="570990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Nov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9652" y="5643578"/>
            <a:ext cx="559769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Dec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1604" y="2143116"/>
            <a:ext cx="3539752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Max. volume Storage: 13,462 MCM</a:t>
            </a:r>
            <a:endParaRPr lang="th-TH" sz="1600" b="1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3636" y="3214686"/>
            <a:ext cx="1000132" cy="24622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4"/>
                </a:solidFill>
              </a:rPr>
              <a:t>- 1, 822 MCM</a:t>
            </a:r>
            <a:r>
              <a:rPr lang="en-US" sz="1000" dirty="0" smtClean="0"/>
              <a:t>. </a:t>
            </a:r>
            <a:endParaRPr lang="th-TH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4143372" y="4000504"/>
            <a:ext cx="1143008" cy="24622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4"/>
                </a:solidFill>
              </a:rPr>
              <a:t>- 1, 185 MCM</a:t>
            </a:r>
            <a:r>
              <a:rPr lang="en-US" sz="1000" dirty="0" smtClean="0"/>
              <a:t>. </a:t>
            </a:r>
            <a:endParaRPr lang="th-TH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1714480" y="4500570"/>
            <a:ext cx="2969083" cy="30777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Min. volume Storage: 3,800 MCM</a:t>
            </a:r>
            <a:endParaRPr lang="th-TH" sz="1400" b="1" dirty="0">
              <a:solidFill>
                <a:schemeClr val="accent4"/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2214546" y="1785926"/>
            <a:ext cx="5500726" cy="2143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2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5214942" cy="260648"/>
          </a:xfrm>
        </p:spPr>
        <p:txBody>
          <a:bodyPr/>
          <a:lstStyle/>
          <a:p>
            <a:pPr algn="r"/>
            <a:r>
              <a:rPr lang="fr-BE" dirty="0" smtClean="0">
                <a:solidFill>
                  <a:schemeClr val="accent2"/>
                </a:solidFill>
              </a:rPr>
              <a:t>Non-structural Adaptations to Flood Management, WG-CAFM</a:t>
            </a:r>
            <a:endParaRPr lang="fr-BE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691680" y="0"/>
            <a:ext cx="7452320" cy="1340767"/>
          </a:xfrm>
        </p:spPr>
        <p:txBody>
          <a:bodyPr/>
          <a:lstStyle/>
          <a:p>
            <a:r>
              <a:rPr lang="fr-FR" b="1" dirty="0" err="1" smtClean="0">
                <a:latin typeface="+mn-lt"/>
              </a:rPr>
              <a:t>Presentation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outlines</a:t>
            </a:r>
            <a:endParaRPr lang="fr-FR" b="1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1700808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accent2"/>
                </a:solidFill>
              </a:rPr>
              <a:t>1. Flood and Mitigation </a:t>
            </a:r>
            <a:r>
              <a:rPr lang="fr-FR" sz="2800" b="1" dirty="0" err="1" smtClean="0">
                <a:solidFill>
                  <a:schemeClr val="accent2"/>
                </a:solidFill>
              </a:rPr>
              <a:t>Measures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accent2"/>
                </a:solidFill>
              </a:rPr>
              <a:t>2. </a:t>
            </a:r>
            <a:r>
              <a:rPr lang="en-GB" sz="2800" b="1" dirty="0" smtClean="0">
                <a:solidFill>
                  <a:schemeClr val="accent4"/>
                </a:solidFill>
              </a:rPr>
              <a:t>Criteria for Modification of Operation Rule Curve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accent2"/>
                </a:solidFill>
              </a:rPr>
              <a:t>3. Result and Discussion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accent2"/>
                </a:solidFill>
              </a:rPr>
              <a:t>4. Conclusion and Recommandation</a:t>
            </a:r>
          </a:p>
          <a:p>
            <a:pPr>
              <a:lnSpc>
                <a:spcPct val="150000"/>
              </a:lnSpc>
            </a:pPr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64638" cy="5045075"/>
        </p:xfrm>
        <a:graphic>
          <a:graphicData uri="http://schemas.openxmlformats.org/presentationml/2006/ole">
            <p:oleObj spid="_x0000_s1026" name="แผนภูมิ" r:id="rId4" imgW="8934377" imgH="4914810" progId="MSGraph.Chart.8">
              <p:embed followColorScheme="full"/>
            </p:oleObj>
          </a:graphicData>
        </a:graphic>
      </p:graphicFrame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357938" y="2254250"/>
            <a:ext cx="1673225" cy="381000"/>
            <a:chOff x="1360" y="656"/>
            <a:chExt cx="1729" cy="272"/>
          </a:xfrm>
        </p:grpSpPr>
        <p:sp>
          <p:nvSpPr>
            <p:cNvPr id="18455" name="Text Box 12"/>
            <p:cNvSpPr txBox="1">
              <a:spLocks noChangeArrowheads="1"/>
            </p:cNvSpPr>
            <p:nvPr/>
          </p:nvSpPr>
          <p:spPr bwMode="auto">
            <a:xfrm>
              <a:off x="1360" y="656"/>
              <a:ext cx="17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649" tIns="45329" rIns="90649" bIns="45329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1600" b="1">
                  <a:solidFill>
                    <a:srgbClr val="000000"/>
                  </a:solidFill>
                  <a:latin typeface="Cordia New" pitchFamily="34" charset="-34"/>
                  <a:ea typeface="Arial Unicode MS" pitchFamily="34" charset="-128"/>
                  <a:cs typeface="BrowalliaUPC" pitchFamily="34" charset="-34"/>
                </a:rPr>
                <a:t>เกณฑ์เก็บกักน้ำ</a:t>
              </a:r>
              <a:r>
                <a:rPr lang="th-TH" sz="1600" b="1">
                  <a:solidFill>
                    <a:srgbClr val="000000"/>
                  </a:solidFill>
                  <a:latin typeface="Browallia New" pitchFamily="34" charset="-34"/>
                  <a:ea typeface="Arial Unicode MS" pitchFamily="34" charset="-128"/>
                  <a:cs typeface="BrowalliaUPC" pitchFamily="34" charset="-34"/>
                </a:rPr>
                <a:t>ต่ำสุด</a:t>
              </a:r>
              <a:endParaRPr lang="th-TH" sz="1600" b="1">
                <a:solidFill>
                  <a:srgbClr val="000000"/>
                </a:solidFill>
                <a:latin typeface="Cordia New" pitchFamily="34" charset="-34"/>
                <a:ea typeface="Arial Unicode MS" pitchFamily="34" charset="-128"/>
                <a:cs typeface="BrowalliaUPC" pitchFamily="34" charset="-34"/>
              </a:endParaRPr>
            </a:p>
          </p:txBody>
        </p:sp>
        <p:sp>
          <p:nvSpPr>
            <p:cNvPr id="18456" name="Freeform 13"/>
            <p:cNvSpPr>
              <a:spLocks/>
            </p:cNvSpPr>
            <p:nvPr/>
          </p:nvSpPr>
          <p:spPr bwMode="auto">
            <a:xfrm>
              <a:off x="2911" y="768"/>
              <a:ext cx="144" cy="160"/>
            </a:xfrm>
            <a:custGeom>
              <a:avLst/>
              <a:gdLst>
                <a:gd name="T0" fmla="*/ 0 w 168"/>
                <a:gd name="T1" fmla="*/ 0 h 400"/>
                <a:gd name="T2" fmla="*/ 3 w 168"/>
                <a:gd name="T3" fmla="*/ 0 h 400"/>
                <a:gd name="T4" fmla="*/ 3 w 168"/>
                <a:gd name="T5" fmla="*/ 0 h 400"/>
                <a:gd name="T6" fmla="*/ 0 60000 65536"/>
                <a:gd name="T7" fmla="*/ 0 60000 65536"/>
                <a:gd name="T8" fmla="*/ 0 60000 65536"/>
                <a:gd name="T9" fmla="*/ 0 w 168"/>
                <a:gd name="T10" fmla="*/ 0 h 400"/>
                <a:gd name="T11" fmla="*/ 168 w 168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00">
                  <a:moveTo>
                    <a:pt x="0" y="16"/>
                  </a:moveTo>
                  <a:cubicBezTo>
                    <a:pt x="60" y="8"/>
                    <a:pt x="120" y="0"/>
                    <a:pt x="144" y="64"/>
                  </a:cubicBezTo>
                  <a:cubicBezTo>
                    <a:pt x="168" y="128"/>
                    <a:pt x="156" y="264"/>
                    <a:pt x="144" y="4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072063" y="1571625"/>
            <a:ext cx="1730375" cy="411163"/>
            <a:chOff x="1360" y="656"/>
            <a:chExt cx="1729" cy="244"/>
          </a:xfrm>
        </p:grpSpPr>
        <p:sp>
          <p:nvSpPr>
            <p:cNvPr id="18453" name="Text Box 15"/>
            <p:cNvSpPr txBox="1">
              <a:spLocks noChangeArrowheads="1"/>
            </p:cNvSpPr>
            <p:nvPr/>
          </p:nvSpPr>
          <p:spPr bwMode="auto">
            <a:xfrm>
              <a:off x="1360" y="656"/>
              <a:ext cx="172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649" tIns="45329" rIns="90649" bIns="45329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1600" b="1">
                  <a:solidFill>
                    <a:srgbClr val="000000"/>
                  </a:solidFill>
                  <a:latin typeface="Cordia New" pitchFamily="34" charset="-34"/>
                  <a:ea typeface="Arial Unicode MS" pitchFamily="34" charset="-128"/>
                  <a:cs typeface="BrowalliaUPC" pitchFamily="34" charset="-34"/>
                </a:rPr>
                <a:t>เกณฑ์เก็บกักน้ำสูงสุด</a:t>
              </a:r>
            </a:p>
          </p:txBody>
        </p:sp>
        <p:sp>
          <p:nvSpPr>
            <p:cNvPr id="18454" name="Freeform 16"/>
            <p:cNvSpPr>
              <a:spLocks/>
            </p:cNvSpPr>
            <p:nvPr/>
          </p:nvSpPr>
          <p:spPr bwMode="auto">
            <a:xfrm>
              <a:off x="2859" y="740"/>
              <a:ext cx="144" cy="160"/>
            </a:xfrm>
            <a:custGeom>
              <a:avLst/>
              <a:gdLst>
                <a:gd name="T0" fmla="*/ 0 w 168"/>
                <a:gd name="T1" fmla="*/ 0 h 400"/>
                <a:gd name="T2" fmla="*/ 3 w 168"/>
                <a:gd name="T3" fmla="*/ 0 h 400"/>
                <a:gd name="T4" fmla="*/ 3 w 168"/>
                <a:gd name="T5" fmla="*/ 0 h 400"/>
                <a:gd name="T6" fmla="*/ 0 60000 65536"/>
                <a:gd name="T7" fmla="*/ 0 60000 65536"/>
                <a:gd name="T8" fmla="*/ 0 60000 65536"/>
                <a:gd name="T9" fmla="*/ 0 w 168"/>
                <a:gd name="T10" fmla="*/ 0 h 400"/>
                <a:gd name="T11" fmla="*/ 168 w 168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00">
                  <a:moveTo>
                    <a:pt x="0" y="16"/>
                  </a:moveTo>
                  <a:cubicBezTo>
                    <a:pt x="60" y="8"/>
                    <a:pt x="120" y="0"/>
                    <a:pt x="144" y="64"/>
                  </a:cubicBezTo>
                  <a:cubicBezTo>
                    <a:pt x="168" y="128"/>
                    <a:pt x="156" y="264"/>
                    <a:pt x="144" y="4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440" name="Text Box 18"/>
          <p:cNvSpPr txBox="1">
            <a:spLocks noChangeArrowheads="1"/>
          </p:cNvSpPr>
          <p:nvPr/>
        </p:nvSpPr>
        <p:spPr bwMode="auto">
          <a:xfrm>
            <a:off x="7978775" y="296863"/>
            <a:ext cx="1651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2" rIns="82927" bIns="41462">
            <a:spAutoFit/>
          </a:bodyPr>
          <a:lstStyle/>
          <a:p>
            <a:endParaRPr lang="en-US" sz="18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3357554" y="2786058"/>
            <a:ext cx="989012" cy="4567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86559" tIns="43282" rIns="86559" bIns="43282">
            <a:spAutoFit/>
          </a:bodyPr>
          <a:lstStyle/>
          <a:p>
            <a:pPr defTabSz="873125" eaLnBrk="0" hangingPunct="0"/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 </a:t>
            </a:r>
            <a:r>
              <a:rPr lang="th-TH" sz="2400" b="1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2012</a:t>
            </a:r>
            <a:endParaRPr lang="th-TH" sz="2400" b="1" dirty="0">
              <a:solidFill>
                <a:srgbClr val="009900"/>
              </a:solidFill>
              <a:latin typeface="Angsana New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pic>
        <p:nvPicPr>
          <p:cNvPr id="18442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243388"/>
            <a:ext cx="76438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1"/>
          <p:cNvSpPr txBox="1">
            <a:spLocks noChangeArrowheads="1"/>
          </p:cNvSpPr>
          <p:nvPr/>
        </p:nvSpPr>
        <p:spPr bwMode="auto">
          <a:xfrm>
            <a:off x="8310563" y="15875"/>
            <a:ext cx="792162" cy="37623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506" tIns="45253" rIns="90506" bIns="452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35%</a:t>
            </a:r>
            <a:endParaRPr lang="th-TH" sz="1800" b="1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1500188" y="2928938"/>
            <a:ext cx="7635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9" tIns="43282" rIns="86559" bIns="43282">
            <a:spAutoFit/>
          </a:bodyPr>
          <a:lstStyle/>
          <a:p>
            <a:pPr defTabSz="873125" eaLnBrk="0" hangingPunct="0"/>
            <a:r>
              <a:rPr lang="th-TH" sz="2000">
                <a:solidFill>
                  <a:srgbClr val="00FF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ปี 2556</a:t>
            </a:r>
          </a:p>
        </p:txBody>
      </p:sp>
      <p:sp>
        <p:nvSpPr>
          <p:cNvPr id="18452" name="Freeform 6"/>
          <p:cNvSpPr>
            <a:spLocks/>
          </p:cNvSpPr>
          <p:nvPr/>
        </p:nvSpPr>
        <p:spPr bwMode="auto">
          <a:xfrm>
            <a:off x="6215074" y="1928802"/>
            <a:ext cx="251090" cy="224174"/>
          </a:xfrm>
          <a:custGeom>
            <a:avLst/>
            <a:gdLst>
              <a:gd name="T0" fmla="*/ 0 w 168"/>
              <a:gd name="T1" fmla="*/ 0 h 400"/>
              <a:gd name="T2" fmla="*/ 3 w 168"/>
              <a:gd name="T3" fmla="*/ 0 h 400"/>
              <a:gd name="T4" fmla="*/ 3 w 168"/>
              <a:gd name="T5" fmla="*/ 0 h 400"/>
              <a:gd name="T6" fmla="*/ 0 60000 65536"/>
              <a:gd name="T7" fmla="*/ 0 60000 65536"/>
              <a:gd name="T8" fmla="*/ 0 60000 65536"/>
              <a:gd name="T9" fmla="*/ 0 w 168"/>
              <a:gd name="T10" fmla="*/ 0 h 400"/>
              <a:gd name="T11" fmla="*/ 168 w 168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00">
                <a:moveTo>
                  <a:pt x="0" y="16"/>
                </a:moveTo>
                <a:cubicBezTo>
                  <a:pt x="60" y="8"/>
                  <a:pt x="120" y="0"/>
                  <a:pt x="144" y="64"/>
                </a:cubicBezTo>
                <a:cubicBezTo>
                  <a:pt x="168" y="128"/>
                  <a:pt x="156" y="264"/>
                  <a:pt x="144" y="4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3851275" y="3449638"/>
            <a:ext cx="7635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9" tIns="43282" rIns="86559" bIns="43282">
            <a:spAutoFit/>
          </a:bodyPr>
          <a:lstStyle/>
          <a:p>
            <a:pPr defTabSz="873125" eaLnBrk="0" hangingPunct="0"/>
            <a:r>
              <a:rPr lang="th-TH" sz="2000">
                <a:solidFill>
                  <a:srgbClr val="0000FF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ปี 2557</a:t>
            </a:r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6715125" y="3643313"/>
            <a:ext cx="8191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9" tIns="43282" rIns="86559" bIns="43282">
            <a:spAutoFit/>
          </a:bodyPr>
          <a:lstStyle/>
          <a:p>
            <a:pPr defTabSz="873125" eaLnBrk="0" hangingPunct="0"/>
            <a:r>
              <a:rPr lang="th-TH" sz="2000" b="1">
                <a:solidFill>
                  <a:srgbClr val="FF00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ปี 2558</a:t>
            </a:r>
          </a:p>
        </p:txBody>
      </p:sp>
      <p:pic>
        <p:nvPicPr>
          <p:cNvPr id="1844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786322"/>
            <a:ext cx="24050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500298" y="214290"/>
            <a:ext cx="50064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Volume in </a:t>
            </a:r>
            <a:r>
              <a:rPr lang="en-US" b="1" dirty="0" err="1" smtClean="0"/>
              <a:t>Bhumipol</a:t>
            </a:r>
            <a:r>
              <a:rPr lang="en-US" b="1" dirty="0" smtClean="0"/>
              <a:t> Dam, Oct 2, 2015</a:t>
            </a:r>
            <a:endParaRPr lang="th-TH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0628" y="1571612"/>
            <a:ext cx="21339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Upper Rule Curve</a:t>
            </a:r>
            <a:endParaRPr lang="th-TH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2285992"/>
            <a:ext cx="21467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Lower Rule Curve</a:t>
            </a:r>
            <a:endParaRPr lang="th-TH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3857620" y="3357562"/>
            <a:ext cx="989012" cy="45674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86559" tIns="43282" rIns="86559" bIns="43282">
            <a:spAutoFit/>
          </a:bodyPr>
          <a:lstStyle/>
          <a:p>
            <a:pPr defTabSz="873125" eaLnBrk="0" hangingPunct="0"/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 </a:t>
            </a:r>
            <a:r>
              <a:rPr lang="th-TH" sz="2400" b="1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2014</a:t>
            </a:r>
            <a:endParaRPr lang="th-TH" sz="2400" b="1" dirty="0">
              <a:solidFill>
                <a:srgbClr val="009900"/>
              </a:solidFill>
              <a:latin typeface="Angsana New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786578" y="3571876"/>
            <a:ext cx="989012" cy="4567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86559" tIns="43282" rIns="86559" bIns="43282">
            <a:spAutoFit/>
          </a:bodyPr>
          <a:lstStyle/>
          <a:p>
            <a:pPr defTabSz="873125" eaLnBrk="0" hangingPunct="0"/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 </a:t>
            </a:r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2015</a:t>
            </a:r>
            <a:endParaRPr lang="th-TH" sz="2400" b="1" dirty="0">
              <a:solidFill>
                <a:schemeClr val="bg1">
                  <a:lumMod val="50000"/>
                </a:schemeClr>
              </a:solidFill>
              <a:latin typeface="Angsana New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28728" y="2857496"/>
            <a:ext cx="989012" cy="45674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86559" tIns="43282" rIns="86559" bIns="43282">
            <a:spAutoFit/>
          </a:bodyPr>
          <a:lstStyle/>
          <a:p>
            <a:pPr defTabSz="873125" eaLnBrk="0" hangingPunct="0"/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sz="2000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  </a:t>
            </a:r>
            <a:r>
              <a:rPr lang="th-TH" sz="2400" b="1" dirty="0" smtClean="0">
                <a:solidFill>
                  <a:srgbClr val="009900"/>
                </a:solidFill>
                <a:latin typeface="Angsana New" pitchFamily="18" charset="-34"/>
                <a:ea typeface="Arial Unicode MS" pitchFamily="34" charset="-128"/>
                <a:cs typeface="EucrosiaUPC" pitchFamily="18" charset="-34"/>
              </a:rPr>
              <a:t>2013</a:t>
            </a:r>
            <a:endParaRPr lang="th-TH" sz="2400" b="1" dirty="0">
              <a:solidFill>
                <a:srgbClr val="009900"/>
              </a:solidFill>
              <a:latin typeface="Angsana New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6643702" y="2643182"/>
            <a:ext cx="251090" cy="224174"/>
          </a:xfrm>
          <a:custGeom>
            <a:avLst/>
            <a:gdLst>
              <a:gd name="T0" fmla="*/ 0 w 168"/>
              <a:gd name="T1" fmla="*/ 0 h 400"/>
              <a:gd name="T2" fmla="*/ 3 w 168"/>
              <a:gd name="T3" fmla="*/ 0 h 400"/>
              <a:gd name="T4" fmla="*/ 3 w 168"/>
              <a:gd name="T5" fmla="*/ 0 h 400"/>
              <a:gd name="T6" fmla="*/ 0 60000 65536"/>
              <a:gd name="T7" fmla="*/ 0 60000 65536"/>
              <a:gd name="T8" fmla="*/ 0 60000 65536"/>
              <a:gd name="T9" fmla="*/ 0 w 168"/>
              <a:gd name="T10" fmla="*/ 0 h 400"/>
              <a:gd name="T11" fmla="*/ 168 w 168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00">
                <a:moveTo>
                  <a:pt x="0" y="16"/>
                </a:moveTo>
                <a:cubicBezTo>
                  <a:pt x="60" y="8"/>
                  <a:pt x="120" y="0"/>
                  <a:pt x="144" y="64"/>
                </a:cubicBezTo>
                <a:cubicBezTo>
                  <a:pt x="168" y="128"/>
                  <a:pt x="156" y="264"/>
                  <a:pt x="144" y="4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3500430" y="3143248"/>
            <a:ext cx="251090" cy="224174"/>
          </a:xfrm>
          <a:custGeom>
            <a:avLst/>
            <a:gdLst>
              <a:gd name="T0" fmla="*/ 0 w 168"/>
              <a:gd name="T1" fmla="*/ 0 h 400"/>
              <a:gd name="T2" fmla="*/ 3 w 168"/>
              <a:gd name="T3" fmla="*/ 0 h 400"/>
              <a:gd name="T4" fmla="*/ 3 w 168"/>
              <a:gd name="T5" fmla="*/ 0 h 400"/>
              <a:gd name="T6" fmla="*/ 0 60000 65536"/>
              <a:gd name="T7" fmla="*/ 0 60000 65536"/>
              <a:gd name="T8" fmla="*/ 0 60000 65536"/>
              <a:gd name="T9" fmla="*/ 0 w 168"/>
              <a:gd name="T10" fmla="*/ 0 h 400"/>
              <a:gd name="T11" fmla="*/ 168 w 168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00">
                <a:moveTo>
                  <a:pt x="0" y="16"/>
                </a:moveTo>
                <a:cubicBezTo>
                  <a:pt x="60" y="8"/>
                  <a:pt x="120" y="0"/>
                  <a:pt x="144" y="64"/>
                </a:cubicBezTo>
                <a:cubicBezTo>
                  <a:pt x="168" y="128"/>
                  <a:pt x="156" y="264"/>
                  <a:pt x="144" y="4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4786314" y="3643314"/>
            <a:ext cx="251090" cy="224174"/>
          </a:xfrm>
          <a:custGeom>
            <a:avLst/>
            <a:gdLst>
              <a:gd name="T0" fmla="*/ 0 w 168"/>
              <a:gd name="T1" fmla="*/ 0 h 400"/>
              <a:gd name="T2" fmla="*/ 3 w 168"/>
              <a:gd name="T3" fmla="*/ 0 h 400"/>
              <a:gd name="T4" fmla="*/ 3 w 168"/>
              <a:gd name="T5" fmla="*/ 0 h 400"/>
              <a:gd name="T6" fmla="*/ 0 60000 65536"/>
              <a:gd name="T7" fmla="*/ 0 60000 65536"/>
              <a:gd name="T8" fmla="*/ 0 60000 65536"/>
              <a:gd name="T9" fmla="*/ 0 w 168"/>
              <a:gd name="T10" fmla="*/ 0 h 400"/>
              <a:gd name="T11" fmla="*/ 168 w 168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00">
                <a:moveTo>
                  <a:pt x="0" y="16"/>
                </a:moveTo>
                <a:cubicBezTo>
                  <a:pt x="60" y="8"/>
                  <a:pt x="120" y="0"/>
                  <a:pt x="144" y="64"/>
                </a:cubicBezTo>
                <a:cubicBezTo>
                  <a:pt x="168" y="128"/>
                  <a:pt x="156" y="264"/>
                  <a:pt x="144" y="4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2214546" y="3214686"/>
            <a:ext cx="251090" cy="224174"/>
          </a:xfrm>
          <a:custGeom>
            <a:avLst/>
            <a:gdLst>
              <a:gd name="T0" fmla="*/ 0 w 168"/>
              <a:gd name="T1" fmla="*/ 0 h 400"/>
              <a:gd name="T2" fmla="*/ 3 w 168"/>
              <a:gd name="T3" fmla="*/ 0 h 400"/>
              <a:gd name="T4" fmla="*/ 3 w 168"/>
              <a:gd name="T5" fmla="*/ 0 h 400"/>
              <a:gd name="T6" fmla="*/ 0 60000 65536"/>
              <a:gd name="T7" fmla="*/ 0 60000 65536"/>
              <a:gd name="T8" fmla="*/ 0 60000 65536"/>
              <a:gd name="T9" fmla="*/ 0 w 168"/>
              <a:gd name="T10" fmla="*/ 0 h 400"/>
              <a:gd name="T11" fmla="*/ 168 w 168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00">
                <a:moveTo>
                  <a:pt x="0" y="16"/>
                </a:moveTo>
                <a:cubicBezTo>
                  <a:pt x="60" y="8"/>
                  <a:pt x="120" y="0"/>
                  <a:pt x="144" y="64"/>
                </a:cubicBezTo>
                <a:cubicBezTo>
                  <a:pt x="168" y="128"/>
                  <a:pt x="156" y="264"/>
                  <a:pt x="144" y="4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" name="TextBox 40"/>
          <p:cNvSpPr txBox="1"/>
          <p:nvPr/>
        </p:nvSpPr>
        <p:spPr>
          <a:xfrm>
            <a:off x="857224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Jan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0166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Feb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3108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Mar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050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Apr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8992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May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00496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Jun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4876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July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86380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Aug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29322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Sep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72264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Oct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3768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Nov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86710" y="4214818"/>
            <a:ext cx="6994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Dec</a:t>
            </a:r>
            <a:endParaRPr lang="th-T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28794" y="107154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Max. Storage</a:t>
            </a: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1538" y="357187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Dead Storage</a:t>
            </a: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-744027" y="2529954"/>
            <a:ext cx="185739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Volume, MCM</a:t>
            </a:r>
            <a:endParaRPr lang="th-TH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21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fr-BE" dirty="0" smtClean="0">
                <a:solidFill>
                  <a:schemeClr val="accent2"/>
                </a:solidFill>
              </a:rPr>
              <a:t>Non-structural Adaptations to Flood Management, WG-CAFM</a:t>
            </a:r>
            <a:endParaRPr lang="fr-BE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_ND37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571612"/>
            <a:ext cx="6858016" cy="4560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334-09-02-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" y="-167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267200" y="1524000"/>
            <a:ext cx="107950" cy="36513"/>
          </a:xfrm>
          <a:custGeom>
            <a:avLst/>
            <a:gdLst>
              <a:gd name="T0" fmla="*/ 94456 w 21600"/>
              <a:gd name="T1" fmla="*/ 18257 h 21600"/>
              <a:gd name="T2" fmla="*/ 53975 w 21600"/>
              <a:gd name="T3" fmla="*/ 36513 h 21600"/>
              <a:gd name="T4" fmla="*/ 13494 w 21600"/>
              <a:gd name="T5" fmla="*/ 18257 h 21600"/>
              <a:gd name="T6" fmla="*/ 539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31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noFill/>
            <a:miter lim="800000"/>
            <a:headEnd/>
            <a:tailEnd/>
          </a:ln>
        </p:spPr>
        <p:txBody>
          <a:bodyPr wrap="none" lIns="112674" tIns="56334" rIns="112674" bIns="56334" anchor="ctr"/>
          <a:lstStyle/>
          <a:p>
            <a:pPr algn="ctr" defTabSz="1127125" eaLnBrk="0" hangingPunct="0"/>
            <a:endParaRPr lang="en-US" sz="3500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267200" y="3943350"/>
            <a:ext cx="100013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2822575" y="2552700"/>
            <a:ext cx="1820863" cy="1743075"/>
          </a:xfrm>
          <a:custGeom>
            <a:avLst/>
            <a:gdLst>
              <a:gd name="T0" fmla="*/ 0 w 1147"/>
              <a:gd name="T1" fmla="*/ 0 h 1098"/>
              <a:gd name="T2" fmla="*/ 48 w 1147"/>
              <a:gd name="T3" fmla="*/ 4 h 1098"/>
              <a:gd name="T4" fmla="*/ 80 w 1147"/>
              <a:gd name="T5" fmla="*/ 44 h 1098"/>
              <a:gd name="T6" fmla="*/ 48 w 1147"/>
              <a:gd name="T7" fmla="*/ 56 h 1098"/>
              <a:gd name="T8" fmla="*/ 72 w 1147"/>
              <a:gd name="T9" fmla="*/ 108 h 1098"/>
              <a:gd name="T10" fmla="*/ 64 w 1147"/>
              <a:gd name="T11" fmla="*/ 148 h 1098"/>
              <a:gd name="T12" fmla="*/ 108 w 1147"/>
              <a:gd name="T13" fmla="*/ 200 h 1098"/>
              <a:gd name="T14" fmla="*/ 172 w 1147"/>
              <a:gd name="T15" fmla="*/ 240 h 1098"/>
              <a:gd name="T16" fmla="*/ 264 w 1147"/>
              <a:gd name="T17" fmla="*/ 260 h 1098"/>
              <a:gd name="T18" fmla="*/ 312 w 1147"/>
              <a:gd name="T19" fmla="*/ 280 h 1098"/>
              <a:gd name="T20" fmla="*/ 364 w 1147"/>
              <a:gd name="T21" fmla="*/ 312 h 1098"/>
              <a:gd name="T22" fmla="*/ 408 w 1147"/>
              <a:gd name="T23" fmla="*/ 360 h 1098"/>
              <a:gd name="T24" fmla="*/ 444 w 1147"/>
              <a:gd name="T25" fmla="*/ 408 h 1098"/>
              <a:gd name="T26" fmla="*/ 484 w 1147"/>
              <a:gd name="T27" fmla="*/ 420 h 1098"/>
              <a:gd name="T28" fmla="*/ 532 w 1147"/>
              <a:gd name="T29" fmla="*/ 420 h 1098"/>
              <a:gd name="T30" fmla="*/ 592 w 1147"/>
              <a:gd name="T31" fmla="*/ 476 h 1098"/>
              <a:gd name="T32" fmla="*/ 692 w 1147"/>
              <a:gd name="T33" fmla="*/ 536 h 1098"/>
              <a:gd name="T34" fmla="*/ 744 w 1147"/>
              <a:gd name="T35" fmla="*/ 584 h 1098"/>
              <a:gd name="T36" fmla="*/ 824 w 1147"/>
              <a:gd name="T37" fmla="*/ 632 h 1098"/>
              <a:gd name="T38" fmla="*/ 900 w 1147"/>
              <a:gd name="T39" fmla="*/ 660 h 1098"/>
              <a:gd name="T40" fmla="*/ 948 w 1147"/>
              <a:gd name="T41" fmla="*/ 708 h 1098"/>
              <a:gd name="T42" fmla="*/ 976 w 1147"/>
              <a:gd name="T43" fmla="*/ 748 h 1098"/>
              <a:gd name="T44" fmla="*/ 1000 w 1147"/>
              <a:gd name="T45" fmla="*/ 762 h 1098"/>
              <a:gd name="T46" fmla="*/ 968 w 1147"/>
              <a:gd name="T47" fmla="*/ 796 h 1098"/>
              <a:gd name="T48" fmla="*/ 968 w 1147"/>
              <a:gd name="T49" fmla="*/ 840 h 1098"/>
              <a:gd name="T50" fmla="*/ 988 w 1147"/>
              <a:gd name="T51" fmla="*/ 888 h 1098"/>
              <a:gd name="T52" fmla="*/ 976 w 1147"/>
              <a:gd name="T53" fmla="*/ 944 h 1098"/>
              <a:gd name="T54" fmla="*/ 988 w 1147"/>
              <a:gd name="T55" fmla="*/ 981 h 1098"/>
              <a:gd name="T56" fmla="*/ 970 w 1147"/>
              <a:gd name="T57" fmla="*/ 999 h 1098"/>
              <a:gd name="T58" fmla="*/ 952 w 1147"/>
              <a:gd name="T59" fmla="*/ 1026 h 1098"/>
              <a:gd name="T60" fmla="*/ 988 w 1147"/>
              <a:gd name="T61" fmla="*/ 1056 h 1098"/>
              <a:gd name="T62" fmla="*/ 1018 w 1147"/>
              <a:gd name="T63" fmla="*/ 1077 h 1098"/>
              <a:gd name="T64" fmla="*/ 1054 w 1147"/>
              <a:gd name="T65" fmla="*/ 1092 h 1098"/>
              <a:gd name="T66" fmla="*/ 1132 w 1147"/>
              <a:gd name="T67" fmla="*/ 1071 h 1098"/>
              <a:gd name="T68" fmla="*/ 1147 w 1147"/>
              <a:gd name="T69" fmla="*/ 1098 h 1098"/>
              <a:gd name="T70" fmla="*/ 1144 w 1147"/>
              <a:gd name="T71" fmla="*/ 1095 h 10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7"/>
              <a:gd name="T109" fmla="*/ 0 h 1098"/>
              <a:gd name="T110" fmla="*/ 1147 w 1147"/>
              <a:gd name="T111" fmla="*/ 1098 h 10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7" h="1098">
                <a:moveTo>
                  <a:pt x="0" y="0"/>
                </a:moveTo>
                <a:lnTo>
                  <a:pt x="48" y="4"/>
                </a:lnTo>
                <a:lnTo>
                  <a:pt x="80" y="44"/>
                </a:lnTo>
                <a:lnTo>
                  <a:pt x="48" y="56"/>
                </a:lnTo>
                <a:lnTo>
                  <a:pt x="72" y="108"/>
                </a:lnTo>
                <a:lnTo>
                  <a:pt x="64" y="148"/>
                </a:lnTo>
                <a:lnTo>
                  <a:pt x="108" y="200"/>
                </a:lnTo>
                <a:lnTo>
                  <a:pt x="172" y="240"/>
                </a:lnTo>
                <a:lnTo>
                  <a:pt x="264" y="260"/>
                </a:lnTo>
                <a:lnTo>
                  <a:pt x="312" y="280"/>
                </a:lnTo>
                <a:lnTo>
                  <a:pt x="364" y="312"/>
                </a:lnTo>
                <a:lnTo>
                  <a:pt x="408" y="360"/>
                </a:lnTo>
                <a:lnTo>
                  <a:pt x="444" y="408"/>
                </a:lnTo>
                <a:lnTo>
                  <a:pt x="484" y="420"/>
                </a:lnTo>
                <a:lnTo>
                  <a:pt x="532" y="420"/>
                </a:lnTo>
                <a:lnTo>
                  <a:pt x="592" y="476"/>
                </a:lnTo>
                <a:lnTo>
                  <a:pt x="692" y="536"/>
                </a:lnTo>
                <a:lnTo>
                  <a:pt x="744" y="584"/>
                </a:lnTo>
                <a:lnTo>
                  <a:pt x="824" y="632"/>
                </a:lnTo>
                <a:lnTo>
                  <a:pt x="900" y="660"/>
                </a:lnTo>
                <a:lnTo>
                  <a:pt x="948" y="708"/>
                </a:lnTo>
                <a:lnTo>
                  <a:pt x="976" y="748"/>
                </a:lnTo>
                <a:lnTo>
                  <a:pt x="1000" y="762"/>
                </a:lnTo>
                <a:lnTo>
                  <a:pt x="968" y="796"/>
                </a:lnTo>
                <a:lnTo>
                  <a:pt x="968" y="840"/>
                </a:lnTo>
                <a:lnTo>
                  <a:pt x="988" y="888"/>
                </a:lnTo>
                <a:lnTo>
                  <a:pt x="976" y="944"/>
                </a:lnTo>
                <a:lnTo>
                  <a:pt x="988" y="981"/>
                </a:lnTo>
                <a:lnTo>
                  <a:pt x="970" y="999"/>
                </a:lnTo>
                <a:lnTo>
                  <a:pt x="952" y="1026"/>
                </a:lnTo>
                <a:lnTo>
                  <a:pt x="988" y="1056"/>
                </a:lnTo>
                <a:lnTo>
                  <a:pt x="1018" y="1077"/>
                </a:lnTo>
                <a:lnTo>
                  <a:pt x="1054" y="1092"/>
                </a:lnTo>
                <a:lnTo>
                  <a:pt x="1132" y="1071"/>
                </a:lnTo>
                <a:lnTo>
                  <a:pt x="1147" y="1098"/>
                </a:lnTo>
                <a:lnTo>
                  <a:pt x="1144" y="1095"/>
                </a:lnTo>
              </a:path>
            </a:pathLst>
          </a:custGeom>
          <a:noFill/>
          <a:ln w="25400" cap="flat">
            <a:solidFill>
              <a:srgbClr val="0000FF"/>
            </a:solidFill>
            <a:prstDash val="solid"/>
            <a:round/>
            <a:headEnd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2133600" y="1044575"/>
            <a:ext cx="727075" cy="581025"/>
          </a:xfrm>
          <a:custGeom>
            <a:avLst/>
            <a:gdLst>
              <a:gd name="T0" fmla="*/ 0 w 458"/>
              <a:gd name="T1" fmla="*/ 0 h 366"/>
              <a:gd name="T2" fmla="*/ 33 w 458"/>
              <a:gd name="T3" fmla="*/ 51 h 366"/>
              <a:gd name="T4" fmla="*/ 108 w 458"/>
              <a:gd name="T5" fmla="*/ 102 h 366"/>
              <a:gd name="T6" fmla="*/ 134 w 458"/>
              <a:gd name="T7" fmla="*/ 112 h 366"/>
              <a:gd name="T8" fmla="*/ 156 w 458"/>
              <a:gd name="T9" fmla="*/ 132 h 366"/>
              <a:gd name="T10" fmla="*/ 162 w 458"/>
              <a:gd name="T11" fmla="*/ 156 h 366"/>
              <a:gd name="T12" fmla="*/ 186 w 458"/>
              <a:gd name="T13" fmla="*/ 172 h 366"/>
              <a:gd name="T14" fmla="*/ 186 w 458"/>
              <a:gd name="T15" fmla="*/ 200 h 366"/>
              <a:gd name="T16" fmla="*/ 232 w 458"/>
              <a:gd name="T17" fmla="*/ 244 h 366"/>
              <a:gd name="T18" fmla="*/ 262 w 458"/>
              <a:gd name="T19" fmla="*/ 244 h 366"/>
              <a:gd name="T20" fmla="*/ 284 w 458"/>
              <a:gd name="T21" fmla="*/ 270 h 366"/>
              <a:gd name="T22" fmla="*/ 272 w 458"/>
              <a:gd name="T23" fmla="*/ 310 h 366"/>
              <a:gd name="T24" fmla="*/ 274 w 458"/>
              <a:gd name="T25" fmla="*/ 330 h 366"/>
              <a:gd name="T26" fmla="*/ 300 w 458"/>
              <a:gd name="T27" fmla="*/ 346 h 366"/>
              <a:gd name="T28" fmla="*/ 372 w 458"/>
              <a:gd name="T29" fmla="*/ 356 h 366"/>
              <a:gd name="T30" fmla="*/ 458 w 458"/>
              <a:gd name="T31" fmla="*/ 366 h 3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8"/>
              <a:gd name="T49" fmla="*/ 0 h 366"/>
              <a:gd name="T50" fmla="*/ 458 w 458"/>
              <a:gd name="T51" fmla="*/ 366 h 3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8" h="366">
                <a:moveTo>
                  <a:pt x="0" y="0"/>
                </a:moveTo>
                <a:lnTo>
                  <a:pt x="33" y="51"/>
                </a:lnTo>
                <a:lnTo>
                  <a:pt x="108" y="102"/>
                </a:lnTo>
                <a:lnTo>
                  <a:pt x="134" y="112"/>
                </a:lnTo>
                <a:lnTo>
                  <a:pt x="156" y="132"/>
                </a:lnTo>
                <a:lnTo>
                  <a:pt x="162" y="156"/>
                </a:lnTo>
                <a:lnTo>
                  <a:pt x="186" y="172"/>
                </a:lnTo>
                <a:lnTo>
                  <a:pt x="186" y="200"/>
                </a:lnTo>
                <a:lnTo>
                  <a:pt x="232" y="244"/>
                </a:lnTo>
                <a:lnTo>
                  <a:pt x="262" y="244"/>
                </a:lnTo>
                <a:lnTo>
                  <a:pt x="284" y="270"/>
                </a:lnTo>
                <a:lnTo>
                  <a:pt x="272" y="310"/>
                </a:lnTo>
                <a:lnTo>
                  <a:pt x="274" y="330"/>
                </a:lnTo>
                <a:lnTo>
                  <a:pt x="300" y="346"/>
                </a:lnTo>
                <a:lnTo>
                  <a:pt x="372" y="356"/>
                </a:lnTo>
                <a:lnTo>
                  <a:pt x="458" y="366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2390775" y="920750"/>
            <a:ext cx="571500" cy="1625600"/>
          </a:xfrm>
          <a:custGeom>
            <a:avLst/>
            <a:gdLst>
              <a:gd name="T0" fmla="*/ 324 w 360"/>
              <a:gd name="T1" fmla="*/ 0 h 1024"/>
              <a:gd name="T2" fmla="*/ 360 w 360"/>
              <a:gd name="T3" fmla="*/ 30 h 1024"/>
              <a:gd name="T4" fmla="*/ 282 w 360"/>
              <a:gd name="T5" fmla="*/ 52 h 1024"/>
              <a:gd name="T6" fmla="*/ 238 w 360"/>
              <a:gd name="T7" fmla="*/ 52 h 1024"/>
              <a:gd name="T8" fmla="*/ 184 w 360"/>
              <a:gd name="T9" fmla="*/ 56 h 1024"/>
              <a:gd name="T10" fmla="*/ 208 w 360"/>
              <a:gd name="T11" fmla="*/ 108 h 1024"/>
              <a:gd name="T12" fmla="*/ 278 w 360"/>
              <a:gd name="T13" fmla="*/ 126 h 1024"/>
              <a:gd name="T14" fmla="*/ 304 w 360"/>
              <a:gd name="T15" fmla="*/ 140 h 1024"/>
              <a:gd name="T16" fmla="*/ 328 w 360"/>
              <a:gd name="T17" fmla="*/ 170 h 1024"/>
              <a:gd name="T18" fmla="*/ 312 w 360"/>
              <a:gd name="T19" fmla="*/ 202 h 1024"/>
              <a:gd name="T20" fmla="*/ 310 w 360"/>
              <a:gd name="T21" fmla="*/ 244 h 1024"/>
              <a:gd name="T22" fmla="*/ 334 w 360"/>
              <a:gd name="T23" fmla="*/ 276 h 1024"/>
              <a:gd name="T24" fmla="*/ 298 w 360"/>
              <a:gd name="T25" fmla="*/ 294 h 1024"/>
              <a:gd name="T26" fmla="*/ 298 w 360"/>
              <a:gd name="T27" fmla="*/ 312 h 1024"/>
              <a:gd name="T28" fmla="*/ 302 w 360"/>
              <a:gd name="T29" fmla="*/ 362 h 1024"/>
              <a:gd name="T30" fmla="*/ 314 w 360"/>
              <a:gd name="T31" fmla="*/ 404 h 1024"/>
              <a:gd name="T32" fmla="*/ 290 w 360"/>
              <a:gd name="T33" fmla="*/ 440 h 1024"/>
              <a:gd name="T34" fmla="*/ 272 w 360"/>
              <a:gd name="T35" fmla="*/ 480 h 1024"/>
              <a:gd name="T36" fmla="*/ 234 w 360"/>
              <a:gd name="T37" fmla="*/ 480 h 1024"/>
              <a:gd name="T38" fmla="*/ 202 w 360"/>
              <a:gd name="T39" fmla="*/ 508 h 1024"/>
              <a:gd name="T40" fmla="*/ 134 w 360"/>
              <a:gd name="T41" fmla="*/ 528 h 1024"/>
              <a:gd name="T42" fmla="*/ 88 w 360"/>
              <a:gd name="T43" fmla="*/ 536 h 1024"/>
              <a:gd name="T44" fmla="*/ 74 w 360"/>
              <a:gd name="T45" fmla="*/ 570 h 1024"/>
              <a:gd name="T46" fmla="*/ 36 w 360"/>
              <a:gd name="T47" fmla="*/ 586 h 1024"/>
              <a:gd name="T48" fmla="*/ 6 w 360"/>
              <a:gd name="T49" fmla="*/ 636 h 1024"/>
              <a:gd name="T50" fmla="*/ 0 w 360"/>
              <a:gd name="T51" fmla="*/ 690 h 1024"/>
              <a:gd name="T52" fmla="*/ 20 w 360"/>
              <a:gd name="T53" fmla="*/ 736 h 1024"/>
              <a:gd name="T54" fmla="*/ 30 w 360"/>
              <a:gd name="T55" fmla="*/ 768 h 1024"/>
              <a:gd name="T56" fmla="*/ 86 w 360"/>
              <a:gd name="T57" fmla="*/ 836 h 1024"/>
              <a:gd name="T58" fmla="*/ 40 w 360"/>
              <a:gd name="T59" fmla="*/ 852 h 1024"/>
              <a:gd name="T60" fmla="*/ 46 w 360"/>
              <a:gd name="T61" fmla="*/ 916 h 1024"/>
              <a:gd name="T62" fmla="*/ 26 w 360"/>
              <a:gd name="T63" fmla="*/ 944 h 1024"/>
              <a:gd name="T64" fmla="*/ 62 w 360"/>
              <a:gd name="T65" fmla="*/ 946 h 1024"/>
              <a:gd name="T66" fmla="*/ 116 w 360"/>
              <a:gd name="T67" fmla="*/ 926 h 1024"/>
              <a:gd name="T68" fmla="*/ 152 w 360"/>
              <a:gd name="T69" fmla="*/ 928 h 1024"/>
              <a:gd name="T70" fmla="*/ 196 w 360"/>
              <a:gd name="T71" fmla="*/ 940 h 1024"/>
              <a:gd name="T72" fmla="*/ 170 w 360"/>
              <a:gd name="T73" fmla="*/ 986 h 1024"/>
              <a:gd name="T74" fmla="*/ 252 w 360"/>
              <a:gd name="T75" fmla="*/ 1024 h 10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0"/>
              <a:gd name="T115" fmla="*/ 0 h 1024"/>
              <a:gd name="T116" fmla="*/ 360 w 360"/>
              <a:gd name="T117" fmla="*/ 1024 h 10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0" h="1024">
                <a:moveTo>
                  <a:pt x="324" y="0"/>
                </a:moveTo>
                <a:lnTo>
                  <a:pt x="360" y="30"/>
                </a:lnTo>
                <a:lnTo>
                  <a:pt x="282" y="52"/>
                </a:lnTo>
                <a:lnTo>
                  <a:pt x="238" y="52"/>
                </a:lnTo>
                <a:lnTo>
                  <a:pt x="184" y="56"/>
                </a:lnTo>
                <a:lnTo>
                  <a:pt x="208" y="108"/>
                </a:lnTo>
                <a:lnTo>
                  <a:pt x="278" y="126"/>
                </a:lnTo>
                <a:lnTo>
                  <a:pt x="304" y="140"/>
                </a:lnTo>
                <a:lnTo>
                  <a:pt x="328" y="170"/>
                </a:lnTo>
                <a:lnTo>
                  <a:pt x="312" y="202"/>
                </a:lnTo>
                <a:lnTo>
                  <a:pt x="310" y="244"/>
                </a:lnTo>
                <a:lnTo>
                  <a:pt x="334" y="276"/>
                </a:lnTo>
                <a:lnTo>
                  <a:pt x="298" y="294"/>
                </a:lnTo>
                <a:lnTo>
                  <a:pt x="298" y="312"/>
                </a:lnTo>
                <a:lnTo>
                  <a:pt x="302" y="362"/>
                </a:lnTo>
                <a:lnTo>
                  <a:pt x="314" y="404"/>
                </a:lnTo>
                <a:lnTo>
                  <a:pt x="290" y="440"/>
                </a:lnTo>
                <a:lnTo>
                  <a:pt x="272" y="480"/>
                </a:lnTo>
                <a:lnTo>
                  <a:pt x="234" y="480"/>
                </a:lnTo>
                <a:lnTo>
                  <a:pt x="202" y="508"/>
                </a:lnTo>
                <a:lnTo>
                  <a:pt x="134" y="528"/>
                </a:lnTo>
                <a:lnTo>
                  <a:pt x="88" y="536"/>
                </a:lnTo>
                <a:lnTo>
                  <a:pt x="74" y="570"/>
                </a:lnTo>
                <a:lnTo>
                  <a:pt x="36" y="586"/>
                </a:lnTo>
                <a:lnTo>
                  <a:pt x="6" y="636"/>
                </a:lnTo>
                <a:lnTo>
                  <a:pt x="0" y="690"/>
                </a:lnTo>
                <a:lnTo>
                  <a:pt x="20" y="736"/>
                </a:lnTo>
                <a:lnTo>
                  <a:pt x="30" y="768"/>
                </a:lnTo>
                <a:lnTo>
                  <a:pt x="86" y="836"/>
                </a:lnTo>
                <a:lnTo>
                  <a:pt x="40" y="852"/>
                </a:lnTo>
                <a:lnTo>
                  <a:pt x="46" y="916"/>
                </a:lnTo>
                <a:lnTo>
                  <a:pt x="26" y="944"/>
                </a:lnTo>
                <a:lnTo>
                  <a:pt x="62" y="946"/>
                </a:lnTo>
                <a:lnTo>
                  <a:pt x="116" y="926"/>
                </a:lnTo>
                <a:lnTo>
                  <a:pt x="152" y="928"/>
                </a:lnTo>
                <a:lnTo>
                  <a:pt x="196" y="940"/>
                </a:lnTo>
                <a:lnTo>
                  <a:pt x="170" y="986"/>
                </a:lnTo>
                <a:lnTo>
                  <a:pt x="252" y="1024"/>
                </a:lnTo>
              </a:path>
            </a:pathLst>
          </a:custGeom>
          <a:noFill/>
          <a:ln w="25400" cap="flat">
            <a:solidFill>
              <a:srgbClr val="0000FF"/>
            </a:solidFill>
            <a:prstDash val="solid"/>
            <a:round/>
            <a:headEnd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2474913" y="836613"/>
            <a:ext cx="382587" cy="577850"/>
          </a:xfrm>
          <a:custGeom>
            <a:avLst/>
            <a:gdLst>
              <a:gd name="T0" fmla="*/ 0 w 241"/>
              <a:gd name="T1" fmla="*/ 0 h 364"/>
              <a:gd name="T2" fmla="*/ 0 w 241"/>
              <a:gd name="T3" fmla="*/ 91 h 364"/>
              <a:gd name="T4" fmla="*/ 90 w 241"/>
              <a:gd name="T5" fmla="*/ 182 h 364"/>
              <a:gd name="T6" fmla="*/ 136 w 241"/>
              <a:gd name="T7" fmla="*/ 272 h 364"/>
              <a:gd name="T8" fmla="*/ 136 w 241"/>
              <a:gd name="T9" fmla="*/ 363 h 364"/>
              <a:gd name="T10" fmla="*/ 202 w 241"/>
              <a:gd name="T11" fmla="*/ 352 h 364"/>
              <a:gd name="T12" fmla="*/ 241 w 241"/>
              <a:gd name="T13" fmla="*/ 364 h 3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1"/>
              <a:gd name="T22" fmla="*/ 0 h 364"/>
              <a:gd name="T23" fmla="*/ 241 w 241"/>
              <a:gd name="T24" fmla="*/ 364 h 3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1" h="364">
                <a:moveTo>
                  <a:pt x="0" y="0"/>
                </a:moveTo>
                <a:lnTo>
                  <a:pt x="0" y="91"/>
                </a:lnTo>
                <a:lnTo>
                  <a:pt x="90" y="182"/>
                </a:lnTo>
                <a:lnTo>
                  <a:pt x="136" y="272"/>
                </a:lnTo>
                <a:lnTo>
                  <a:pt x="136" y="363"/>
                </a:lnTo>
                <a:lnTo>
                  <a:pt x="202" y="352"/>
                </a:lnTo>
                <a:lnTo>
                  <a:pt x="241" y="364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1866900" y="1323975"/>
            <a:ext cx="517525" cy="600075"/>
          </a:xfrm>
          <a:custGeom>
            <a:avLst/>
            <a:gdLst>
              <a:gd name="T0" fmla="*/ 0 w 326"/>
              <a:gd name="T1" fmla="*/ 0 h 378"/>
              <a:gd name="T2" fmla="*/ 36 w 326"/>
              <a:gd name="T3" fmla="*/ 40 h 378"/>
              <a:gd name="T4" fmla="*/ 58 w 326"/>
              <a:gd name="T5" fmla="*/ 46 h 378"/>
              <a:gd name="T6" fmla="*/ 80 w 326"/>
              <a:gd name="T7" fmla="*/ 60 h 378"/>
              <a:gd name="T8" fmla="*/ 92 w 326"/>
              <a:gd name="T9" fmla="*/ 80 h 378"/>
              <a:gd name="T10" fmla="*/ 108 w 326"/>
              <a:gd name="T11" fmla="*/ 86 h 378"/>
              <a:gd name="T12" fmla="*/ 130 w 326"/>
              <a:gd name="T13" fmla="*/ 118 h 378"/>
              <a:gd name="T14" fmla="*/ 166 w 326"/>
              <a:gd name="T15" fmla="*/ 170 h 378"/>
              <a:gd name="T16" fmla="*/ 182 w 326"/>
              <a:gd name="T17" fmla="*/ 206 h 378"/>
              <a:gd name="T18" fmla="*/ 196 w 326"/>
              <a:gd name="T19" fmla="*/ 238 h 378"/>
              <a:gd name="T20" fmla="*/ 298 w 326"/>
              <a:gd name="T21" fmla="*/ 300 h 378"/>
              <a:gd name="T22" fmla="*/ 294 w 326"/>
              <a:gd name="T23" fmla="*/ 330 h 378"/>
              <a:gd name="T24" fmla="*/ 296 w 326"/>
              <a:gd name="T25" fmla="*/ 354 h 378"/>
              <a:gd name="T26" fmla="*/ 314 w 326"/>
              <a:gd name="T27" fmla="*/ 362 h 378"/>
              <a:gd name="T28" fmla="*/ 326 w 326"/>
              <a:gd name="T29" fmla="*/ 378 h 3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6"/>
              <a:gd name="T46" fmla="*/ 0 h 378"/>
              <a:gd name="T47" fmla="*/ 326 w 326"/>
              <a:gd name="T48" fmla="*/ 378 h 3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6" h="378">
                <a:moveTo>
                  <a:pt x="0" y="0"/>
                </a:moveTo>
                <a:lnTo>
                  <a:pt x="36" y="40"/>
                </a:lnTo>
                <a:lnTo>
                  <a:pt x="58" y="46"/>
                </a:lnTo>
                <a:lnTo>
                  <a:pt x="80" y="60"/>
                </a:lnTo>
                <a:lnTo>
                  <a:pt x="92" y="80"/>
                </a:lnTo>
                <a:lnTo>
                  <a:pt x="108" y="86"/>
                </a:lnTo>
                <a:lnTo>
                  <a:pt x="130" y="118"/>
                </a:lnTo>
                <a:lnTo>
                  <a:pt x="166" y="170"/>
                </a:lnTo>
                <a:lnTo>
                  <a:pt x="182" y="206"/>
                </a:lnTo>
                <a:lnTo>
                  <a:pt x="196" y="238"/>
                </a:lnTo>
                <a:lnTo>
                  <a:pt x="298" y="300"/>
                </a:lnTo>
                <a:lnTo>
                  <a:pt x="294" y="330"/>
                </a:lnTo>
                <a:lnTo>
                  <a:pt x="296" y="354"/>
                </a:lnTo>
                <a:lnTo>
                  <a:pt x="314" y="362"/>
                </a:lnTo>
                <a:lnTo>
                  <a:pt x="326" y="378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27" name="Freeform 12"/>
          <p:cNvSpPr>
            <a:spLocks/>
          </p:cNvSpPr>
          <p:nvPr/>
        </p:nvSpPr>
        <p:spPr bwMode="auto">
          <a:xfrm>
            <a:off x="3624263" y="828675"/>
            <a:ext cx="957262" cy="2862263"/>
          </a:xfrm>
          <a:custGeom>
            <a:avLst/>
            <a:gdLst>
              <a:gd name="T0" fmla="*/ 501 w 603"/>
              <a:gd name="T1" fmla="*/ 0 h 1803"/>
              <a:gd name="T2" fmla="*/ 507 w 603"/>
              <a:gd name="T3" fmla="*/ 48 h 1803"/>
              <a:gd name="T4" fmla="*/ 507 w 603"/>
              <a:gd name="T5" fmla="*/ 108 h 1803"/>
              <a:gd name="T6" fmla="*/ 537 w 603"/>
              <a:gd name="T7" fmla="*/ 156 h 1803"/>
              <a:gd name="T8" fmla="*/ 579 w 603"/>
              <a:gd name="T9" fmla="*/ 210 h 1803"/>
              <a:gd name="T10" fmla="*/ 513 w 603"/>
              <a:gd name="T11" fmla="*/ 258 h 1803"/>
              <a:gd name="T12" fmla="*/ 471 w 603"/>
              <a:gd name="T13" fmla="*/ 318 h 1803"/>
              <a:gd name="T14" fmla="*/ 453 w 603"/>
              <a:gd name="T15" fmla="*/ 426 h 1803"/>
              <a:gd name="T16" fmla="*/ 399 w 603"/>
              <a:gd name="T17" fmla="*/ 492 h 1803"/>
              <a:gd name="T18" fmla="*/ 411 w 603"/>
              <a:gd name="T19" fmla="*/ 567 h 1803"/>
              <a:gd name="T20" fmla="*/ 411 w 603"/>
              <a:gd name="T21" fmla="*/ 609 h 1803"/>
              <a:gd name="T22" fmla="*/ 447 w 603"/>
              <a:gd name="T23" fmla="*/ 636 h 1803"/>
              <a:gd name="T24" fmla="*/ 426 w 603"/>
              <a:gd name="T25" fmla="*/ 660 h 1803"/>
              <a:gd name="T26" fmla="*/ 375 w 603"/>
              <a:gd name="T27" fmla="*/ 699 h 1803"/>
              <a:gd name="T28" fmla="*/ 351 w 603"/>
              <a:gd name="T29" fmla="*/ 723 h 1803"/>
              <a:gd name="T30" fmla="*/ 327 w 603"/>
              <a:gd name="T31" fmla="*/ 747 h 1803"/>
              <a:gd name="T32" fmla="*/ 282 w 603"/>
              <a:gd name="T33" fmla="*/ 747 h 1803"/>
              <a:gd name="T34" fmla="*/ 231 w 603"/>
              <a:gd name="T35" fmla="*/ 729 h 1803"/>
              <a:gd name="T36" fmla="*/ 165 w 603"/>
              <a:gd name="T37" fmla="*/ 729 h 1803"/>
              <a:gd name="T38" fmla="*/ 114 w 603"/>
              <a:gd name="T39" fmla="*/ 744 h 1803"/>
              <a:gd name="T40" fmla="*/ 60 w 603"/>
              <a:gd name="T41" fmla="*/ 774 h 1803"/>
              <a:gd name="T42" fmla="*/ 0 w 603"/>
              <a:gd name="T43" fmla="*/ 789 h 1803"/>
              <a:gd name="T44" fmla="*/ 36 w 603"/>
              <a:gd name="T45" fmla="*/ 828 h 1803"/>
              <a:gd name="T46" fmla="*/ 36 w 603"/>
              <a:gd name="T47" fmla="*/ 876 h 1803"/>
              <a:gd name="T48" fmla="*/ 60 w 603"/>
              <a:gd name="T49" fmla="*/ 903 h 1803"/>
              <a:gd name="T50" fmla="*/ 90 w 603"/>
              <a:gd name="T51" fmla="*/ 924 h 1803"/>
              <a:gd name="T52" fmla="*/ 114 w 603"/>
              <a:gd name="T53" fmla="*/ 939 h 1803"/>
              <a:gd name="T54" fmla="*/ 123 w 603"/>
              <a:gd name="T55" fmla="*/ 978 h 1803"/>
              <a:gd name="T56" fmla="*/ 171 w 603"/>
              <a:gd name="T57" fmla="*/ 1023 h 1803"/>
              <a:gd name="T58" fmla="*/ 183 w 603"/>
              <a:gd name="T59" fmla="*/ 1059 h 1803"/>
              <a:gd name="T60" fmla="*/ 210 w 603"/>
              <a:gd name="T61" fmla="*/ 1089 h 1803"/>
              <a:gd name="T62" fmla="*/ 192 w 603"/>
              <a:gd name="T63" fmla="*/ 1110 h 1803"/>
              <a:gd name="T64" fmla="*/ 180 w 603"/>
              <a:gd name="T65" fmla="*/ 1146 h 1803"/>
              <a:gd name="T66" fmla="*/ 192 w 603"/>
              <a:gd name="T67" fmla="*/ 1176 h 1803"/>
              <a:gd name="T68" fmla="*/ 207 w 603"/>
              <a:gd name="T69" fmla="*/ 1218 h 1803"/>
              <a:gd name="T70" fmla="*/ 261 w 603"/>
              <a:gd name="T71" fmla="*/ 1215 h 1803"/>
              <a:gd name="T72" fmla="*/ 357 w 603"/>
              <a:gd name="T73" fmla="*/ 1227 h 1803"/>
              <a:gd name="T74" fmla="*/ 399 w 603"/>
              <a:gd name="T75" fmla="*/ 1257 h 1803"/>
              <a:gd name="T76" fmla="*/ 444 w 603"/>
              <a:gd name="T77" fmla="*/ 1287 h 1803"/>
              <a:gd name="T78" fmla="*/ 507 w 603"/>
              <a:gd name="T79" fmla="*/ 1308 h 1803"/>
              <a:gd name="T80" fmla="*/ 507 w 603"/>
              <a:gd name="T81" fmla="*/ 1332 h 1803"/>
              <a:gd name="T82" fmla="*/ 546 w 603"/>
              <a:gd name="T83" fmla="*/ 1353 h 1803"/>
              <a:gd name="T84" fmla="*/ 543 w 603"/>
              <a:gd name="T85" fmla="*/ 1398 h 1803"/>
              <a:gd name="T86" fmla="*/ 549 w 603"/>
              <a:gd name="T87" fmla="*/ 1446 h 1803"/>
              <a:gd name="T88" fmla="*/ 588 w 603"/>
              <a:gd name="T89" fmla="*/ 1476 h 1803"/>
              <a:gd name="T90" fmla="*/ 597 w 603"/>
              <a:gd name="T91" fmla="*/ 1506 h 1803"/>
              <a:gd name="T92" fmla="*/ 579 w 603"/>
              <a:gd name="T93" fmla="*/ 1530 h 1803"/>
              <a:gd name="T94" fmla="*/ 585 w 603"/>
              <a:gd name="T95" fmla="*/ 1563 h 1803"/>
              <a:gd name="T96" fmla="*/ 603 w 603"/>
              <a:gd name="T97" fmla="*/ 1635 h 1803"/>
              <a:gd name="T98" fmla="*/ 585 w 603"/>
              <a:gd name="T99" fmla="*/ 1692 h 1803"/>
              <a:gd name="T100" fmla="*/ 576 w 603"/>
              <a:gd name="T101" fmla="*/ 1803 h 18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3"/>
              <a:gd name="T154" fmla="*/ 0 h 1803"/>
              <a:gd name="T155" fmla="*/ 603 w 603"/>
              <a:gd name="T156" fmla="*/ 1803 h 18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3" h="1803">
                <a:moveTo>
                  <a:pt x="501" y="0"/>
                </a:moveTo>
                <a:lnTo>
                  <a:pt x="507" y="48"/>
                </a:lnTo>
                <a:lnTo>
                  <a:pt x="507" y="108"/>
                </a:lnTo>
                <a:lnTo>
                  <a:pt x="537" y="156"/>
                </a:lnTo>
                <a:lnTo>
                  <a:pt x="579" y="210"/>
                </a:lnTo>
                <a:lnTo>
                  <a:pt x="513" y="258"/>
                </a:lnTo>
                <a:lnTo>
                  <a:pt x="471" y="318"/>
                </a:lnTo>
                <a:lnTo>
                  <a:pt x="453" y="426"/>
                </a:lnTo>
                <a:lnTo>
                  <a:pt x="399" y="492"/>
                </a:lnTo>
                <a:lnTo>
                  <a:pt x="411" y="567"/>
                </a:lnTo>
                <a:lnTo>
                  <a:pt x="411" y="609"/>
                </a:lnTo>
                <a:lnTo>
                  <a:pt x="447" y="636"/>
                </a:lnTo>
                <a:lnTo>
                  <a:pt x="426" y="660"/>
                </a:lnTo>
                <a:lnTo>
                  <a:pt x="375" y="699"/>
                </a:lnTo>
                <a:lnTo>
                  <a:pt x="351" y="723"/>
                </a:lnTo>
                <a:lnTo>
                  <a:pt x="327" y="747"/>
                </a:lnTo>
                <a:lnTo>
                  <a:pt x="282" y="747"/>
                </a:lnTo>
                <a:lnTo>
                  <a:pt x="231" y="729"/>
                </a:lnTo>
                <a:lnTo>
                  <a:pt x="165" y="729"/>
                </a:lnTo>
                <a:lnTo>
                  <a:pt x="114" y="744"/>
                </a:lnTo>
                <a:lnTo>
                  <a:pt x="60" y="774"/>
                </a:lnTo>
                <a:lnTo>
                  <a:pt x="0" y="789"/>
                </a:lnTo>
                <a:lnTo>
                  <a:pt x="36" y="828"/>
                </a:lnTo>
                <a:lnTo>
                  <a:pt x="36" y="876"/>
                </a:lnTo>
                <a:lnTo>
                  <a:pt x="60" y="903"/>
                </a:lnTo>
                <a:lnTo>
                  <a:pt x="90" y="924"/>
                </a:lnTo>
                <a:lnTo>
                  <a:pt x="114" y="939"/>
                </a:lnTo>
                <a:lnTo>
                  <a:pt x="123" y="978"/>
                </a:lnTo>
                <a:lnTo>
                  <a:pt x="171" y="1023"/>
                </a:lnTo>
                <a:lnTo>
                  <a:pt x="183" y="1059"/>
                </a:lnTo>
                <a:lnTo>
                  <a:pt x="210" y="1089"/>
                </a:lnTo>
                <a:lnTo>
                  <a:pt x="192" y="1110"/>
                </a:lnTo>
                <a:lnTo>
                  <a:pt x="180" y="1146"/>
                </a:lnTo>
                <a:lnTo>
                  <a:pt x="192" y="1176"/>
                </a:lnTo>
                <a:lnTo>
                  <a:pt x="207" y="1218"/>
                </a:lnTo>
                <a:lnTo>
                  <a:pt x="261" y="1215"/>
                </a:lnTo>
                <a:lnTo>
                  <a:pt x="357" y="1227"/>
                </a:lnTo>
                <a:lnTo>
                  <a:pt x="399" y="1257"/>
                </a:lnTo>
                <a:lnTo>
                  <a:pt x="444" y="1287"/>
                </a:lnTo>
                <a:lnTo>
                  <a:pt x="507" y="1308"/>
                </a:lnTo>
                <a:lnTo>
                  <a:pt x="507" y="1332"/>
                </a:lnTo>
                <a:lnTo>
                  <a:pt x="546" y="1353"/>
                </a:lnTo>
                <a:lnTo>
                  <a:pt x="543" y="1398"/>
                </a:lnTo>
                <a:lnTo>
                  <a:pt x="549" y="1446"/>
                </a:lnTo>
                <a:lnTo>
                  <a:pt x="588" y="1476"/>
                </a:lnTo>
                <a:lnTo>
                  <a:pt x="597" y="1506"/>
                </a:lnTo>
                <a:lnTo>
                  <a:pt x="579" y="1530"/>
                </a:lnTo>
                <a:lnTo>
                  <a:pt x="585" y="1563"/>
                </a:lnTo>
                <a:lnTo>
                  <a:pt x="603" y="1635"/>
                </a:lnTo>
                <a:lnTo>
                  <a:pt x="585" y="1692"/>
                </a:lnTo>
                <a:lnTo>
                  <a:pt x="576" y="1803"/>
                </a:lnTo>
              </a:path>
            </a:pathLst>
          </a:custGeom>
          <a:noFill/>
          <a:ln w="25400" cap="flat">
            <a:solidFill>
              <a:srgbClr val="0000FF"/>
            </a:solidFill>
            <a:prstDash val="solid"/>
            <a:round/>
            <a:headEnd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28" name="Freeform 13"/>
          <p:cNvSpPr>
            <a:spLocks/>
          </p:cNvSpPr>
          <p:nvPr/>
        </p:nvSpPr>
        <p:spPr bwMode="auto">
          <a:xfrm>
            <a:off x="2965450" y="1125538"/>
            <a:ext cx="692150" cy="1484312"/>
          </a:xfrm>
          <a:custGeom>
            <a:avLst/>
            <a:gdLst>
              <a:gd name="T0" fmla="*/ 428 w 436"/>
              <a:gd name="T1" fmla="*/ 0 h 935"/>
              <a:gd name="T2" fmla="*/ 436 w 436"/>
              <a:gd name="T3" fmla="*/ 37 h 935"/>
              <a:gd name="T4" fmla="*/ 408 w 436"/>
              <a:gd name="T5" fmla="*/ 59 h 935"/>
              <a:gd name="T6" fmla="*/ 410 w 436"/>
              <a:gd name="T7" fmla="*/ 77 h 935"/>
              <a:gd name="T8" fmla="*/ 428 w 436"/>
              <a:gd name="T9" fmla="*/ 93 h 935"/>
              <a:gd name="T10" fmla="*/ 428 w 436"/>
              <a:gd name="T11" fmla="*/ 111 h 935"/>
              <a:gd name="T12" fmla="*/ 412 w 436"/>
              <a:gd name="T13" fmla="*/ 119 h 935"/>
              <a:gd name="T14" fmla="*/ 420 w 436"/>
              <a:gd name="T15" fmla="*/ 165 h 935"/>
              <a:gd name="T16" fmla="*/ 416 w 436"/>
              <a:gd name="T17" fmla="*/ 183 h 935"/>
              <a:gd name="T18" fmla="*/ 424 w 436"/>
              <a:gd name="T19" fmla="*/ 199 h 935"/>
              <a:gd name="T20" fmla="*/ 436 w 436"/>
              <a:gd name="T21" fmla="*/ 203 h 935"/>
              <a:gd name="T22" fmla="*/ 436 w 436"/>
              <a:gd name="T23" fmla="*/ 235 h 935"/>
              <a:gd name="T24" fmla="*/ 416 w 436"/>
              <a:gd name="T25" fmla="*/ 259 h 935"/>
              <a:gd name="T26" fmla="*/ 400 w 436"/>
              <a:gd name="T27" fmla="*/ 305 h 935"/>
              <a:gd name="T28" fmla="*/ 414 w 436"/>
              <a:gd name="T29" fmla="*/ 353 h 935"/>
              <a:gd name="T30" fmla="*/ 424 w 436"/>
              <a:gd name="T31" fmla="*/ 393 h 935"/>
              <a:gd name="T32" fmla="*/ 402 w 436"/>
              <a:gd name="T33" fmla="*/ 427 h 935"/>
              <a:gd name="T34" fmla="*/ 364 w 436"/>
              <a:gd name="T35" fmla="*/ 451 h 935"/>
              <a:gd name="T36" fmla="*/ 338 w 436"/>
              <a:gd name="T37" fmla="*/ 463 h 935"/>
              <a:gd name="T38" fmla="*/ 278 w 436"/>
              <a:gd name="T39" fmla="*/ 477 h 935"/>
              <a:gd name="T40" fmla="*/ 240 w 436"/>
              <a:gd name="T41" fmla="*/ 503 h 935"/>
              <a:gd name="T42" fmla="*/ 200 w 436"/>
              <a:gd name="T43" fmla="*/ 539 h 935"/>
              <a:gd name="T44" fmla="*/ 188 w 436"/>
              <a:gd name="T45" fmla="*/ 573 h 935"/>
              <a:gd name="T46" fmla="*/ 194 w 436"/>
              <a:gd name="T47" fmla="*/ 605 h 935"/>
              <a:gd name="T48" fmla="*/ 110 w 436"/>
              <a:gd name="T49" fmla="*/ 671 h 935"/>
              <a:gd name="T50" fmla="*/ 102 w 436"/>
              <a:gd name="T51" fmla="*/ 685 h 935"/>
              <a:gd name="T52" fmla="*/ 116 w 436"/>
              <a:gd name="T53" fmla="*/ 713 h 935"/>
              <a:gd name="T54" fmla="*/ 80 w 436"/>
              <a:gd name="T55" fmla="*/ 747 h 935"/>
              <a:gd name="T56" fmla="*/ 44 w 436"/>
              <a:gd name="T57" fmla="*/ 777 h 935"/>
              <a:gd name="T58" fmla="*/ 22 w 436"/>
              <a:gd name="T59" fmla="*/ 809 h 935"/>
              <a:gd name="T60" fmla="*/ 2 w 436"/>
              <a:gd name="T61" fmla="*/ 839 h 935"/>
              <a:gd name="T62" fmla="*/ 10 w 436"/>
              <a:gd name="T63" fmla="*/ 879 h 935"/>
              <a:gd name="T64" fmla="*/ 0 w 436"/>
              <a:gd name="T65" fmla="*/ 899 h 935"/>
              <a:gd name="T66" fmla="*/ 12 w 436"/>
              <a:gd name="T67" fmla="*/ 935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6"/>
              <a:gd name="T103" fmla="*/ 0 h 935"/>
              <a:gd name="T104" fmla="*/ 436 w 436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6" h="935">
                <a:moveTo>
                  <a:pt x="428" y="0"/>
                </a:moveTo>
                <a:lnTo>
                  <a:pt x="436" y="37"/>
                </a:lnTo>
                <a:lnTo>
                  <a:pt x="408" y="59"/>
                </a:lnTo>
                <a:lnTo>
                  <a:pt x="410" y="77"/>
                </a:lnTo>
                <a:lnTo>
                  <a:pt x="428" y="93"/>
                </a:lnTo>
                <a:lnTo>
                  <a:pt x="428" y="111"/>
                </a:lnTo>
                <a:lnTo>
                  <a:pt x="412" y="119"/>
                </a:lnTo>
                <a:lnTo>
                  <a:pt x="420" y="165"/>
                </a:lnTo>
                <a:lnTo>
                  <a:pt x="416" y="183"/>
                </a:lnTo>
                <a:lnTo>
                  <a:pt x="424" y="199"/>
                </a:lnTo>
                <a:lnTo>
                  <a:pt x="436" y="203"/>
                </a:lnTo>
                <a:lnTo>
                  <a:pt x="436" y="235"/>
                </a:lnTo>
                <a:lnTo>
                  <a:pt x="416" y="259"/>
                </a:lnTo>
                <a:lnTo>
                  <a:pt x="400" y="305"/>
                </a:lnTo>
                <a:lnTo>
                  <a:pt x="414" y="353"/>
                </a:lnTo>
                <a:lnTo>
                  <a:pt x="424" y="393"/>
                </a:lnTo>
                <a:lnTo>
                  <a:pt x="402" y="427"/>
                </a:lnTo>
                <a:lnTo>
                  <a:pt x="364" y="451"/>
                </a:lnTo>
                <a:lnTo>
                  <a:pt x="338" y="463"/>
                </a:lnTo>
                <a:lnTo>
                  <a:pt x="278" y="477"/>
                </a:lnTo>
                <a:lnTo>
                  <a:pt x="240" y="503"/>
                </a:lnTo>
                <a:lnTo>
                  <a:pt x="200" y="539"/>
                </a:lnTo>
                <a:lnTo>
                  <a:pt x="188" y="573"/>
                </a:lnTo>
                <a:lnTo>
                  <a:pt x="194" y="605"/>
                </a:lnTo>
                <a:lnTo>
                  <a:pt x="110" y="671"/>
                </a:lnTo>
                <a:lnTo>
                  <a:pt x="102" y="685"/>
                </a:lnTo>
                <a:lnTo>
                  <a:pt x="116" y="713"/>
                </a:lnTo>
                <a:lnTo>
                  <a:pt x="80" y="747"/>
                </a:lnTo>
                <a:lnTo>
                  <a:pt x="44" y="777"/>
                </a:lnTo>
                <a:lnTo>
                  <a:pt x="22" y="809"/>
                </a:lnTo>
                <a:lnTo>
                  <a:pt x="2" y="839"/>
                </a:lnTo>
                <a:lnTo>
                  <a:pt x="10" y="879"/>
                </a:lnTo>
                <a:lnTo>
                  <a:pt x="0" y="899"/>
                </a:lnTo>
                <a:lnTo>
                  <a:pt x="12" y="93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29" name="Freeform 15"/>
          <p:cNvSpPr>
            <a:spLocks/>
          </p:cNvSpPr>
          <p:nvPr/>
        </p:nvSpPr>
        <p:spPr bwMode="auto">
          <a:xfrm>
            <a:off x="4210050" y="1917700"/>
            <a:ext cx="577850" cy="1844675"/>
          </a:xfrm>
          <a:custGeom>
            <a:avLst/>
            <a:gdLst>
              <a:gd name="T0" fmla="*/ 364 w 364"/>
              <a:gd name="T1" fmla="*/ 0 h 1162"/>
              <a:gd name="T2" fmla="*/ 308 w 364"/>
              <a:gd name="T3" fmla="*/ 88 h 1162"/>
              <a:gd name="T4" fmla="*/ 348 w 364"/>
              <a:gd name="T5" fmla="*/ 144 h 1162"/>
              <a:gd name="T6" fmla="*/ 241 w 364"/>
              <a:gd name="T7" fmla="*/ 164 h 1162"/>
              <a:gd name="T8" fmla="*/ 186 w 364"/>
              <a:gd name="T9" fmla="*/ 176 h 1162"/>
              <a:gd name="T10" fmla="*/ 131 w 364"/>
              <a:gd name="T11" fmla="*/ 192 h 1162"/>
              <a:gd name="T12" fmla="*/ 87 w 364"/>
              <a:gd name="T13" fmla="*/ 168 h 1162"/>
              <a:gd name="T14" fmla="*/ 20 w 364"/>
              <a:gd name="T15" fmla="*/ 152 h 1162"/>
              <a:gd name="T16" fmla="*/ 8 w 364"/>
              <a:gd name="T17" fmla="*/ 180 h 1162"/>
              <a:gd name="T18" fmla="*/ 32 w 364"/>
              <a:gd name="T19" fmla="*/ 217 h 1162"/>
              <a:gd name="T20" fmla="*/ 40 w 364"/>
              <a:gd name="T21" fmla="*/ 269 h 1162"/>
              <a:gd name="T22" fmla="*/ 12 w 364"/>
              <a:gd name="T23" fmla="*/ 313 h 1162"/>
              <a:gd name="T24" fmla="*/ 0 w 364"/>
              <a:gd name="T25" fmla="*/ 358 h 1162"/>
              <a:gd name="T26" fmla="*/ 36 w 364"/>
              <a:gd name="T27" fmla="*/ 410 h 1162"/>
              <a:gd name="T28" fmla="*/ 83 w 364"/>
              <a:gd name="T29" fmla="*/ 430 h 1162"/>
              <a:gd name="T30" fmla="*/ 115 w 364"/>
              <a:gd name="T31" fmla="*/ 459 h 1162"/>
              <a:gd name="T32" fmla="*/ 131 w 364"/>
              <a:gd name="T33" fmla="*/ 507 h 1162"/>
              <a:gd name="T34" fmla="*/ 162 w 364"/>
              <a:gd name="T35" fmla="*/ 535 h 1162"/>
              <a:gd name="T36" fmla="*/ 186 w 364"/>
              <a:gd name="T37" fmla="*/ 571 h 1162"/>
              <a:gd name="T38" fmla="*/ 150 w 364"/>
              <a:gd name="T39" fmla="*/ 575 h 1162"/>
              <a:gd name="T40" fmla="*/ 198 w 364"/>
              <a:gd name="T41" fmla="*/ 632 h 1162"/>
              <a:gd name="T42" fmla="*/ 194 w 364"/>
              <a:gd name="T43" fmla="*/ 688 h 1162"/>
              <a:gd name="T44" fmla="*/ 229 w 364"/>
              <a:gd name="T45" fmla="*/ 729 h 1162"/>
              <a:gd name="T46" fmla="*/ 257 w 364"/>
              <a:gd name="T47" fmla="*/ 721 h 1162"/>
              <a:gd name="T48" fmla="*/ 313 w 364"/>
              <a:gd name="T49" fmla="*/ 773 h 1162"/>
              <a:gd name="T50" fmla="*/ 348 w 364"/>
              <a:gd name="T51" fmla="*/ 813 h 1162"/>
              <a:gd name="T52" fmla="*/ 364 w 364"/>
              <a:gd name="T53" fmla="*/ 878 h 1162"/>
              <a:gd name="T54" fmla="*/ 328 w 364"/>
              <a:gd name="T55" fmla="*/ 975 h 1162"/>
              <a:gd name="T56" fmla="*/ 285 w 364"/>
              <a:gd name="T57" fmla="*/ 1007 h 1162"/>
              <a:gd name="T58" fmla="*/ 249 w 364"/>
              <a:gd name="T59" fmla="*/ 1063 h 1162"/>
              <a:gd name="T60" fmla="*/ 237 w 364"/>
              <a:gd name="T61" fmla="*/ 1095 h 1162"/>
              <a:gd name="T62" fmla="*/ 139 w 364"/>
              <a:gd name="T63" fmla="*/ 1162 h 11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4"/>
              <a:gd name="T97" fmla="*/ 0 h 1162"/>
              <a:gd name="T98" fmla="*/ 364 w 364"/>
              <a:gd name="T99" fmla="*/ 1162 h 11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4" h="1162">
                <a:moveTo>
                  <a:pt x="364" y="0"/>
                </a:moveTo>
                <a:lnTo>
                  <a:pt x="308" y="88"/>
                </a:lnTo>
                <a:lnTo>
                  <a:pt x="348" y="144"/>
                </a:lnTo>
                <a:lnTo>
                  <a:pt x="241" y="164"/>
                </a:lnTo>
                <a:lnTo>
                  <a:pt x="186" y="176"/>
                </a:lnTo>
                <a:lnTo>
                  <a:pt x="131" y="192"/>
                </a:lnTo>
                <a:lnTo>
                  <a:pt x="87" y="168"/>
                </a:lnTo>
                <a:lnTo>
                  <a:pt x="20" y="152"/>
                </a:lnTo>
                <a:lnTo>
                  <a:pt x="8" y="180"/>
                </a:lnTo>
                <a:lnTo>
                  <a:pt x="32" y="217"/>
                </a:lnTo>
                <a:lnTo>
                  <a:pt x="40" y="269"/>
                </a:lnTo>
                <a:lnTo>
                  <a:pt x="12" y="313"/>
                </a:lnTo>
                <a:lnTo>
                  <a:pt x="0" y="358"/>
                </a:lnTo>
                <a:lnTo>
                  <a:pt x="36" y="410"/>
                </a:lnTo>
                <a:lnTo>
                  <a:pt x="83" y="430"/>
                </a:lnTo>
                <a:lnTo>
                  <a:pt x="115" y="459"/>
                </a:lnTo>
                <a:lnTo>
                  <a:pt x="131" y="507"/>
                </a:lnTo>
                <a:lnTo>
                  <a:pt x="162" y="535"/>
                </a:lnTo>
                <a:lnTo>
                  <a:pt x="186" y="571"/>
                </a:lnTo>
                <a:lnTo>
                  <a:pt x="150" y="575"/>
                </a:lnTo>
                <a:lnTo>
                  <a:pt x="198" y="632"/>
                </a:lnTo>
                <a:lnTo>
                  <a:pt x="194" y="688"/>
                </a:lnTo>
                <a:lnTo>
                  <a:pt x="229" y="729"/>
                </a:lnTo>
                <a:lnTo>
                  <a:pt x="257" y="721"/>
                </a:lnTo>
                <a:lnTo>
                  <a:pt x="313" y="773"/>
                </a:lnTo>
                <a:lnTo>
                  <a:pt x="348" y="813"/>
                </a:lnTo>
                <a:lnTo>
                  <a:pt x="364" y="878"/>
                </a:lnTo>
                <a:lnTo>
                  <a:pt x="328" y="975"/>
                </a:lnTo>
                <a:lnTo>
                  <a:pt x="285" y="1007"/>
                </a:lnTo>
                <a:lnTo>
                  <a:pt x="249" y="1063"/>
                </a:lnTo>
                <a:lnTo>
                  <a:pt x="237" y="1095"/>
                </a:lnTo>
                <a:lnTo>
                  <a:pt x="139" y="1162"/>
                </a:lnTo>
              </a:path>
            </a:pathLst>
          </a:custGeom>
          <a:noFill/>
          <a:ln w="25400" cap="flat">
            <a:solidFill>
              <a:srgbClr val="000080"/>
            </a:solidFill>
            <a:prstDash val="solid"/>
            <a:round/>
            <a:headEnd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30" name="Freeform 16"/>
          <p:cNvSpPr>
            <a:spLocks/>
          </p:cNvSpPr>
          <p:nvPr/>
        </p:nvSpPr>
        <p:spPr bwMode="auto">
          <a:xfrm>
            <a:off x="4787900" y="1073150"/>
            <a:ext cx="346075" cy="869950"/>
          </a:xfrm>
          <a:custGeom>
            <a:avLst/>
            <a:gdLst>
              <a:gd name="T0" fmla="*/ 144 w 220"/>
              <a:gd name="T1" fmla="*/ 0 h 544"/>
              <a:gd name="T2" fmla="*/ 132 w 220"/>
              <a:gd name="T3" fmla="*/ 44 h 544"/>
              <a:gd name="T4" fmla="*/ 120 w 220"/>
              <a:gd name="T5" fmla="*/ 80 h 544"/>
              <a:gd name="T6" fmla="*/ 120 w 220"/>
              <a:gd name="T7" fmla="*/ 124 h 544"/>
              <a:gd name="T8" fmla="*/ 112 w 220"/>
              <a:gd name="T9" fmla="*/ 184 h 544"/>
              <a:gd name="T10" fmla="*/ 136 w 220"/>
              <a:gd name="T11" fmla="*/ 232 h 544"/>
              <a:gd name="T12" fmla="*/ 108 w 220"/>
              <a:gd name="T13" fmla="*/ 292 h 544"/>
              <a:gd name="T14" fmla="*/ 128 w 220"/>
              <a:gd name="T15" fmla="*/ 352 h 544"/>
              <a:gd name="T16" fmla="*/ 184 w 220"/>
              <a:gd name="T17" fmla="*/ 384 h 544"/>
              <a:gd name="T18" fmla="*/ 220 w 220"/>
              <a:gd name="T19" fmla="*/ 444 h 544"/>
              <a:gd name="T20" fmla="*/ 180 w 220"/>
              <a:gd name="T21" fmla="*/ 480 h 544"/>
              <a:gd name="T22" fmla="*/ 104 w 220"/>
              <a:gd name="T23" fmla="*/ 528 h 544"/>
              <a:gd name="T24" fmla="*/ 0 w 220"/>
              <a:gd name="T25" fmla="*/ 544 h 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0"/>
              <a:gd name="T40" fmla="*/ 0 h 544"/>
              <a:gd name="T41" fmla="*/ 220 w 220"/>
              <a:gd name="T42" fmla="*/ 544 h 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0" h="544">
                <a:moveTo>
                  <a:pt x="144" y="0"/>
                </a:moveTo>
                <a:lnTo>
                  <a:pt x="132" y="44"/>
                </a:lnTo>
                <a:lnTo>
                  <a:pt x="120" y="80"/>
                </a:lnTo>
                <a:lnTo>
                  <a:pt x="120" y="124"/>
                </a:lnTo>
                <a:lnTo>
                  <a:pt x="112" y="184"/>
                </a:lnTo>
                <a:lnTo>
                  <a:pt x="136" y="232"/>
                </a:lnTo>
                <a:lnTo>
                  <a:pt x="108" y="292"/>
                </a:lnTo>
                <a:lnTo>
                  <a:pt x="128" y="352"/>
                </a:lnTo>
                <a:lnTo>
                  <a:pt x="184" y="384"/>
                </a:lnTo>
                <a:lnTo>
                  <a:pt x="220" y="444"/>
                </a:lnTo>
                <a:lnTo>
                  <a:pt x="180" y="480"/>
                </a:lnTo>
                <a:lnTo>
                  <a:pt x="104" y="528"/>
                </a:lnTo>
                <a:lnTo>
                  <a:pt x="0" y="544"/>
                </a:lnTo>
              </a:path>
            </a:pathLst>
          </a:custGeom>
          <a:noFill/>
          <a:ln w="25400" cap="flat">
            <a:solidFill>
              <a:srgbClr val="000080"/>
            </a:solidFill>
            <a:prstDash val="solid"/>
            <a:round/>
            <a:headEnd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231" name="Freeform 19"/>
          <p:cNvSpPr>
            <a:spLocks/>
          </p:cNvSpPr>
          <p:nvPr/>
        </p:nvSpPr>
        <p:spPr bwMode="auto">
          <a:xfrm>
            <a:off x="4284663" y="4221163"/>
            <a:ext cx="638175" cy="2063750"/>
          </a:xfrm>
          <a:custGeom>
            <a:avLst/>
            <a:gdLst>
              <a:gd name="T0" fmla="*/ 40 w 402"/>
              <a:gd name="T1" fmla="*/ 33 h 1300"/>
              <a:gd name="T2" fmla="*/ 8 w 402"/>
              <a:gd name="T3" fmla="*/ 63 h 1300"/>
              <a:gd name="T4" fmla="*/ 25 w 402"/>
              <a:gd name="T5" fmla="*/ 83 h 1300"/>
              <a:gd name="T6" fmla="*/ 6 w 402"/>
              <a:gd name="T7" fmla="*/ 94 h 1300"/>
              <a:gd name="T8" fmla="*/ 9 w 402"/>
              <a:gd name="T9" fmla="*/ 112 h 1300"/>
              <a:gd name="T10" fmla="*/ 3 w 402"/>
              <a:gd name="T11" fmla="*/ 136 h 1300"/>
              <a:gd name="T12" fmla="*/ 12 w 402"/>
              <a:gd name="T13" fmla="*/ 161 h 1300"/>
              <a:gd name="T14" fmla="*/ 52 w 402"/>
              <a:gd name="T15" fmla="*/ 175 h 1300"/>
              <a:gd name="T16" fmla="*/ 69 w 402"/>
              <a:gd name="T17" fmla="*/ 220 h 1300"/>
              <a:gd name="T18" fmla="*/ 90 w 402"/>
              <a:gd name="T19" fmla="*/ 263 h 1300"/>
              <a:gd name="T20" fmla="*/ 88 w 402"/>
              <a:gd name="T21" fmla="*/ 296 h 1300"/>
              <a:gd name="T22" fmla="*/ 106 w 402"/>
              <a:gd name="T23" fmla="*/ 344 h 1300"/>
              <a:gd name="T24" fmla="*/ 142 w 402"/>
              <a:gd name="T25" fmla="*/ 383 h 1300"/>
              <a:gd name="T26" fmla="*/ 150 w 402"/>
              <a:gd name="T27" fmla="*/ 427 h 1300"/>
              <a:gd name="T28" fmla="*/ 133 w 402"/>
              <a:gd name="T29" fmla="*/ 443 h 1300"/>
              <a:gd name="T30" fmla="*/ 139 w 402"/>
              <a:gd name="T31" fmla="*/ 490 h 1300"/>
              <a:gd name="T32" fmla="*/ 166 w 402"/>
              <a:gd name="T33" fmla="*/ 536 h 1300"/>
              <a:gd name="T34" fmla="*/ 195 w 402"/>
              <a:gd name="T35" fmla="*/ 560 h 1300"/>
              <a:gd name="T36" fmla="*/ 186 w 402"/>
              <a:gd name="T37" fmla="*/ 592 h 1300"/>
              <a:gd name="T38" fmla="*/ 189 w 402"/>
              <a:gd name="T39" fmla="*/ 632 h 1300"/>
              <a:gd name="T40" fmla="*/ 168 w 402"/>
              <a:gd name="T41" fmla="*/ 676 h 1300"/>
              <a:gd name="T42" fmla="*/ 157 w 402"/>
              <a:gd name="T43" fmla="*/ 698 h 1300"/>
              <a:gd name="T44" fmla="*/ 165 w 402"/>
              <a:gd name="T45" fmla="*/ 737 h 1300"/>
              <a:gd name="T46" fmla="*/ 166 w 402"/>
              <a:gd name="T47" fmla="*/ 775 h 1300"/>
              <a:gd name="T48" fmla="*/ 216 w 402"/>
              <a:gd name="T49" fmla="*/ 794 h 1300"/>
              <a:gd name="T50" fmla="*/ 232 w 402"/>
              <a:gd name="T51" fmla="*/ 841 h 1300"/>
              <a:gd name="T52" fmla="*/ 244 w 402"/>
              <a:gd name="T53" fmla="*/ 887 h 1300"/>
              <a:gd name="T54" fmla="*/ 267 w 402"/>
              <a:gd name="T55" fmla="*/ 910 h 1300"/>
              <a:gd name="T56" fmla="*/ 285 w 402"/>
              <a:gd name="T57" fmla="*/ 928 h 1300"/>
              <a:gd name="T58" fmla="*/ 289 w 402"/>
              <a:gd name="T59" fmla="*/ 949 h 1300"/>
              <a:gd name="T60" fmla="*/ 288 w 402"/>
              <a:gd name="T61" fmla="*/ 962 h 1300"/>
              <a:gd name="T62" fmla="*/ 298 w 402"/>
              <a:gd name="T63" fmla="*/ 980 h 1300"/>
              <a:gd name="T64" fmla="*/ 327 w 402"/>
              <a:gd name="T65" fmla="*/ 1045 h 1300"/>
              <a:gd name="T66" fmla="*/ 354 w 402"/>
              <a:gd name="T67" fmla="*/ 1051 h 1300"/>
              <a:gd name="T68" fmla="*/ 369 w 402"/>
              <a:gd name="T69" fmla="*/ 1064 h 1300"/>
              <a:gd name="T70" fmla="*/ 336 w 402"/>
              <a:gd name="T71" fmla="*/ 1070 h 1300"/>
              <a:gd name="T72" fmla="*/ 325 w 402"/>
              <a:gd name="T73" fmla="*/ 1087 h 1300"/>
              <a:gd name="T74" fmla="*/ 301 w 402"/>
              <a:gd name="T75" fmla="*/ 1094 h 1300"/>
              <a:gd name="T76" fmla="*/ 303 w 402"/>
              <a:gd name="T77" fmla="*/ 1117 h 1300"/>
              <a:gd name="T78" fmla="*/ 325 w 402"/>
              <a:gd name="T79" fmla="*/ 1105 h 1300"/>
              <a:gd name="T80" fmla="*/ 337 w 402"/>
              <a:gd name="T81" fmla="*/ 1129 h 1300"/>
              <a:gd name="T82" fmla="*/ 354 w 402"/>
              <a:gd name="T83" fmla="*/ 1133 h 1300"/>
              <a:gd name="T84" fmla="*/ 351 w 402"/>
              <a:gd name="T85" fmla="*/ 1148 h 1300"/>
              <a:gd name="T86" fmla="*/ 330 w 402"/>
              <a:gd name="T87" fmla="*/ 1153 h 1300"/>
              <a:gd name="T88" fmla="*/ 303 w 402"/>
              <a:gd name="T89" fmla="*/ 1153 h 1300"/>
              <a:gd name="T90" fmla="*/ 324 w 402"/>
              <a:gd name="T91" fmla="*/ 1162 h 1300"/>
              <a:gd name="T92" fmla="*/ 307 w 402"/>
              <a:gd name="T93" fmla="*/ 1178 h 1300"/>
              <a:gd name="T94" fmla="*/ 327 w 402"/>
              <a:gd name="T95" fmla="*/ 1208 h 1300"/>
              <a:gd name="T96" fmla="*/ 343 w 402"/>
              <a:gd name="T97" fmla="*/ 1219 h 1300"/>
              <a:gd name="T98" fmla="*/ 357 w 402"/>
              <a:gd name="T99" fmla="*/ 1253 h 1300"/>
              <a:gd name="T100" fmla="*/ 388 w 402"/>
              <a:gd name="T101" fmla="*/ 1249 h 1300"/>
              <a:gd name="T102" fmla="*/ 385 w 402"/>
              <a:gd name="T103" fmla="*/ 1280 h 13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2"/>
              <a:gd name="T157" fmla="*/ 0 h 1300"/>
              <a:gd name="T158" fmla="*/ 402 w 402"/>
              <a:gd name="T159" fmla="*/ 1300 h 13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2" h="1300">
                <a:moveTo>
                  <a:pt x="48" y="0"/>
                </a:moveTo>
                <a:lnTo>
                  <a:pt x="40" y="33"/>
                </a:lnTo>
                <a:lnTo>
                  <a:pt x="24" y="59"/>
                </a:lnTo>
                <a:lnTo>
                  <a:pt x="8" y="63"/>
                </a:lnTo>
                <a:lnTo>
                  <a:pt x="2" y="75"/>
                </a:lnTo>
                <a:lnTo>
                  <a:pt x="25" y="83"/>
                </a:lnTo>
                <a:lnTo>
                  <a:pt x="28" y="91"/>
                </a:lnTo>
                <a:lnTo>
                  <a:pt x="6" y="94"/>
                </a:lnTo>
                <a:lnTo>
                  <a:pt x="0" y="101"/>
                </a:lnTo>
                <a:lnTo>
                  <a:pt x="9" y="112"/>
                </a:lnTo>
                <a:lnTo>
                  <a:pt x="12" y="124"/>
                </a:lnTo>
                <a:lnTo>
                  <a:pt x="3" y="136"/>
                </a:lnTo>
                <a:lnTo>
                  <a:pt x="0" y="148"/>
                </a:lnTo>
                <a:lnTo>
                  <a:pt x="12" y="161"/>
                </a:lnTo>
                <a:lnTo>
                  <a:pt x="36" y="167"/>
                </a:lnTo>
                <a:lnTo>
                  <a:pt x="52" y="175"/>
                </a:lnTo>
                <a:lnTo>
                  <a:pt x="58" y="191"/>
                </a:lnTo>
                <a:lnTo>
                  <a:pt x="69" y="220"/>
                </a:lnTo>
                <a:lnTo>
                  <a:pt x="75" y="242"/>
                </a:lnTo>
                <a:lnTo>
                  <a:pt x="90" y="263"/>
                </a:lnTo>
                <a:lnTo>
                  <a:pt x="94" y="280"/>
                </a:lnTo>
                <a:lnTo>
                  <a:pt x="88" y="296"/>
                </a:lnTo>
                <a:lnTo>
                  <a:pt x="103" y="320"/>
                </a:lnTo>
                <a:lnTo>
                  <a:pt x="106" y="344"/>
                </a:lnTo>
                <a:lnTo>
                  <a:pt x="120" y="364"/>
                </a:lnTo>
                <a:lnTo>
                  <a:pt x="142" y="383"/>
                </a:lnTo>
                <a:lnTo>
                  <a:pt x="150" y="398"/>
                </a:lnTo>
                <a:lnTo>
                  <a:pt x="150" y="427"/>
                </a:lnTo>
                <a:lnTo>
                  <a:pt x="136" y="431"/>
                </a:lnTo>
                <a:lnTo>
                  <a:pt x="133" y="443"/>
                </a:lnTo>
                <a:lnTo>
                  <a:pt x="136" y="473"/>
                </a:lnTo>
                <a:lnTo>
                  <a:pt x="139" y="490"/>
                </a:lnTo>
                <a:lnTo>
                  <a:pt x="153" y="500"/>
                </a:lnTo>
                <a:lnTo>
                  <a:pt x="166" y="536"/>
                </a:lnTo>
                <a:lnTo>
                  <a:pt x="177" y="553"/>
                </a:lnTo>
                <a:lnTo>
                  <a:pt x="195" y="560"/>
                </a:lnTo>
                <a:lnTo>
                  <a:pt x="196" y="575"/>
                </a:lnTo>
                <a:lnTo>
                  <a:pt x="186" y="592"/>
                </a:lnTo>
                <a:lnTo>
                  <a:pt x="192" y="610"/>
                </a:lnTo>
                <a:lnTo>
                  <a:pt x="189" y="632"/>
                </a:lnTo>
                <a:lnTo>
                  <a:pt x="172" y="652"/>
                </a:lnTo>
                <a:lnTo>
                  <a:pt x="168" y="676"/>
                </a:lnTo>
                <a:lnTo>
                  <a:pt x="157" y="682"/>
                </a:lnTo>
                <a:lnTo>
                  <a:pt x="157" y="698"/>
                </a:lnTo>
                <a:lnTo>
                  <a:pt x="156" y="718"/>
                </a:lnTo>
                <a:lnTo>
                  <a:pt x="165" y="737"/>
                </a:lnTo>
                <a:lnTo>
                  <a:pt x="171" y="757"/>
                </a:lnTo>
                <a:lnTo>
                  <a:pt x="166" y="775"/>
                </a:lnTo>
                <a:lnTo>
                  <a:pt x="183" y="784"/>
                </a:lnTo>
                <a:lnTo>
                  <a:pt x="216" y="794"/>
                </a:lnTo>
                <a:lnTo>
                  <a:pt x="229" y="816"/>
                </a:lnTo>
                <a:lnTo>
                  <a:pt x="232" y="841"/>
                </a:lnTo>
                <a:lnTo>
                  <a:pt x="238" y="863"/>
                </a:lnTo>
                <a:lnTo>
                  <a:pt x="244" y="887"/>
                </a:lnTo>
                <a:lnTo>
                  <a:pt x="267" y="887"/>
                </a:lnTo>
                <a:lnTo>
                  <a:pt x="267" y="910"/>
                </a:lnTo>
                <a:lnTo>
                  <a:pt x="271" y="928"/>
                </a:lnTo>
                <a:lnTo>
                  <a:pt x="285" y="928"/>
                </a:lnTo>
                <a:lnTo>
                  <a:pt x="277" y="937"/>
                </a:lnTo>
                <a:lnTo>
                  <a:pt x="289" y="949"/>
                </a:lnTo>
                <a:lnTo>
                  <a:pt x="298" y="959"/>
                </a:lnTo>
                <a:lnTo>
                  <a:pt x="288" y="962"/>
                </a:lnTo>
                <a:lnTo>
                  <a:pt x="286" y="976"/>
                </a:lnTo>
                <a:lnTo>
                  <a:pt x="298" y="980"/>
                </a:lnTo>
                <a:lnTo>
                  <a:pt x="304" y="1030"/>
                </a:lnTo>
                <a:lnTo>
                  <a:pt x="327" y="1045"/>
                </a:lnTo>
                <a:lnTo>
                  <a:pt x="328" y="1057"/>
                </a:lnTo>
                <a:lnTo>
                  <a:pt x="354" y="1051"/>
                </a:lnTo>
                <a:lnTo>
                  <a:pt x="369" y="1052"/>
                </a:lnTo>
                <a:lnTo>
                  <a:pt x="369" y="1064"/>
                </a:lnTo>
                <a:lnTo>
                  <a:pt x="354" y="1073"/>
                </a:lnTo>
                <a:lnTo>
                  <a:pt x="336" y="1070"/>
                </a:lnTo>
                <a:lnTo>
                  <a:pt x="318" y="1069"/>
                </a:lnTo>
                <a:lnTo>
                  <a:pt x="325" y="1087"/>
                </a:lnTo>
                <a:lnTo>
                  <a:pt x="318" y="1097"/>
                </a:lnTo>
                <a:lnTo>
                  <a:pt x="301" y="1094"/>
                </a:lnTo>
                <a:lnTo>
                  <a:pt x="295" y="1106"/>
                </a:lnTo>
                <a:lnTo>
                  <a:pt x="303" y="1117"/>
                </a:lnTo>
                <a:lnTo>
                  <a:pt x="315" y="1109"/>
                </a:lnTo>
                <a:lnTo>
                  <a:pt x="325" y="1105"/>
                </a:lnTo>
                <a:lnTo>
                  <a:pt x="331" y="1115"/>
                </a:lnTo>
                <a:lnTo>
                  <a:pt x="337" y="1129"/>
                </a:lnTo>
                <a:lnTo>
                  <a:pt x="355" y="1120"/>
                </a:lnTo>
                <a:lnTo>
                  <a:pt x="354" y="1133"/>
                </a:lnTo>
                <a:lnTo>
                  <a:pt x="360" y="1142"/>
                </a:lnTo>
                <a:lnTo>
                  <a:pt x="351" y="1148"/>
                </a:lnTo>
                <a:lnTo>
                  <a:pt x="336" y="1141"/>
                </a:lnTo>
                <a:lnTo>
                  <a:pt x="330" y="1153"/>
                </a:lnTo>
                <a:lnTo>
                  <a:pt x="315" y="1145"/>
                </a:lnTo>
                <a:lnTo>
                  <a:pt x="303" y="1153"/>
                </a:lnTo>
                <a:lnTo>
                  <a:pt x="307" y="1168"/>
                </a:lnTo>
                <a:lnTo>
                  <a:pt x="324" y="1162"/>
                </a:lnTo>
                <a:lnTo>
                  <a:pt x="322" y="1178"/>
                </a:lnTo>
                <a:lnTo>
                  <a:pt x="307" y="1178"/>
                </a:lnTo>
                <a:lnTo>
                  <a:pt x="321" y="1190"/>
                </a:lnTo>
                <a:lnTo>
                  <a:pt x="327" y="1208"/>
                </a:lnTo>
                <a:lnTo>
                  <a:pt x="327" y="1220"/>
                </a:lnTo>
                <a:lnTo>
                  <a:pt x="343" y="1219"/>
                </a:lnTo>
                <a:lnTo>
                  <a:pt x="360" y="1232"/>
                </a:lnTo>
                <a:lnTo>
                  <a:pt x="357" y="1253"/>
                </a:lnTo>
                <a:lnTo>
                  <a:pt x="379" y="1243"/>
                </a:lnTo>
                <a:lnTo>
                  <a:pt x="388" y="1249"/>
                </a:lnTo>
                <a:lnTo>
                  <a:pt x="375" y="1258"/>
                </a:lnTo>
                <a:lnTo>
                  <a:pt x="385" y="1280"/>
                </a:lnTo>
                <a:lnTo>
                  <a:pt x="402" y="130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2" name="Freeform 20"/>
          <p:cNvSpPr>
            <a:spLocks/>
          </p:cNvSpPr>
          <p:nvPr/>
        </p:nvSpPr>
        <p:spPr bwMode="auto">
          <a:xfrm>
            <a:off x="4475163" y="4298950"/>
            <a:ext cx="700087" cy="1016000"/>
          </a:xfrm>
          <a:custGeom>
            <a:avLst/>
            <a:gdLst>
              <a:gd name="T0" fmla="*/ 0 w 441"/>
              <a:gd name="T1" fmla="*/ 0 h 640"/>
              <a:gd name="T2" fmla="*/ 4 w 441"/>
              <a:gd name="T3" fmla="*/ 21 h 640"/>
              <a:gd name="T4" fmla="*/ 0 w 441"/>
              <a:gd name="T5" fmla="*/ 36 h 640"/>
              <a:gd name="T6" fmla="*/ 28 w 441"/>
              <a:gd name="T7" fmla="*/ 54 h 640"/>
              <a:gd name="T8" fmla="*/ 64 w 441"/>
              <a:gd name="T9" fmla="*/ 64 h 640"/>
              <a:gd name="T10" fmla="*/ 78 w 441"/>
              <a:gd name="T11" fmla="*/ 66 h 640"/>
              <a:gd name="T12" fmla="*/ 93 w 441"/>
              <a:gd name="T13" fmla="*/ 93 h 640"/>
              <a:gd name="T14" fmla="*/ 127 w 441"/>
              <a:gd name="T15" fmla="*/ 105 h 640"/>
              <a:gd name="T16" fmla="*/ 144 w 441"/>
              <a:gd name="T17" fmla="*/ 129 h 640"/>
              <a:gd name="T18" fmla="*/ 178 w 441"/>
              <a:gd name="T19" fmla="*/ 153 h 640"/>
              <a:gd name="T20" fmla="*/ 204 w 441"/>
              <a:gd name="T21" fmla="*/ 171 h 640"/>
              <a:gd name="T22" fmla="*/ 231 w 441"/>
              <a:gd name="T23" fmla="*/ 175 h 640"/>
              <a:gd name="T24" fmla="*/ 226 w 441"/>
              <a:gd name="T25" fmla="*/ 198 h 640"/>
              <a:gd name="T26" fmla="*/ 250 w 441"/>
              <a:gd name="T27" fmla="*/ 216 h 640"/>
              <a:gd name="T28" fmla="*/ 270 w 441"/>
              <a:gd name="T29" fmla="*/ 219 h 640"/>
              <a:gd name="T30" fmla="*/ 268 w 441"/>
              <a:gd name="T31" fmla="*/ 235 h 640"/>
              <a:gd name="T32" fmla="*/ 286 w 441"/>
              <a:gd name="T33" fmla="*/ 244 h 640"/>
              <a:gd name="T34" fmla="*/ 289 w 441"/>
              <a:gd name="T35" fmla="*/ 270 h 640"/>
              <a:gd name="T36" fmla="*/ 300 w 441"/>
              <a:gd name="T37" fmla="*/ 289 h 640"/>
              <a:gd name="T38" fmla="*/ 297 w 441"/>
              <a:gd name="T39" fmla="*/ 306 h 640"/>
              <a:gd name="T40" fmla="*/ 306 w 441"/>
              <a:gd name="T41" fmla="*/ 340 h 640"/>
              <a:gd name="T42" fmla="*/ 330 w 441"/>
              <a:gd name="T43" fmla="*/ 346 h 640"/>
              <a:gd name="T44" fmla="*/ 348 w 441"/>
              <a:gd name="T45" fmla="*/ 354 h 640"/>
              <a:gd name="T46" fmla="*/ 345 w 441"/>
              <a:gd name="T47" fmla="*/ 387 h 640"/>
              <a:gd name="T48" fmla="*/ 354 w 441"/>
              <a:gd name="T49" fmla="*/ 409 h 640"/>
              <a:gd name="T50" fmla="*/ 345 w 441"/>
              <a:gd name="T51" fmla="*/ 436 h 640"/>
              <a:gd name="T52" fmla="*/ 366 w 441"/>
              <a:gd name="T53" fmla="*/ 447 h 640"/>
              <a:gd name="T54" fmla="*/ 363 w 441"/>
              <a:gd name="T55" fmla="*/ 459 h 640"/>
              <a:gd name="T56" fmla="*/ 348 w 441"/>
              <a:gd name="T57" fmla="*/ 468 h 640"/>
              <a:gd name="T58" fmla="*/ 346 w 441"/>
              <a:gd name="T59" fmla="*/ 489 h 640"/>
              <a:gd name="T60" fmla="*/ 343 w 441"/>
              <a:gd name="T61" fmla="*/ 502 h 640"/>
              <a:gd name="T62" fmla="*/ 327 w 441"/>
              <a:gd name="T63" fmla="*/ 520 h 640"/>
              <a:gd name="T64" fmla="*/ 318 w 441"/>
              <a:gd name="T65" fmla="*/ 544 h 640"/>
              <a:gd name="T66" fmla="*/ 318 w 441"/>
              <a:gd name="T67" fmla="*/ 555 h 640"/>
              <a:gd name="T68" fmla="*/ 336 w 441"/>
              <a:gd name="T69" fmla="*/ 558 h 640"/>
              <a:gd name="T70" fmla="*/ 361 w 441"/>
              <a:gd name="T71" fmla="*/ 550 h 640"/>
              <a:gd name="T72" fmla="*/ 375 w 441"/>
              <a:gd name="T73" fmla="*/ 558 h 640"/>
              <a:gd name="T74" fmla="*/ 378 w 441"/>
              <a:gd name="T75" fmla="*/ 573 h 640"/>
              <a:gd name="T76" fmla="*/ 408 w 441"/>
              <a:gd name="T77" fmla="*/ 574 h 640"/>
              <a:gd name="T78" fmla="*/ 405 w 441"/>
              <a:gd name="T79" fmla="*/ 595 h 640"/>
              <a:gd name="T80" fmla="*/ 414 w 441"/>
              <a:gd name="T81" fmla="*/ 627 h 640"/>
              <a:gd name="T82" fmla="*/ 441 w 441"/>
              <a:gd name="T83" fmla="*/ 640 h 6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1"/>
              <a:gd name="T127" fmla="*/ 0 h 640"/>
              <a:gd name="T128" fmla="*/ 441 w 441"/>
              <a:gd name="T129" fmla="*/ 640 h 6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1" h="640">
                <a:moveTo>
                  <a:pt x="0" y="0"/>
                </a:moveTo>
                <a:lnTo>
                  <a:pt x="4" y="21"/>
                </a:lnTo>
                <a:lnTo>
                  <a:pt x="0" y="36"/>
                </a:lnTo>
                <a:lnTo>
                  <a:pt x="28" y="54"/>
                </a:lnTo>
                <a:lnTo>
                  <a:pt x="64" y="64"/>
                </a:lnTo>
                <a:lnTo>
                  <a:pt x="78" y="66"/>
                </a:lnTo>
                <a:lnTo>
                  <a:pt x="93" y="93"/>
                </a:lnTo>
                <a:lnTo>
                  <a:pt x="127" y="105"/>
                </a:lnTo>
                <a:lnTo>
                  <a:pt x="144" y="129"/>
                </a:lnTo>
                <a:lnTo>
                  <a:pt x="178" y="153"/>
                </a:lnTo>
                <a:lnTo>
                  <a:pt x="204" y="171"/>
                </a:lnTo>
                <a:lnTo>
                  <a:pt x="231" y="175"/>
                </a:lnTo>
                <a:lnTo>
                  <a:pt x="226" y="198"/>
                </a:lnTo>
                <a:lnTo>
                  <a:pt x="250" y="216"/>
                </a:lnTo>
                <a:lnTo>
                  <a:pt x="270" y="219"/>
                </a:lnTo>
                <a:lnTo>
                  <a:pt x="268" y="235"/>
                </a:lnTo>
                <a:lnTo>
                  <a:pt x="286" y="244"/>
                </a:lnTo>
                <a:lnTo>
                  <a:pt x="289" y="270"/>
                </a:lnTo>
                <a:lnTo>
                  <a:pt x="300" y="289"/>
                </a:lnTo>
                <a:lnTo>
                  <a:pt x="297" y="306"/>
                </a:lnTo>
                <a:lnTo>
                  <a:pt x="306" y="340"/>
                </a:lnTo>
                <a:lnTo>
                  <a:pt x="330" y="346"/>
                </a:lnTo>
                <a:lnTo>
                  <a:pt x="348" y="354"/>
                </a:lnTo>
                <a:lnTo>
                  <a:pt x="345" y="387"/>
                </a:lnTo>
                <a:lnTo>
                  <a:pt x="354" y="409"/>
                </a:lnTo>
                <a:lnTo>
                  <a:pt x="345" y="436"/>
                </a:lnTo>
                <a:lnTo>
                  <a:pt x="366" y="447"/>
                </a:lnTo>
                <a:lnTo>
                  <a:pt x="363" y="459"/>
                </a:lnTo>
                <a:lnTo>
                  <a:pt x="348" y="468"/>
                </a:lnTo>
                <a:lnTo>
                  <a:pt x="346" y="489"/>
                </a:lnTo>
                <a:lnTo>
                  <a:pt x="343" y="502"/>
                </a:lnTo>
                <a:lnTo>
                  <a:pt x="327" y="520"/>
                </a:lnTo>
                <a:lnTo>
                  <a:pt x="318" y="544"/>
                </a:lnTo>
                <a:lnTo>
                  <a:pt x="318" y="555"/>
                </a:lnTo>
                <a:lnTo>
                  <a:pt x="336" y="558"/>
                </a:lnTo>
                <a:lnTo>
                  <a:pt x="361" y="550"/>
                </a:lnTo>
                <a:lnTo>
                  <a:pt x="375" y="558"/>
                </a:lnTo>
                <a:lnTo>
                  <a:pt x="378" y="573"/>
                </a:lnTo>
                <a:lnTo>
                  <a:pt x="408" y="574"/>
                </a:lnTo>
                <a:lnTo>
                  <a:pt x="405" y="595"/>
                </a:lnTo>
                <a:lnTo>
                  <a:pt x="414" y="627"/>
                </a:lnTo>
                <a:lnTo>
                  <a:pt x="441" y="64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3" name="Freeform 22"/>
          <p:cNvSpPr>
            <a:spLocks/>
          </p:cNvSpPr>
          <p:nvPr/>
        </p:nvSpPr>
        <p:spPr bwMode="auto">
          <a:xfrm>
            <a:off x="3416300" y="3886200"/>
            <a:ext cx="927100" cy="301625"/>
          </a:xfrm>
          <a:custGeom>
            <a:avLst/>
            <a:gdLst>
              <a:gd name="T0" fmla="*/ 0 w 584"/>
              <a:gd name="T1" fmla="*/ 0 h 148"/>
              <a:gd name="T2" fmla="*/ 23 w 584"/>
              <a:gd name="T3" fmla="*/ 10 h 148"/>
              <a:gd name="T4" fmla="*/ 41 w 584"/>
              <a:gd name="T5" fmla="*/ 31 h 148"/>
              <a:gd name="T6" fmla="*/ 78 w 584"/>
              <a:gd name="T7" fmla="*/ 34 h 148"/>
              <a:gd name="T8" fmla="*/ 107 w 584"/>
              <a:gd name="T9" fmla="*/ 36 h 148"/>
              <a:gd name="T10" fmla="*/ 168 w 584"/>
              <a:gd name="T11" fmla="*/ 48 h 148"/>
              <a:gd name="T12" fmla="*/ 228 w 584"/>
              <a:gd name="T13" fmla="*/ 55 h 148"/>
              <a:gd name="T14" fmla="*/ 243 w 584"/>
              <a:gd name="T15" fmla="*/ 70 h 148"/>
              <a:gd name="T16" fmla="*/ 282 w 584"/>
              <a:gd name="T17" fmla="*/ 79 h 148"/>
              <a:gd name="T18" fmla="*/ 312 w 584"/>
              <a:gd name="T19" fmla="*/ 81 h 148"/>
              <a:gd name="T20" fmla="*/ 378 w 584"/>
              <a:gd name="T21" fmla="*/ 96 h 148"/>
              <a:gd name="T22" fmla="*/ 450 w 584"/>
              <a:gd name="T23" fmla="*/ 106 h 148"/>
              <a:gd name="T24" fmla="*/ 500 w 584"/>
              <a:gd name="T25" fmla="*/ 100 h 148"/>
              <a:gd name="T26" fmla="*/ 522 w 584"/>
              <a:gd name="T27" fmla="*/ 100 h 148"/>
              <a:gd name="T28" fmla="*/ 563 w 584"/>
              <a:gd name="T29" fmla="*/ 120 h 148"/>
              <a:gd name="T30" fmla="*/ 584 w 584"/>
              <a:gd name="T31" fmla="*/ 148 h 1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4"/>
              <a:gd name="T49" fmla="*/ 0 h 148"/>
              <a:gd name="T50" fmla="*/ 584 w 584"/>
              <a:gd name="T51" fmla="*/ 148 h 1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4" h="148">
                <a:moveTo>
                  <a:pt x="0" y="0"/>
                </a:moveTo>
                <a:lnTo>
                  <a:pt x="23" y="10"/>
                </a:lnTo>
                <a:lnTo>
                  <a:pt x="41" y="31"/>
                </a:lnTo>
                <a:lnTo>
                  <a:pt x="78" y="34"/>
                </a:lnTo>
                <a:lnTo>
                  <a:pt x="107" y="36"/>
                </a:lnTo>
                <a:lnTo>
                  <a:pt x="168" y="48"/>
                </a:lnTo>
                <a:lnTo>
                  <a:pt x="228" y="55"/>
                </a:lnTo>
                <a:lnTo>
                  <a:pt x="243" y="70"/>
                </a:lnTo>
                <a:lnTo>
                  <a:pt x="282" y="79"/>
                </a:lnTo>
                <a:lnTo>
                  <a:pt x="312" y="81"/>
                </a:lnTo>
                <a:lnTo>
                  <a:pt x="378" y="96"/>
                </a:lnTo>
                <a:lnTo>
                  <a:pt x="450" y="106"/>
                </a:lnTo>
                <a:lnTo>
                  <a:pt x="500" y="100"/>
                </a:lnTo>
                <a:lnTo>
                  <a:pt x="522" y="100"/>
                </a:lnTo>
                <a:lnTo>
                  <a:pt x="563" y="120"/>
                </a:lnTo>
                <a:lnTo>
                  <a:pt x="584" y="148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4" name="Freeform 24"/>
          <p:cNvSpPr>
            <a:spLocks/>
          </p:cNvSpPr>
          <p:nvPr/>
        </p:nvSpPr>
        <p:spPr bwMode="auto">
          <a:xfrm>
            <a:off x="3722688" y="4533900"/>
            <a:ext cx="696912" cy="85725"/>
          </a:xfrm>
          <a:custGeom>
            <a:avLst/>
            <a:gdLst>
              <a:gd name="T0" fmla="*/ 0 w 439"/>
              <a:gd name="T1" fmla="*/ 13 h 54"/>
              <a:gd name="T2" fmla="*/ 93 w 439"/>
              <a:gd name="T3" fmla="*/ 24 h 54"/>
              <a:gd name="T4" fmla="*/ 147 w 439"/>
              <a:gd name="T5" fmla="*/ 19 h 54"/>
              <a:gd name="T6" fmla="*/ 171 w 439"/>
              <a:gd name="T7" fmla="*/ 6 h 54"/>
              <a:gd name="T8" fmla="*/ 268 w 439"/>
              <a:gd name="T9" fmla="*/ 0 h 54"/>
              <a:gd name="T10" fmla="*/ 300 w 439"/>
              <a:gd name="T11" fmla="*/ 7 h 54"/>
              <a:gd name="T12" fmla="*/ 358 w 439"/>
              <a:gd name="T13" fmla="*/ 13 h 54"/>
              <a:gd name="T14" fmla="*/ 402 w 439"/>
              <a:gd name="T15" fmla="*/ 30 h 54"/>
              <a:gd name="T16" fmla="*/ 439 w 439"/>
              <a:gd name="T17" fmla="*/ 54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9"/>
              <a:gd name="T28" fmla="*/ 0 h 54"/>
              <a:gd name="T29" fmla="*/ 439 w 43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9" h="54">
                <a:moveTo>
                  <a:pt x="0" y="13"/>
                </a:moveTo>
                <a:lnTo>
                  <a:pt x="93" y="24"/>
                </a:lnTo>
                <a:lnTo>
                  <a:pt x="147" y="19"/>
                </a:lnTo>
                <a:lnTo>
                  <a:pt x="171" y="6"/>
                </a:lnTo>
                <a:lnTo>
                  <a:pt x="268" y="0"/>
                </a:lnTo>
                <a:lnTo>
                  <a:pt x="300" y="7"/>
                </a:lnTo>
                <a:lnTo>
                  <a:pt x="358" y="13"/>
                </a:lnTo>
                <a:lnTo>
                  <a:pt x="402" y="30"/>
                </a:lnTo>
                <a:lnTo>
                  <a:pt x="439" y="54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5" name="Freeform 27"/>
          <p:cNvSpPr>
            <a:spLocks/>
          </p:cNvSpPr>
          <p:nvPr/>
        </p:nvSpPr>
        <p:spPr bwMode="auto">
          <a:xfrm>
            <a:off x="4330700" y="4191000"/>
            <a:ext cx="1155700" cy="2016125"/>
          </a:xfrm>
          <a:custGeom>
            <a:avLst/>
            <a:gdLst>
              <a:gd name="T0" fmla="*/ 28 w 728"/>
              <a:gd name="T1" fmla="*/ 14 h 1270"/>
              <a:gd name="T2" fmla="*/ 70 w 728"/>
              <a:gd name="T3" fmla="*/ 42 h 1270"/>
              <a:gd name="T4" fmla="*/ 120 w 728"/>
              <a:gd name="T5" fmla="*/ 38 h 1270"/>
              <a:gd name="T6" fmla="*/ 156 w 728"/>
              <a:gd name="T7" fmla="*/ 30 h 1270"/>
              <a:gd name="T8" fmla="*/ 194 w 728"/>
              <a:gd name="T9" fmla="*/ 68 h 1270"/>
              <a:gd name="T10" fmla="*/ 232 w 728"/>
              <a:gd name="T11" fmla="*/ 102 h 1270"/>
              <a:gd name="T12" fmla="*/ 256 w 728"/>
              <a:gd name="T13" fmla="*/ 134 h 1270"/>
              <a:gd name="T14" fmla="*/ 272 w 728"/>
              <a:gd name="T15" fmla="*/ 168 h 1270"/>
              <a:gd name="T16" fmla="*/ 292 w 728"/>
              <a:gd name="T17" fmla="*/ 184 h 1270"/>
              <a:gd name="T18" fmla="*/ 332 w 728"/>
              <a:gd name="T19" fmla="*/ 196 h 1270"/>
              <a:gd name="T20" fmla="*/ 346 w 728"/>
              <a:gd name="T21" fmla="*/ 234 h 1270"/>
              <a:gd name="T22" fmla="*/ 376 w 728"/>
              <a:gd name="T23" fmla="*/ 260 h 1270"/>
              <a:gd name="T24" fmla="*/ 394 w 728"/>
              <a:gd name="T25" fmla="*/ 304 h 1270"/>
              <a:gd name="T26" fmla="*/ 398 w 728"/>
              <a:gd name="T27" fmla="*/ 330 h 1270"/>
              <a:gd name="T28" fmla="*/ 416 w 728"/>
              <a:gd name="T29" fmla="*/ 376 h 1270"/>
              <a:gd name="T30" fmla="*/ 430 w 728"/>
              <a:gd name="T31" fmla="*/ 404 h 1270"/>
              <a:gd name="T32" fmla="*/ 468 w 728"/>
              <a:gd name="T33" fmla="*/ 436 h 1270"/>
              <a:gd name="T34" fmla="*/ 510 w 728"/>
              <a:gd name="T35" fmla="*/ 458 h 1270"/>
              <a:gd name="T36" fmla="*/ 526 w 728"/>
              <a:gd name="T37" fmla="*/ 506 h 1270"/>
              <a:gd name="T38" fmla="*/ 550 w 728"/>
              <a:gd name="T39" fmla="*/ 550 h 1270"/>
              <a:gd name="T40" fmla="*/ 570 w 728"/>
              <a:gd name="T41" fmla="*/ 608 h 1270"/>
              <a:gd name="T42" fmla="*/ 584 w 728"/>
              <a:gd name="T43" fmla="*/ 640 h 1270"/>
              <a:gd name="T44" fmla="*/ 582 w 728"/>
              <a:gd name="T45" fmla="*/ 686 h 1270"/>
              <a:gd name="T46" fmla="*/ 534 w 728"/>
              <a:gd name="T47" fmla="*/ 698 h 1270"/>
              <a:gd name="T48" fmla="*/ 508 w 728"/>
              <a:gd name="T49" fmla="*/ 712 h 1270"/>
              <a:gd name="T50" fmla="*/ 534 w 728"/>
              <a:gd name="T51" fmla="*/ 752 h 1270"/>
              <a:gd name="T52" fmla="*/ 566 w 728"/>
              <a:gd name="T53" fmla="*/ 760 h 1270"/>
              <a:gd name="T54" fmla="*/ 548 w 728"/>
              <a:gd name="T55" fmla="*/ 780 h 1270"/>
              <a:gd name="T56" fmla="*/ 580 w 728"/>
              <a:gd name="T57" fmla="*/ 810 h 1270"/>
              <a:gd name="T58" fmla="*/ 558 w 728"/>
              <a:gd name="T59" fmla="*/ 836 h 1270"/>
              <a:gd name="T60" fmla="*/ 552 w 728"/>
              <a:gd name="T61" fmla="*/ 864 h 1270"/>
              <a:gd name="T62" fmla="*/ 568 w 728"/>
              <a:gd name="T63" fmla="*/ 900 h 1270"/>
              <a:gd name="T64" fmla="*/ 534 w 728"/>
              <a:gd name="T65" fmla="*/ 914 h 1270"/>
              <a:gd name="T66" fmla="*/ 512 w 728"/>
              <a:gd name="T67" fmla="*/ 954 h 1270"/>
              <a:gd name="T68" fmla="*/ 552 w 728"/>
              <a:gd name="T69" fmla="*/ 1004 h 1270"/>
              <a:gd name="T70" fmla="*/ 550 w 728"/>
              <a:gd name="T71" fmla="*/ 1040 h 1270"/>
              <a:gd name="T72" fmla="*/ 540 w 728"/>
              <a:gd name="T73" fmla="*/ 1072 h 1270"/>
              <a:gd name="T74" fmla="*/ 564 w 728"/>
              <a:gd name="T75" fmla="*/ 1094 h 1270"/>
              <a:gd name="T76" fmla="*/ 566 w 728"/>
              <a:gd name="T77" fmla="*/ 1116 h 1270"/>
              <a:gd name="T78" fmla="*/ 604 w 728"/>
              <a:gd name="T79" fmla="*/ 1130 h 1270"/>
              <a:gd name="T80" fmla="*/ 620 w 728"/>
              <a:gd name="T81" fmla="*/ 1096 h 1270"/>
              <a:gd name="T82" fmla="*/ 660 w 728"/>
              <a:gd name="T83" fmla="*/ 1106 h 1270"/>
              <a:gd name="T84" fmla="*/ 642 w 728"/>
              <a:gd name="T85" fmla="*/ 1132 h 1270"/>
              <a:gd name="T86" fmla="*/ 608 w 728"/>
              <a:gd name="T87" fmla="*/ 1146 h 1270"/>
              <a:gd name="T88" fmla="*/ 632 w 728"/>
              <a:gd name="T89" fmla="*/ 1166 h 1270"/>
              <a:gd name="T90" fmla="*/ 668 w 728"/>
              <a:gd name="T91" fmla="*/ 1174 h 1270"/>
              <a:gd name="T92" fmla="*/ 668 w 728"/>
              <a:gd name="T93" fmla="*/ 1198 h 1270"/>
              <a:gd name="T94" fmla="*/ 670 w 728"/>
              <a:gd name="T95" fmla="*/ 1222 h 1270"/>
              <a:gd name="T96" fmla="*/ 716 w 728"/>
              <a:gd name="T97" fmla="*/ 1256 h 127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8"/>
              <a:gd name="T148" fmla="*/ 0 h 1270"/>
              <a:gd name="T149" fmla="*/ 728 w 728"/>
              <a:gd name="T150" fmla="*/ 1270 h 127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8" h="1270">
                <a:moveTo>
                  <a:pt x="0" y="0"/>
                </a:moveTo>
                <a:lnTo>
                  <a:pt x="28" y="14"/>
                </a:lnTo>
                <a:lnTo>
                  <a:pt x="48" y="34"/>
                </a:lnTo>
                <a:lnTo>
                  <a:pt x="70" y="42"/>
                </a:lnTo>
                <a:lnTo>
                  <a:pt x="94" y="48"/>
                </a:lnTo>
                <a:lnTo>
                  <a:pt x="120" y="38"/>
                </a:lnTo>
                <a:lnTo>
                  <a:pt x="140" y="32"/>
                </a:lnTo>
                <a:lnTo>
                  <a:pt x="156" y="30"/>
                </a:lnTo>
                <a:lnTo>
                  <a:pt x="182" y="52"/>
                </a:lnTo>
                <a:lnTo>
                  <a:pt x="194" y="68"/>
                </a:lnTo>
                <a:lnTo>
                  <a:pt x="214" y="88"/>
                </a:lnTo>
                <a:lnTo>
                  <a:pt x="232" y="102"/>
                </a:lnTo>
                <a:lnTo>
                  <a:pt x="248" y="112"/>
                </a:lnTo>
                <a:lnTo>
                  <a:pt x="256" y="134"/>
                </a:lnTo>
                <a:lnTo>
                  <a:pt x="264" y="152"/>
                </a:lnTo>
                <a:lnTo>
                  <a:pt x="272" y="168"/>
                </a:lnTo>
                <a:lnTo>
                  <a:pt x="284" y="170"/>
                </a:lnTo>
                <a:lnTo>
                  <a:pt x="292" y="184"/>
                </a:lnTo>
                <a:lnTo>
                  <a:pt x="310" y="194"/>
                </a:lnTo>
                <a:lnTo>
                  <a:pt x="332" y="196"/>
                </a:lnTo>
                <a:lnTo>
                  <a:pt x="338" y="214"/>
                </a:lnTo>
                <a:lnTo>
                  <a:pt x="346" y="234"/>
                </a:lnTo>
                <a:lnTo>
                  <a:pt x="374" y="234"/>
                </a:lnTo>
                <a:lnTo>
                  <a:pt x="376" y="260"/>
                </a:lnTo>
                <a:lnTo>
                  <a:pt x="386" y="270"/>
                </a:lnTo>
                <a:lnTo>
                  <a:pt x="394" y="304"/>
                </a:lnTo>
                <a:lnTo>
                  <a:pt x="380" y="320"/>
                </a:lnTo>
                <a:lnTo>
                  <a:pt x="398" y="330"/>
                </a:lnTo>
                <a:lnTo>
                  <a:pt x="412" y="350"/>
                </a:lnTo>
                <a:lnTo>
                  <a:pt x="416" y="376"/>
                </a:lnTo>
                <a:lnTo>
                  <a:pt x="416" y="394"/>
                </a:lnTo>
                <a:lnTo>
                  <a:pt x="430" y="404"/>
                </a:lnTo>
                <a:lnTo>
                  <a:pt x="468" y="416"/>
                </a:lnTo>
                <a:lnTo>
                  <a:pt x="468" y="436"/>
                </a:lnTo>
                <a:lnTo>
                  <a:pt x="488" y="450"/>
                </a:lnTo>
                <a:lnTo>
                  <a:pt x="510" y="458"/>
                </a:lnTo>
                <a:lnTo>
                  <a:pt x="530" y="478"/>
                </a:lnTo>
                <a:lnTo>
                  <a:pt x="526" y="506"/>
                </a:lnTo>
                <a:lnTo>
                  <a:pt x="544" y="532"/>
                </a:lnTo>
                <a:lnTo>
                  <a:pt x="550" y="550"/>
                </a:lnTo>
                <a:lnTo>
                  <a:pt x="566" y="576"/>
                </a:lnTo>
                <a:lnTo>
                  <a:pt x="570" y="608"/>
                </a:lnTo>
                <a:lnTo>
                  <a:pt x="568" y="628"/>
                </a:lnTo>
                <a:lnTo>
                  <a:pt x="584" y="640"/>
                </a:lnTo>
                <a:lnTo>
                  <a:pt x="586" y="666"/>
                </a:lnTo>
                <a:lnTo>
                  <a:pt x="582" y="686"/>
                </a:lnTo>
                <a:lnTo>
                  <a:pt x="564" y="702"/>
                </a:lnTo>
                <a:lnTo>
                  <a:pt x="534" y="698"/>
                </a:lnTo>
                <a:lnTo>
                  <a:pt x="512" y="696"/>
                </a:lnTo>
                <a:lnTo>
                  <a:pt x="508" y="712"/>
                </a:lnTo>
                <a:lnTo>
                  <a:pt x="522" y="734"/>
                </a:lnTo>
                <a:lnTo>
                  <a:pt x="534" y="752"/>
                </a:lnTo>
                <a:lnTo>
                  <a:pt x="552" y="756"/>
                </a:lnTo>
                <a:lnTo>
                  <a:pt x="566" y="760"/>
                </a:lnTo>
                <a:lnTo>
                  <a:pt x="556" y="772"/>
                </a:lnTo>
                <a:lnTo>
                  <a:pt x="548" y="780"/>
                </a:lnTo>
                <a:lnTo>
                  <a:pt x="546" y="800"/>
                </a:lnTo>
                <a:lnTo>
                  <a:pt x="580" y="810"/>
                </a:lnTo>
                <a:lnTo>
                  <a:pt x="576" y="820"/>
                </a:lnTo>
                <a:lnTo>
                  <a:pt x="558" y="836"/>
                </a:lnTo>
                <a:lnTo>
                  <a:pt x="564" y="854"/>
                </a:lnTo>
                <a:lnTo>
                  <a:pt x="552" y="864"/>
                </a:lnTo>
                <a:lnTo>
                  <a:pt x="566" y="882"/>
                </a:lnTo>
                <a:lnTo>
                  <a:pt x="568" y="900"/>
                </a:lnTo>
                <a:lnTo>
                  <a:pt x="542" y="902"/>
                </a:lnTo>
                <a:lnTo>
                  <a:pt x="534" y="914"/>
                </a:lnTo>
                <a:lnTo>
                  <a:pt x="522" y="936"/>
                </a:lnTo>
                <a:lnTo>
                  <a:pt x="512" y="954"/>
                </a:lnTo>
                <a:lnTo>
                  <a:pt x="530" y="978"/>
                </a:lnTo>
                <a:lnTo>
                  <a:pt x="552" y="1004"/>
                </a:lnTo>
                <a:lnTo>
                  <a:pt x="566" y="1008"/>
                </a:lnTo>
                <a:lnTo>
                  <a:pt x="550" y="1040"/>
                </a:lnTo>
                <a:lnTo>
                  <a:pt x="538" y="1052"/>
                </a:lnTo>
                <a:lnTo>
                  <a:pt x="540" y="1072"/>
                </a:lnTo>
                <a:lnTo>
                  <a:pt x="562" y="1076"/>
                </a:lnTo>
                <a:lnTo>
                  <a:pt x="564" y="1094"/>
                </a:lnTo>
                <a:lnTo>
                  <a:pt x="552" y="1106"/>
                </a:lnTo>
                <a:lnTo>
                  <a:pt x="566" y="1116"/>
                </a:lnTo>
                <a:lnTo>
                  <a:pt x="586" y="1120"/>
                </a:lnTo>
                <a:lnTo>
                  <a:pt x="604" y="1130"/>
                </a:lnTo>
                <a:lnTo>
                  <a:pt x="618" y="1122"/>
                </a:lnTo>
                <a:lnTo>
                  <a:pt x="620" y="1096"/>
                </a:lnTo>
                <a:lnTo>
                  <a:pt x="656" y="1098"/>
                </a:lnTo>
                <a:lnTo>
                  <a:pt x="660" y="1106"/>
                </a:lnTo>
                <a:lnTo>
                  <a:pt x="660" y="1120"/>
                </a:lnTo>
                <a:lnTo>
                  <a:pt x="642" y="1132"/>
                </a:lnTo>
                <a:lnTo>
                  <a:pt x="614" y="1132"/>
                </a:lnTo>
                <a:lnTo>
                  <a:pt x="608" y="1146"/>
                </a:lnTo>
                <a:lnTo>
                  <a:pt x="614" y="1158"/>
                </a:lnTo>
                <a:lnTo>
                  <a:pt x="632" y="1166"/>
                </a:lnTo>
                <a:lnTo>
                  <a:pt x="654" y="1172"/>
                </a:lnTo>
                <a:lnTo>
                  <a:pt x="668" y="1174"/>
                </a:lnTo>
                <a:lnTo>
                  <a:pt x="678" y="1182"/>
                </a:lnTo>
                <a:lnTo>
                  <a:pt x="668" y="1198"/>
                </a:lnTo>
                <a:lnTo>
                  <a:pt x="662" y="1208"/>
                </a:lnTo>
                <a:lnTo>
                  <a:pt x="670" y="1222"/>
                </a:lnTo>
                <a:lnTo>
                  <a:pt x="698" y="1234"/>
                </a:lnTo>
                <a:lnTo>
                  <a:pt x="716" y="1256"/>
                </a:lnTo>
                <a:lnTo>
                  <a:pt x="728" y="127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6" name="Freeform 28"/>
          <p:cNvSpPr>
            <a:spLocks/>
          </p:cNvSpPr>
          <p:nvPr/>
        </p:nvSpPr>
        <p:spPr bwMode="auto">
          <a:xfrm rot="-3922251">
            <a:off x="2636044" y="2483644"/>
            <a:ext cx="195262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7" name="Freeform 29"/>
          <p:cNvSpPr>
            <a:spLocks/>
          </p:cNvSpPr>
          <p:nvPr/>
        </p:nvSpPr>
        <p:spPr bwMode="auto">
          <a:xfrm>
            <a:off x="4643438" y="2060575"/>
            <a:ext cx="195262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8" name="Freeform 30"/>
          <p:cNvSpPr>
            <a:spLocks/>
          </p:cNvSpPr>
          <p:nvPr/>
        </p:nvSpPr>
        <p:spPr bwMode="auto">
          <a:xfrm rot="1609819">
            <a:off x="3522663" y="1692275"/>
            <a:ext cx="196850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39" name="Freeform 31"/>
          <p:cNvSpPr>
            <a:spLocks/>
          </p:cNvSpPr>
          <p:nvPr/>
        </p:nvSpPr>
        <p:spPr bwMode="auto">
          <a:xfrm rot="-3239829">
            <a:off x="3313112" y="3913188"/>
            <a:ext cx="195263" cy="71438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40" name="Freeform 32"/>
          <p:cNvSpPr>
            <a:spLocks/>
          </p:cNvSpPr>
          <p:nvPr/>
        </p:nvSpPr>
        <p:spPr bwMode="auto">
          <a:xfrm rot="-4475590">
            <a:off x="3607594" y="4582319"/>
            <a:ext cx="195262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41" name="Freeform 33"/>
          <p:cNvSpPr>
            <a:spLocks/>
          </p:cNvSpPr>
          <p:nvPr/>
        </p:nvSpPr>
        <p:spPr bwMode="auto">
          <a:xfrm rot="-1294565">
            <a:off x="5911850" y="4506913"/>
            <a:ext cx="195263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42" name="Freeform 35"/>
          <p:cNvSpPr>
            <a:spLocks/>
          </p:cNvSpPr>
          <p:nvPr/>
        </p:nvSpPr>
        <p:spPr bwMode="auto">
          <a:xfrm rot="-4475590">
            <a:off x="2756694" y="5049044"/>
            <a:ext cx="195262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43" name="Freeform 38"/>
          <p:cNvSpPr>
            <a:spLocks/>
          </p:cNvSpPr>
          <p:nvPr/>
        </p:nvSpPr>
        <p:spPr bwMode="auto">
          <a:xfrm rot="-4475590">
            <a:off x="1994694" y="4734719"/>
            <a:ext cx="195262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6409" name="AutoShape 41"/>
          <p:cNvSpPr>
            <a:spLocks noChangeArrowheads="1"/>
          </p:cNvSpPr>
          <p:nvPr/>
        </p:nvSpPr>
        <p:spPr bwMode="auto">
          <a:xfrm rot="1919330">
            <a:off x="3500438" y="2895600"/>
            <a:ext cx="24765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410" name="AutoShape 42"/>
          <p:cNvSpPr>
            <a:spLocks noChangeArrowheads="1"/>
          </p:cNvSpPr>
          <p:nvPr/>
        </p:nvSpPr>
        <p:spPr bwMode="auto">
          <a:xfrm rot="1919330">
            <a:off x="4095750" y="3276600"/>
            <a:ext cx="24765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411" name="AutoShape 43"/>
          <p:cNvSpPr>
            <a:spLocks noChangeArrowheads="1"/>
          </p:cNvSpPr>
          <p:nvPr/>
        </p:nvSpPr>
        <p:spPr bwMode="auto">
          <a:xfrm rot="2883104">
            <a:off x="3581400" y="237648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412" name="AutoShape 44"/>
          <p:cNvSpPr>
            <a:spLocks noChangeArrowheads="1"/>
          </p:cNvSpPr>
          <p:nvPr/>
        </p:nvSpPr>
        <p:spPr bwMode="auto">
          <a:xfrm rot="3909267">
            <a:off x="4495800" y="2590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413" name="AutoShape 45"/>
          <p:cNvSpPr>
            <a:spLocks noChangeArrowheads="1"/>
          </p:cNvSpPr>
          <p:nvPr/>
        </p:nvSpPr>
        <p:spPr bwMode="auto">
          <a:xfrm rot="5631624">
            <a:off x="4495800" y="3733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415" name="AutoShape 47"/>
          <p:cNvSpPr>
            <a:spLocks noChangeArrowheads="1"/>
          </p:cNvSpPr>
          <p:nvPr/>
        </p:nvSpPr>
        <p:spPr bwMode="auto">
          <a:xfrm rot="5631624">
            <a:off x="5486400" y="3352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417" name="AutoShape 49"/>
          <p:cNvSpPr>
            <a:spLocks noChangeArrowheads="1"/>
          </p:cNvSpPr>
          <p:nvPr/>
        </p:nvSpPr>
        <p:spPr bwMode="auto">
          <a:xfrm rot="5631624">
            <a:off x="5257800" y="5181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51" name="Rectangle 50"/>
          <p:cNvSpPr>
            <a:spLocks noChangeArrowheads="1"/>
          </p:cNvSpPr>
          <p:nvPr/>
        </p:nvSpPr>
        <p:spPr bwMode="auto">
          <a:xfrm rot="-3127501">
            <a:off x="4581525" y="4276725"/>
            <a:ext cx="196850" cy="6985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419" name="AutoShape 51"/>
          <p:cNvSpPr>
            <a:spLocks noChangeArrowheads="1"/>
          </p:cNvSpPr>
          <p:nvPr/>
        </p:nvSpPr>
        <p:spPr bwMode="auto">
          <a:xfrm rot="9309620">
            <a:off x="5410200" y="4495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53" name="Freeform 52"/>
          <p:cNvSpPr>
            <a:spLocks/>
          </p:cNvSpPr>
          <p:nvPr/>
        </p:nvSpPr>
        <p:spPr bwMode="auto">
          <a:xfrm>
            <a:off x="5270500" y="2492375"/>
            <a:ext cx="844550" cy="2620963"/>
          </a:xfrm>
          <a:custGeom>
            <a:avLst/>
            <a:gdLst>
              <a:gd name="T0" fmla="*/ 423 w 532"/>
              <a:gd name="T1" fmla="*/ 35 h 1651"/>
              <a:gd name="T2" fmla="*/ 445 w 532"/>
              <a:gd name="T3" fmla="*/ 59 h 1651"/>
              <a:gd name="T4" fmla="*/ 435 w 532"/>
              <a:gd name="T5" fmla="*/ 88 h 1651"/>
              <a:gd name="T6" fmla="*/ 399 w 532"/>
              <a:gd name="T7" fmla="*/ 101 h 1651"/>
              <a:gd name="T8" fmla="*/ 426 w 532"/>
              <a:gd name="T9" fmla="*/ 130 h 1651"/>
              <a:gd name="T10" fmla="*/ 436 w 532"/>
              <a:gd name="T11" fmla="*/ 160 h 1651"/>
              <a:gd name="T12" fmla="*/ 385 w 532"/>
              <a:gd name="T13" fmla="*/ 170 h 1651"/>
              <a:gd name="T14" fmla="*/ 381 w 532"/>
              <a:gd name="T15" fmla="*/ 211 h 1651"/>
              <a:gd name="T16" fmla="*/ 366 w 532"/>
              <a:gd name="T17" fmla="*/ 257 h 1651"/>
              <a:gd name="T18" fmla="*/ 364 w 532"/>
              <a:gd name="T19" fmla="*/ 296 h 1651"/>
              <a:gd name="T20" fmla="*/ 366 w 532"/>
              <a:gd name="T21" fmla="*/ 319 h 1651"/>
              <a:gd name="T22" fmla="*/ 351 w 532"/>
              <a:gd name="T23" fmla="*/ 358 h 1651"/>
              <a:gd name="T24" fmla="*/ 349 w 532"/>
              <a:gd name="T25" fmla="*/ 397 h 1651"/>
              <a:gd name="T26" fmla="*/ 346 w 532"/>
              <a:gd name="T27" fmla="*/ 449 h 1651"/>
              <a:gd name="T28" fmla="*/ 349 w 532"/>
              <a:gd name="T29" fmla="*/ 497 h 1651"/>
              <a:gd name="T30" fmla="*/ 328 w 532"/>
              <a:gd name="T31" fmla="*/ 518 h 1651"/>
              <a:gd name="T32" fmla="*/ 351 w 532"/>
              <a:gd name="T33" fmla="*/ 562 h 1651"/>
              <a:gd name="T34" fmla="*/ 373 w 532"/>
              <a:gd name="T35" fmla="*/ 610 h 1651"/>
              <a:gd name="T36" fmla="*/ 331 w 532"/>
              <a:gd name="T37" fmla="*/ 650 h 1651"/>
              <a:gd name="T38" fmla="*/ 312 w 532"/>
              <a:gd name="T39" fmla="*/ 677 h 1651"/>
              <a:gd name="T40" fmla="*/ 327 w 532"/>
              <a:gd name="T41" fmla="*/ 718 h 1651"/>
              <a:gd name="T42" fmla="*/ 366 w 532"/>
              <a:gd name="T43" fmla="*/ 761 h 1651"/>
              <a:gd name="T44" fmla="*/ 393 w 532"/>
              <a:gd name="T45" fmla="*/ 847 h 1651"/>
              <a:gd name="T46" fmla="*/ 439 w 532"/>
              <a:gd name="T47" fmla="*/ 926 h 1651"/>
              <a:gd name="T48" fmla="*/ 471 w 532"/>
              <a:gd name="T49" fmla="*/ 932 h 1651"/>
              <a:gd name="T50" fmla="*/ 511 w 532"/>
              <a:gd name="T51" fmla="*/ 943 h 1651"/>
              <a:gd name="T52" fmla="*/ 528 w 532"/>
              <a:gd name="T53" fmla="*/ 977 h 1651"/>
              <a:gd name="T54" fmla="*/ 516 w 532"/>
              <a:gd name="T55" fmla="*/ 1022 h 1651"/>
              <a:gd name="T56" fmla="*/ 478 w 532"/>
              <a:gd name="T57" fmla="*/ 1064 h 1651"/>
              <a:gd name="T58" fmla="*/ 422 w 532"/>
              <a:gd name="T59" fmla="*/ 1180 h 1651"/>
              <a:gd name="T60" fmla="*/ 483 w 532"/>
              <a:gd name="T61" fmla="*/ 1300 h 1651"/>
              <a:gd name="T62" fmla="*/ 480 w 532"/>
              <a:gd name="T63" fmla="*/ 1346 h 1651"/>
              <a:gd name="T64" fmla="*/ 496 w 532"/>
              <a:gd name="T65" fmla="*/ 1369 h 1651"/>
              <a:gd name="T66" fmla="*/ 442 w 532"/>
              <a:gd name="T67" fmla="*/ 1417 h 1651"/>
              <a:gd name="T68" fmla="*/ 439 w 532"/>
              <a:gd name="T69" fmla="*/ 1463 h 1651"/>
              <a:gd name="T70" fmla="*/ 396 w 532"/>
              <a:gd name="T71" fmla="*/ 1472 h 1651"/>
              <a:gd name="T72" fmla="*/ 373 w 532"/>
              <a:gd name="T73" fmla="*/ 1484 h 1651"/>
              <a:gd name="T74" fmla="*/ 348 w 532"/>
              <a:gd name="T75" fmla="*/ 1507 h 1651"/>
              <a:gd name="T76" fmla="*/ 189 w 532"/>
              <a:gd name="T77" fmla="*/ 1490 h 1651"/>
              <a:gd name="T78" fmla="*/ 139 w 532"/>
              <a:gd name="T79" fmla="*/ 1516 h 1651"/>
              <a:gd name="T80" fmla="*/ 97 w 532"/>
              <a:gd name="T81" fmla="*/ 1531 h 1651"/>
              <a:gd name="T82" fmla="*/ 54 w 532"/>
              <a:gd name="T83" fmla="*/ 1547 h 1651"/>
              <a:gd name="T84" fmla="*/ 37 w 532"/>
              <a:gd name="T85" fmla="*/ 1588 h 1651"/>
              <a:gd name="T86" fmla="*/ 0 w 532"/>
              <a:gd name="T87" fmla="*/ 1651 h 16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32"/>
              <a:gd name="T133" fmla="*/ 0 h 1651"/>
              <a:gd name="T134" fmla="*/ 532 w 532"/>
              <a:gd name="T135" fmla="*/ 1651 h 16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32" h="1651">
                <a:moveTo>
                  <a:pt x="422" y="0"/>
                </a:moveTo>
                <a:lnTo>
                  <a:pt x="423" y="35"/>
                </a:lnTo>
                <a:lnTo>
                  <a:pt x="448" y="43"/>
                </a:lnTo>
                <a:lnTo>
                  <a:pt x="445" y="59"/>
                </a:lnTo>
                <a:lnTo>
                  <a:pt x="451" y="74"/>
                </a:lnTo>
                <a:lnTo>
                  <a:pt x="435" y="88"/>
                </a:lnTo>
                <a:lnTo>
                  <a:pt x="417" y="98"/>
                </a:lnTo>
                <a:lnTo>
                  <a:pt x="399" y="101"/>
                </a:lnTo>
                <a:lnTo>
                  <a:pt x="397" y="116"/>
                </a:lnTo>
                <a:lnTo>
                  <a:pt x="426" y="130"/>
                </a:lnTo>
                <a:lnTo>
                  <a:pt x="435" y="143"/>
                </a:lnTo>
                <a:lnTo>
                  <a:pt x="436" y="160"/>
                </a:lnTo>
                <a:lnTo>
                  <a:pt x="411" y="170"/>
                </a:lnTo>
                <a:lnTo>
                  <a:pt x="385" y="170"/>
                </a:lnTo>
                <a:lnTo>
                  <a:pt x="372" y="187"/>
                </a:lnTo>
                <a:lnTo>
                  <a:pt x="381" y="211"/>
                </a:lnTo>
                <a:lnTo>
                  <a:pt x="367" y="230"/>
                </a:lnTo>
                <a:lnTo>
                  <a:pt x="366" y="257"/>
                </a:lnTo>
                <a:lnTo>
                  <a:pt x="361" y="280"/>
                </a:lnTo>
                <a:lnTo>
                  <a:pt x="364" y="296"/>
                </a:lnTo>
                <a:lnTo>
                  <a:pt x="378" y="298"/>
                </a:lnTo>
                <a:lnTo>
                  <a:pt x="366" y="319"/>
                </a:lnTo>
                <a:lnTo>
                  <a:pt x="360" y="338"/>
                </a:lnTo>
                <a:lnTo>
                  <a:pt x="351" y="358"/>
                </a:lnTo>
                <a:lnTo>
                  <a:pt x="357" y="379"/>
                </a:lnTo>
                <a:lnTo>
                  <a:pt x="349" y="397"/>
                </a:lnTo>
                <a:lnTo>
                  <a:pt x="349" y="415"/>
                </a:lnTo>
                <a:lnTo>
                  <a:pt x="346" y="449"/>
                </a:lnTo>
                <a:lnTo>
                  <a:pt x="351" y="478"/>
                </a:lnTo>
                <a:lnTo>
                  <a:pt x="349" y="497"/>
                </a:lnTo>
                <a:lnTo>
                  <a:pt x="333" y="500"/>
                </a:lnTo>
                <a:lnTo>
                  <a:pt x="328" y="518"/>
                </a:lnTo>
                <a:lnTo>
                  <a:pt x="337" y="539"/>
                </a:lnTo>
                <a:lnTo>
                  <a:pt x="351" y="562"/>
                </a:lnTo>
                <a:lnTo>
                  <a:pt x="357" y="590"/>
                </a:lnTo>
                <a:lnTo>
                  <a:pt x="373" y="610"/>
                </a:lnTo>
                <a:lnTo>
                  <a:pt x="357" y="628"/>
                </a:lnTo>
                <a:lnTo>
                  <a:pt x="331" y="650"/>
                </a:lnTo>
                <a:lnTo>
                  <a:pt x="334" y="668"/>
                </a:lnTo>
                <a:lnTo>
                  <a:pt x="312" y="677"/>
                </a:lnTo>
                <a:lnTo>
                  <a:pt x="321" y="700"/>
                </a:lnTo>
                <a:lnTo>
                  <a:pt x="327" y="718"/>
                </a:lnTo>
                <a:lnTo>
                  <a:pt x="339" y="743"/>
                </a:lnTo>
                <a:lnTo>
                  <a:pt x="366" y="761"/>
                </a:lnTo>
                <a:lnTo>
                  <a:pt x="382" y="793"/>
                </a:lnTo>
                <a:lnTo>
                  <a:pt x="393" y="847"/>
                </a:lnTo>
                <a:lnTo>
                  <a:pt x="397" y="905"/>
                </a:lnTo>
                <a:lnTo>
                  <a:pt x="439" y="926"/>
                </a:lnTo>
                <a:lnTo>
                  <a:pt x="445" y="940"/>
                </a:lnTo>
                <a:lnTo>
                  <a:pt x="471" y="932"/>
                </a:lnTo>
                <a:lnTo>
                  <a:pt x="499" y="928"/>
                </a:lnTo>
                <a:lnTo>
                  <a:pt x="511" y="943"/>
                </a:lnTo>
                <a:lnTo>
                  <a:pt x="532" y="964"/>
                </a:lnTo>
                <a:lnTo>
                  <a:pt x="528" y="977"/>
                </a:lnTo>
                <a:lnTo>
                  <a:pt x="531" y="1000"/>
                </a:lnTo>
                <a:lnTo>
                  <a:pt x="516" y="1022"/>
                </a:lnTo>
                <a:lnTo>
                  <a:pt x="505" y="1046"/>
                </a:lnTo>
                <a:lnTo>
                  <a:pt x="478" y="1064"/>
                </a:lnTo>
                <a:lnTo>
                  <a:pt x="456" y="1087"/>
                </a:lnTo>
                <a:lnTo>
                  <a:pt x="422" y="1180"/>
                </a:lnTo>
                <a:lnTo>
                  <a:pt x="467" y="1270"/>
                </a:lnTo>
                <a:lnTo>
                  <a:pt x="483" y="1300"/>
                </a:lnTo>
                <a:lnTo>
                  <a:pt x="474" y="1319"/>
                </a:lnTo>
                <a:lnTo>
                  <a:pt x="480" y="1346"/>
                </a:lnTo>
                <a:lnTo>
                  <a:pt x="475" y="1370"/>
                </a:lnTo>
                <a:lnTo>
                  <a:pt x="496" y="1369"/>
                </a:lnTo>
                <a:lnTo>
                  <a:pt x="462" y="1394"/>
                </a:lnTo>
                <a:lnTo>
                  <a:pt x="442" y="1417"/>
                </a:lnTo>
                <a:lnTo>
                  <a:pt x="448" y="1451"/>
                </a:lnTo>
                <a:lnTo>
                  <a:pt x="439" y="1463"/>
                </a:lnTo>
                <a:lnTo>
                  <a:pt x="417" y="1462"/>
                </a:lnTo>
                <a:lnTo>
                  <a:pt x="396" y="1472"/>
                </a:lnTo>
                <a:lnTo>
                  <a:pt x="403" y="1490"/>
                </a:lnTo>
                <a:lnTo>
                  <a:pt x="373" y="1484"/>
                </a:lnTo>
                <a:lnTo>
                  <a:pt x="360" y="1483"/>
                </a:lnTo>
                <a:lnTo>
                  <a:pt x="348" y="1507"/>
                </a:lnTo>
                <a:lnTo>
                  <a:pt x="300" y="1498"/>
                </a:lnTo>
                <a:lnTo>
                  <a:pt x="189" y="1490"/>
                </a:lnTo>
                <a:lnTo>
                  <a:pt x="147" y="1496"/>
                </a:lnTo>
                <a:lnTo>
                  <a:pt x="139" y="1516"/>
                </a:lnTo>
                <a:lnTo>
                  <a:pt x="115" y="1522"/>
                </a:lnTo>
                <a:lnTo>
                  <a:pt x="97" y="1531"/>
                </a:lnTo>
                <a:lnTo>
                  <a:pt x="96" y="1546"/>
                </a:lnTo>
                <a:lnTo>
                  <a:pt x="54" y="1547"/>
                </a:lnTo>
                <a:lnTo>
                  <a:pt x="46" y="1570"/>
                </a:lnTo>
                <a:lnTo>
                  <a:pt x="37" y="1588"/>
                </a:lnTo>
                <a:lnTo>
                  <a:pt x="28" y="1613"/>
                </a:lnTo>
                <a:lnTo>
                  <a:pt x="0" y="1651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6500" name="AutoShape 132"/>
          <p:cNvSpPr>
            <a:spLocks noChangeArrowheads="1"/>
          </p:cNvSpPr>
          <p:nvPr/>
        </p:nvSpPr>
        <p:spPr bwMode="auto">
          <a:xfrm rot="1919330">
            <a:off x="3714750" y="3733800"/>
            <a:ext cx="24765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6502" name="AutoShape 134"/>
          <p:cNvSpPr>
            <a:spLocks noChangeArrowheads="1"/>
          </p:cNvSpPr>
          <p:nvPr/>
        </p:nvSpPr>
        <p:spPr bwMode="auto">
          <a:xfrm>
            <a:off x="76200" y="2362200"/>
            <a:ext cx="2407568" cy="914400"/>
          </a:xfrm>
          <a:prstGeom prst="homePlate">
            <a:avLst>
              <a:gd name="adj" fmla="val 6041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cs typeface="DilleniaUPC" pitchFamily="18" charset="-34"/>
              </a:rPr>
              <a:t>Upstream Flood</a:t>
            </a:r>
            <a:endParaRPr lang="en-US" sz="1800" b="1" dirty="0">
              <a:solidFill>
                <a:schemeClr val="bg1"/>
              </a:solidFill>
              <a:cs typeface="DilleniaUPC" pitchFamily="18" charset="-34"/>
            </a:endParaRPr>
          </a:p>
        </p:txBody>
      </p:sp>
      <p:sp>
        <p:nvSpPr>
          <p:cNvPr id="186505" name="AutoShape 137"/>
          <p:cNvSpPr>
            <a:spLocks noChangeArrowheads="1"/>
          </p:cNvSpPr>
          <p:nvPr/>
        </p:nvSpPr>
        <p:spPr bwMode="auto">
          <a:xfrm>
            <a:off x="4752020" y="6399330"/>
            <a:ext cx="12954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300789" y="5814500"/>
            <a:ext cx="2744788" cy="912473"/>
            <a:chOff x="3983" y="3584"/>
            <a:chExt cx="1729" cy="649"/>
          </a:xfrm>
          <a:solidFill>
            <a:srgbClr val="FF0000"/>
          </a:solidFill>
        </p:grpSpPr>
        <p:sp>
          <p:nvSpPr>
            <p:cNvPr id="9268" name="AutoShape 138"/>
            <p:cNvSpPr>
              <a:spLocks noChangeArrowheads="1"/>
            </p:cNvSpPr>
            <p:nvPr/>
          </p:nvSpPr>
          <p:spPr bwMode="auto">
            <a:xfrm rot="10800000">
              <a:off x="3983" y="3584"/>
              <a:ext cx="1729" cy="649"/>
            </a:xfrm>
            <a:prstGeom prst="homePlate">
              <a:avLst>
                <a:gd name="adj" fmla="val 5208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269" name="Text Box 140"/>
            <p:cNvSpPr txBox="1">
              <a:spLocks noChangeArrowheads="1"/>
            </p:cNvSpPr>
            <p:nvPr/>
          </p:nvSpPr>
          <p:spPr bwMode="auto">
            <a:xfrm>
              <a:off x="4295" y="3712"/>
              <a:ext cx="1406" cy="41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cs typeface="DilleniaUPC" pitchFamily="18" charset="-34"/>
                </a:rPr>
                <a:t>Tidal</a:t>
              </a:r>
              <a:r>
                <a:rPr lang="en-US" sz="1800" b="1" dirty="0" smtClean="0">
                  <a:solidFill>
                    <a:schemeClr val="bg1"/>
                  </a:solidFill>
                  <a:cs typeface="DilleniaUPC" pitchFamily="18" charset="-34"/>
                </a:rPr>
                <a:t>/</a:t>
              </a:r>
              <a:r>
                <a:rPr lang="en-US" sz="1400" b="1" dirty="0" smtClean="0">
                  <a:solidFill>
                    <a:schemeClr val="bg1"/>
                  </a:solidFill>
                  <a:cs typeface="DilleniaUPC" pitchFamily="18" charset="-34"/>
                </a:rPr>
                <a:t>High Sea Level/ Sea intrusion</a:t>
              </a:r>
              <a:endParaRPr lang="en-US" sz="1400" b="1" dirty="0">
                <a:solidFill>
                  <a:schemeClr val="bg1"/>
                </a:solidFill>
                <a:cs typeface="DilleniaUPC" pitchFamily="18" charset="-34"/>
              </a:endParaRPr>
            </a:p>
          </p:txBody>
        </p:sp>
      </p:grpSp>
      <p:pic>
        <p:nvPicPr>
          <p:cNvPr id="186510" name="Picture 142" descr="Rainfall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515" y="5113338"/>
            <a:ext cx="122357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511" name="Picture 143" descr="Rainfall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818" y="5113339"/>
            <a:ext cx="118588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2" name="Freeform 144"/>
          <p:cNvSpPr>
            <a:spLocks/>
          </p:cNvSpPr>
          <p:nvPr/>
        </p:nvSpPr>
        <p:spPr bwMode="auto">
          <a:xfrm>
            <a:off x="4452938" y="2490788"/>
            <a:ext cx="941387" cy="239712"/>
          </a:xfrm>
          <a:custGeom>
            <a:avLst/>
            <a:gdLst>
              <a:gd name="T0" fmla="*/ 593 w 593"/>
              <a:gd name="T1" fmla="*/ 50 h 151"/>
              <a:gd name="T2" fmla="*/ 451 w 593"/>
              <a:gd name="T3" fmla="*/ 50 h 151"/>
              <a:gd name="T4" fmla="*/ 392 w 593"/>
              <a:gd name="T5" fmla="*/ 34 h 151"/>
              <a:gd name="T6" fmla="*/ 342 w 593"/>
              <a:gd name="T7" fmla="*/ 0 h 151"/>
              <a:gd name="T8" fmla="*/ 184 w 593"/>
              <a:gd name="T9" fmla="*/ 59 h 151"/>
              <a:gd name="T10" fmla="*/ 142 w 593"/>
              <a:gd name="T11" fmla="*/ 42 h 151"/>
              <a:gd name="T12" fmla="*/ 92 w 593"/>
              <a:gd name="T13" fmla="*/ 117 h 151"/>
              <a:gd name="T14" fmla="*/ 0 w 593"/>
              <a:gd name="T15" fmla="*/ 151 h 1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3"/>
              <a:gd name="T25" fmla="*/ 0 h 151"/>
              <a:gd name="T26" fmla="*/ 593 w 593"/>
              <a:gd name="T27" fmla="*/ 151 h 1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3" h="151">
                <a:moveTo>
                  <a:pt x="593" y="50"/>
                </a:moveTo>
                <a:cubicBezTo>
                  <a:pt x="542" y="31"/>
                  <a:pt x="503" y="33"/>
                  <a:pt x="451" y="50"/>
                </a:cubicBezTo>
                <a:cubicBezTo>
                  <a:pt x="431" y="45"/>
                  <a:pt x="411" y="42"/>
                  <a:pt x="392" y="34"/>
                </a:cubicBezTo>
                <a:cubicBezTo>
                  <a:pt x="374" y="26"/>
                  <a:pt x="342" y="0"/>
                  <a:pt x="342" y="0"/>
                </a:cubicBezTo>
                <a:cubicBezTo>
                  <a:pt x="288" y="12"/>
                  <a:pt x="233" y="34"/>
                  <a:pt x="184" y="59"/>
                </a:cubicBezTo>
                <a:cubicBezTo>
                  <a:pt x="170" y="53"/>
                  <a:pt x="156" y="36"/>
                  <a:pt x="142" y="42"/>
                </a:cubicBezTo>
                <a:cubicBezTo>
                  <a:pt x="139" y="43"/>
                  <a:pt x="101" y="103"/>
                  <a:pt x="92" y="117"/>
                </a:cubicBezTo>
                <a:cubicBezTo>
                  <a:pt x="76" y="142"/>
                  <a:pt x="0" y="120"/>
                  <a:pt x="0" y="151"/>
                </a:cubicBez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63" name="Freeform 145"/>
          <p:cNvSpPr>
            <a:spLocks/>
          </p:cNvSpPr>
          <p:nvPr/>
        </p:nvSpPr>
        <p:spPr bwMode="auto">
          <a:xfrm>
            <a:off x="2133600" y="4794250"/>
            <a:ext cx="2465388" cy="1606550"/>
          </a:xfrm>
          <a:custGeom>
            <a:avLst/>
            <a:gdLst>
              <a:gd name="T0" fmla="*/ 0 w 1553"/>
              <a:gd name="T1" fmla="*/ 2 h 1012"/>
              <a:gd name="T2" fmla="*/ 33 w 1553"/>
              <a:gd name="T3" fmla="*/ 10 h 1012"/>
              <a:gd name="T4" fmla="*/ 67 w 1553"/>
              <a:gd name="T5" fmla="*/ 77 h 1012"/>
              <a:gd name="T6" fmla="*/ 142 w 1553"/>
              <a:gd name="T7" fmla="*/ 135 h 1012"/>
              <a:gd name="T8" fmla="*/ 209 w 1553"/>
              <a:gd name="T9" fmla="*/ 194 h 1012"/>
              <a:gd name="T10" fmla="*/ 259 w 1553"/>
              <a:gd name="T11" fmla="*/ 227 h 1012"/>
              <a:gd name="T12" fmla="*/ 267 w 1553"/>
              <a:gd name="T13" fmla="*/ 252 h 1012"/>
              <a:gd name="T14" fmla="*/ 317 w 1553"/>
              <a:gd name="T15" fmla="*/ 286 h 1012"/>
              <a:gd name="T16" fmla="*/ 342 w 1553"/>
              <a:gd name="T17" fmla="*/ 302 h 1012"/>
              <a:gd name="T18" fmla="*/ 434 w 1553"/>
              <a:gd name="T19" fmla="*/ 369 h 1012"/>
              <a:gd name="T20" fmla="*/ 509 w 1553"/>
              <a:gd name="T21" fmla="*/ 411 h 1012"/>
              <a:gd name="T22" fmla="*/ 568 w 1553"/>
              <a:gd name="T23" fmla="*/ 486 h 1012"/>
              <a:gd name="T24" fmla="*/ 643 w 1553"/>
              <a:gd name="T25" fmla="*/ 519 h 1012"/>
              <a:gd name="T26" fmla="*/ 751 w 1553"/>
              <a:gd name="T27" fmla="*/ 553 h 1012"/>
              <a:gd name="T28" fmla="*/ 885 w 1553"/>
              <a:gd name="T29" fmla="*/ 561 h 1012"/>
              <a:gd name="T30" fmla="*/ 1077 w 1553"/>
              <a:gd name="T31" fmla="*/ 561 h 1012"/>
              <a:gd name="T32" fmla="*/ 1169 w 1553"/>
              <a:gd name="T33" fmla="*/ 595 h 1012"/>
              <a:gd name="T34" fmla="*/ 1235 w 1553"/>
              <a:gd name="T35" fmla="*/ 661 h 1012"/>
              <a:gd name="T36" fmla="*/ 1244 w 1553"/>
              <a:gd name="T37" fmla="*/ 695 h 1012"/>
              <a:gd name="T38" fmla="*/ 1227 w 1553"/>
              <a:gd name="T39" fmla="*/ 720 h 1012"/>
              <a:gd name="T40" fmla="*/ 1210 w 1553"/>
              <a:gd name="T41" fmla="*/ 787 h 1012"/>
              <a:gd name="T42" fmla="*/ 1219 w 1553"/>
              <a:gd name="T43" fmla="*/ 878 h 1012"/>
              <a:gd name="T44" fmla="*/ 1244 w 1553"/>
              <a:gd name="T45" fmla="*/ 887 h 1012"/>
              <a:gd name="T46" fmla="*/ 1294 w 1553"/>
              <a:gd name="T47" fmla="*/ 920 h 1012"/>
              <a:gd name="T48" fmla="*/ 1461 w 1553"/>
              <a:gd name="T49" fmla="*/ 945 h 1012"/>
              <a:gd name="T50" fmla="*/ 1511 w 1553"/>
              <a:gd name="T51" fmla="*/ 1012 h 1012"/>
              <a:gd name="T52" fmla="*/ 1519 w 1553"/>
              <a:gd name="T53" fmla="*/ 987 h 1012"/>
              <a:gd name="T54" fmla="*/ 1553 w 1553"/>
              <a:gd name="T55" fmla="*/ 1012 h 10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53"/>
              <a:gd name="T85" fmla="*/ 0 h 1012"/>
              <a:gd name="T86" fmla="*/ 1553 w 1553"/>
              <a:gd name="T87" fmla="*/ 1012 h 101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53" h="1012">
                <a:moveTo>
                  <a:pt x="0" y="2"/>
                </a:moveTo>
                <a:cubicBezTo>
                  <a:pt x="11" y="5"/>
                  <a:pt x="27" y="0"/>
                  <a:pt x="33" y="10"/>
                </a:cubicBezTo>
                <a:cubicBezTo>
                  <a:pt x="83" y="90"/>
                  <a:pt x="5" y="57"/>
                  <a:pt x="67" y="77"/>
                </a:cubicBezTo>
                <a:cubicBezTo>
                  <a:pt x="101" y="100"/>
                  <a:pt x="118" y="106"/>
                  <a:pt x="142" y="135"/>
                </a:cubicBezTo>
                <a:cubicBezTo>
                  <a:pt x="165" y="163"/>
                  <a:pt x="172" y="182"/>
                  <a:pt x="209" y="194"/>
                </a:cubicBezTo>
                <a:cubicBezTo>
                  <a:pt x="226" y="205"/>
                  <a:pt x="253" y="208"/>
                  <a:pt x="259" y="227"/>
                </a:cubicBezTo>
                <a:cubicBezTo>
                  <a:pt x="262" y="235"/>
                  <a:pt x="261" y="246"/>
                  <a:pt x="267" y="252"/>
                </a:cubicBezTo>
                <a:cubicBezTo>
                  <a:pt x="281" y="266"/>
                  <a:pt x="300" y="275"/>
                  <a:pt x="317" y="286"/>
                </a:cubicBezTo>
                <a:cubicBezTo>
                  <a:pt x="325" y="291"/>
                  <a:pt x="342" y="302"/>
                  <a:pt x="342" y="302"/>
                </a:cubicBezTo>
                <a:cubicBezTo>
                  <a:pt x="365" y="336"/>
                  <a:pt x="398" y="345"/>
                  <a:pt x="434" y="369"/>
                </a:cubicBezTo>
                <a:cubicBezTo>
                  <a:pt x="460" y="387"/>
                  <a:pt x="479" y="402"/>
                  <a:pt x="509" y="411"/>
                </a:cubicBezTo>
                <a:cubicBezTo>
                  <a:pt x="543" y="434"/>
                  <a:pt x="543" y="456"/>
                  <a:pt x="568" y="486"/>
                </a:cubicBezTo>
                <a:cubicBezTo>
                  <a:pt x="584" y="505"/>
                  <a:pt x="624" y="513"/>
                  <a:pt x="643" y="519"/>
                </a:cubicBezTo>
                <a:cubicBezTo>
                  <a:pt x="686" y="533"/>
                  <a:pt x="704" y="545"/>
                  <a:pt x="751" y="553"/>
                </a:cubicBezTo>
                <a:cubicBezTo>
                  <a:pt x="802" y="588"/>
                  <a:pt x="820" y="576"/>
                  <a:pt x="885" y="561"/>
                </a:cubicBezTo>
                <a:cubicBezTo>
                  <a:pt x="941" y="525"/>
                  <a:pt x="1014" y="552"/>
                  <a:pt x="1077" y="561"/>
                </a:cubicBezTo>
                <a:cubicBezTo>
                  <a:pt x="1111" y="570"/>
                  <a:pt x="1138" y="579"/>
                  <a:pt x="1169" y="595"/>
                </a:cubicBezTo>
                <a:cubicBezTo>
                  <a:pt x="1187" y="624"/>
                  <a:pt x="1211" y="637"/>
                  <a:pt x="1235" y="661"/>
                </a:cubicBezTo>
                <a:cubicBezTo>
                  <a:pt x="1238" y="672"/>
                  <a:pt x="1246" y="683"/>
                  <a:pt x="1244" y="695"/>
                </a:cubicBezTo>
                <a:cubicBezTo>
                  <a:pt x="1243" y="705"/>
                  <a:pt x="1230" y="711"/>
                  <a:pt x="1227" y="720"/>
                </a:cubicBezTo>
                <a:cubicBezTo>
                  <a:pt x="1219" y="742"/>
                  <a:pt x="1216" y="765"/>
                  <a:pt x="1210" y="787"/>
                </a:cubicBezTo>
                <a:cubicBezTo>
                  <a:pt x="1213" y="817"/>
                  <a:pt x="1209" y="849"/>
                  <a:pt x="1219" y="878"/>
                </a:cubicBezTo>
                <a:cubicBezTo>
                  <a:pt x="1222" y="886"/>
                  <a:pt x="1236" y="883"/>
                  <a:pt x="1244" y="887"/>
                </a:cubicBezTo>
                <a:cubicBezTo>
                  <a:pt x="1261" y="897"/>
                  <a:pt x="1275" y="913"/>
                  <a:pt x="1294" y="920"/>
                </a:cubicBezTo>
                <a:cubicBezTo>
                  <a:pt x="1347" y="939"/>
                  <a:pt x="1406" y="937"/>
                  <a:pt x="1461" y="945"/>
                </a:cubicBezTo>
                <a:cubicBezTo>
                  <a:pt x="1485" y="980"/>
                  <a:pt x="1469" y="999"/>
                  <a:pt x="1511" y="1012"/>
                </a:cubicBezTo>
                <a:cubicBezTo>
                  <a:pt x="1514" y="1004"/>
                  <a:pt x="1511" y="991"/>
                  <a:pt x="1519" y="987"/>
                </a:cubicBezTo>
                <a:cubicBezTo>
                  <a:pt x="1539" y="977"/>
                  <a:pt x="1548" y="1002"/>
                  <a:pt x="1553" y="1012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64" name="Freeform 146"/>
          <p:cNvSpPr>
            <a:spLocks/>
          </p:cNvSpPr>
          <p:nvPr/>
        </p:nvSpPr>
        <p:spPr bwMode="auto">
          <a:xfrm>
            <a:off x="2889250" y="5114925"/>
            <a:ext cx="755650" cy="530225"/>
          </a:xfrm>
          <a:custGeom>
            <a:avLst/>
            <a:gdLst>
              <a:gd name="T0" fmla="*/ 0 w 476"/>
              <a:gd name="T1" fmla="*/ 0 h 334"/>
              <a:gd name="T2" fmla="*/ 67 w 476"/>
              <a:gd name="T3" fmla="*/ 50 h 334"/>
              <a:gd name="T4" fmla="*/ 100 w 476"/>
              <a:gd name="T5" fmla="*/ 134 h 334"/>
              <a:gd name="T6" fmla="*/ 175 w 476"/>
              <a:gd name="T7" fmla="*/ 167 h 334"/>
              <a:gd name="T8" fmla="*/ 250 w 476"/>
              <a:gd name="T9" fmla="*/ 201 h 334"/>
              <a:gd name="T10" fmla="*/ 426 w 476"/>
              <a:gd name="T11" fmla="*/ 284 h 334"/>
              <a:gd name="T12" fmla="*/ 476 w 476"/>
              <a:gd name="T13" fmla="*/ 334 h 3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334"/>
              <a:gd name="T23" fmla="*/ 476 w 476"/>
              <a:gd name="T24" fmla="*/ 334 h 3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334">
                <a:moveTo>
                  <a:pt x="0" y="0"/>
                </a:moveTo>
                <a:cubicBezTo>
                  <a:pt x="29" y="20"/>
                  <a:pt x="47" y="20"/>
                  <a:pt x="67" y="50"/>
                </a:cubicBezTo>
                <a:cubicBezTo>
                  <a:pt x="73" y="70"/>
                  <a:pt x="88" y="119"/>
                  <a:pt x="100" y="134"/>
                </a:cubicBezTo>
                <a:cubicBezTo>
                  <a:pt x="117" y="155"/>
                  <a:pt x="175" y="167"/>
                  <a:pt x="175" y="167"/>
                </a:cubicBezTo>
                <a:cubicBezTo>
                  <a:pt x="200" y="184"/>
                  <a:pt x="222" y="191"/>
                  <a:pt x="250" y="201"/>
                </a:cubicBezTo>
                <a:cubicBezTo>
                  <a:pt x="292" y="263"/>
                  <a:pt x="356" y="274"/>
                  <a:pt x="426" y="284"/>
                </a:cubicBezTo>
                <a:cubicBezTo>
                  <a:pt x="449" y="300"/>
                  <a:pt x="456" y="316"/>
                  <a:pt x="476" y="334"/>
                </a:cubicBezTo>
              </a:path>
            </a:pathLst>
          </a:custGeom>
          <a:noFill/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65" name="Freeform 147"/>
          <p:cNvSpPr>
            <a:spLocks/>
          </p:cNvSpPr>
          <p:nvPr/>
        </p:nvSpPr>
        <p:spPr bwMode="auto">
          <a:xfrm rot="1609819">
            <a:off x="4603750" y="2514600"/>
            <a:ext cx="196850" cy="69850"/>
          </a:xfrm>
          <a:custGeom>
            <a:avLst/>
            <a:gdLst>
              <a:gd name="T0" fmla="*/ 192 w 372"/>
              <a:gd name="T1" fmla="*/ 0 h 70"/>
              <a:gd name="T2" fmla="*/ 0 w 372"/>
              <a:gd name="T3" fmla="*/ 40 h 70"/>
              <a:gd name="T4" fmla="*/ 192 w 372"/>
              <a:gd name="T5" fmla="*/ 70 h 70"/>
              <a:gd name="T6" fmla="*/ 372 w 372"/>
              <a:gd name="T7" fmla="*/ 40 h 70"/>
              <a:gd name="T8" fmla="*/ 192 w 372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70"/>
              <a:gd name="T17" fmla="*/ 372 w 37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70">
                <a:moveTo>
                  <a:pt x="192" y="0"/>
                </a:moveTo>
                <a:lnTo>
                  <a:pt x="0" y="40"/>
                </a:lnTo>
                <a:lnTo>
                  <a:pt x="192" y="70"/>
                </a:lnTo>
                <a:lnTo>
                  <a:pt x="372" y="40"/>
                </a:lnTo>
                <a:lnTo>
                  <a:pt x="192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186517" name="Picture 149" descr="Rainfall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4081056"/>
            <a:ext cx="812800" cy="72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518" name="Picture 150" descr="Rainfall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343400"/>
            <a:ext cx="762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รูปสิบสองเหลี่ยม 53"/>
          <p:cNvSpPr/>
          <p:nvPr/>
        </p:nvSpPr>
        <p:spPr bwMode="auto">
          <a:xfrm>
            <a:off x="4788024" y="5661248"/>
            <a:ext cx="1008112" cy="360040"/>
          </a:xfrm>
          <a:prstGeom prst="dodec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Segoe" pitchFamily="34" charset="0"/>
              </a:rPr>
              <a:t>Bangkok</a:t>
            </a:r>
            <a:endParaRPr lang="th-TH" sz="1000" b="1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5495481" y="755630"/>
            <a:ext cx="3550096" cy="15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MS PMincho" pitchFamily="18" charset="-128"/>
                <a:cs typeface="Tahoma" pitchFamily="34" charset="0"/>
              </a:rPr>
              <a:t>Causes of Flooding </a:t>
            </a: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MS PMincho" pitchFamily="18" charset="-128"/>
                <a:cs typeface="Tahoma" pitchFamily="34" charset="0"/>
              </a:rPr>
              <a:t>in Central Plain</a:t>
            </a:r>
            <a:endParaRPr lang="en-US" sz="2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MS PMincho" pitchFamily="18" charset="-128"/>
              <a:cs typeface="Tahoma" pitchFamily="34" charset="0"/>
            </a:endParaRPr>
          </a:p>
        </p:txBody>
      </p:sp>
      <p:sp>
        <p:nvSpPr>
          <p:cNvPr id="186504" name="AutoShape 136"/>
          <p:cNvSpPr>
            <a:spLocks noChangeArrowheads="1"/>
          </p:cNvSpPr>
          <p:nvPr/>
        </p:nvSpPr>
        <p:spPr bwMode="auto">
          <a:xfrm>
            <a:off x="1273333" y="5004175"/>
            <a:ext cx="2623592" cy="914400"/>
          </a:xfrm>
          <a:prstGeom prst="homePlate">
            <a:avLst>
              <a:gd name="adj" fmla="val 60417"/>
            </a:avLst>
          </a:prstGeom>
          <a:solidFill>
            <a:srgbClr val="00B0F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DilleniaUPC" pitchFamily="18" charset="-34"/>
              </a:rPr>
              <a:t>Raining in area</a:t>
            </a:r>
            <a:endParaRPr lang="en-US" sz="1600" b="1" dirty="0">
              <a:solidFill>
                <a:schemeClr val="bg1"/>
              </a:solidFill>
              <a:cs typeface="DilleniaUPC" pitchFamily="18" charset="-34"/>
            </a:endParaRPr>
          </a:p>
        </p:txBody>
      </p:sp>
      <p:sp>
        <p:nvSpPr>
          <p:cNvPr id="59" name="คำบรรยายภาพแบบสี่เหลี่ยม 58"/>
          <p:cNvSpPr/>
          <p:nvPr/>
        </p:nvSpPr>
        <p:spPr>
          <a:xfrm>
            <a:off x="6795470" y="2306578"/>
            <a:ext cx="2232025" cy="847844"/>
          </a:xfrm>
          <a:prstGeom prst="wedgeRectCallout">
            <a:avLst>
              <a:gd name="adj1" fmla="val -139664"/>
              <a:gd name="adj2" fmla="val 463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Chao Phraya River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Basin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18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18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8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6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65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18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18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09" grpId="0" animBg="1"/>
      <p:bldP spid="186410" grpId="0" animBg="1"/>
      <p:bldP spid="186411" grpId="0" animBg="1"/>
      <p:bldP spid="186412" grpId="0" animBg="1"/>
      <p:bldP spid="186413" grpId="0" animBg="1"/>
      <p:bldP spid="186415" grpId="0" animBg="1"/>
      <p:bldP spid="186417" grpId="0" animBg="1"/>
      <p:bldP spid="186419" grpId="0" animBg="1"/>
      <p:bldP spid="186500" grpId="0" animBg="1"/>
      <p:bldP spid="186502" grpId="0" animBg="1"/>
      <p:bldP spid="186505" grpId="0" animBg="1"/>
      <p:bldP spid="186505" grpId="1" animBg="1"/>
      <p:bldP spid="1865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285720" y="857232"/>
            <a:ext cx="8640763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th-TH"/>
          </a:p>
        </p:txBody>
      </p:sp>
      <p:sp>
        <p:nvSpPr>
          <p:cNvPr id="260110" name="AutoShape 7"/>
          <p:cNvSpPr>
            <a:spLocks noChangeArrowheads="1"/>
          </p:cNvSpPr>
          <p:nvPr/>
        </p:nvSpPr>
        <p:spPr bwMode="auto">
          <a:xfrm>
            <a:off x="285720" y="785794"/>
            <a:ext cx="8569325" cy="828675"/>
          </a:xfrm>
          <a:prstGeom prst="foldedCorner">
            <a:avLst>
              <a:gd name="adj" fmla="val 1108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Flood History in Chao Phraya River Basin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0111" name="AutoShape 15"/>
          <p:cNvSpPr>
            <a:spLocks noChangeArrowheads="1"/>
          </p:cNvSpPr>
          <p:nvPr/>
        </p:nvSpPr>
        <p:spPr bwMode="auto">
          <a:xfrm>
            <a:off x="827088" y="2746375"/>
            <a:ext cx="8137525" cy="576263"/>
          </a:xfrm>
          <a:prstGeom prst="rightArrow">
            <a:avLst>
              <a:gd name="adj1" fmla="val 69148"/>
              <a:gd name="adj2" fmla="val 81066"/>
            </a:avLst>
          </a:prstGeom>
          <a:gradFill rotWithShape="1">
            <a:gsLst>
              <a:gs pos="0">
                <a:srgbClr val="0099FF">
                  <a:alpha val="70000"/>
                </a:srgbClr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979613" y="2946400"/>
            <a:ext cx="1079500" cy="739775"/>
            <a:chOff x="1247" y="1856"/>
            <a:chExt cx="680" cy="466"/>
          </a:xfrm>
        </p:grpSpPr>
        <p:sp>
          <p:nvSpPr>
            <p:cNvPr id="260112" name="Text Box 16"/>
            <p:cNvSpPr txBox="1">
              <a:spLocks noChangeArrowheads="1"/>
            </p:cNvSpPr>
            <p:nvPr/>
          </p:nvSpPr>
          <p:spPr bwMode="auto">
            <a:xfrm>
              <a:off x="1247" y="1957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1975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13" name="Oval 17"/>
            <p:cNvSpPr>
              <a:spLocks noChangeArrowheads="1"/>
            </p:cNvSpPr>
            <p:nvPr/>
          </p:nvSpPr>
          <p:spPr bwMode="auto">
            <a:xfrm>
              <a:off x="1610" y="1856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3276600" y="2927350"/>
            <a:ext cx="1079500" cy="758825"/>
            <a:chOff x="2064" y="1844"/>
            <a:chExt cx="680" cy="478"/>
          </a:xfrm>
        </p:grpSpPr>
        <p:sp>
          <p:nvSpPr>
            <p:cNvPr id="260114" name="Text Box 18"/>
            <p:cNvSpPr txBox="1">
              <a:spLocks noChangeArrowheads="1"/>
            </p:cNvSpPr>
            <p:nvPr/>
          </p:nvSpPr>
          <p:spPr bwMode="auto">
            <a:xfrm>
              <a:off x="2064" y="1957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1983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15" name="Oval 19"/>
            <p:cNvSpPr>
              <a:spLocks noChangeArrowheads="1"/>
            </p:cNvSpPr>
            <p:nvPr/>
          </p:nvSpPr>
          <p:spPr bwMode="auto">
            <a:xfrm>
              <a:off x="2336" y="1844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4716463" y="2933700"/>
            <a:ext cx="1079500" cy="758825"/>
            <a:chOff x="2971" y="1848"/>
            <a:chExt cx="680" cy="478"/>
          </a:xfrm>
        </p:grpSpPr>
        <p:sp>
          <p:nvSpPr>
            <p:cNvPr id="260118" name="Text Box 22"/>
            <p:cNvSpPr txBox="1">
              <a:spLocks noChangeArrowheads="1"/>
            </p:cNvSpPr>
            <p:nvPr/>
          </p:nvSpPr>
          <p:spPr bwMode="auto">
            <a:xfrm>
              <a:off x="2971" y="1961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1995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19" name="Oval 23"/>
            <p:cNvSpPr>
              <a:spLocks noChangeArrowheads="1"/>
            </p:cNvSpPr>
            <p:nvPr/>
          </p:nvSpPr>
          <p:spPr bwMode="auto">
            <a:xfrm>
              <a:off x="3266" y="1848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5653088" y="2938463"/>
            <a:ext cx="1079500" cy="768350"/>
            <a:chOff x="3561" y="1851"/>
            <a:chExt cx="680" cy="484"/>
          </a:xfrm>
        </p:grpSpPr>
        <p:sp>
          <p:nvSpPr>
            <p:cNvPr id="260122" name="Text Box 26"/>
            <p:cNvSpPr txBox="1">
              <a:spLocks noChangeArrowheads="1"/>
            </p:cNvSpPr>
            <p:nvPr/>
          </p:nvSpPr>
          <p:spPr bwMode="auto">
            <a:xfrm>
              <a:off x="3561" y="1970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2002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23" name="Oval 27"/>
            <p:cNvSpPr>
              <a:spLocks noChangeArrowheads="1"/>
            </p:cNvSpPr>
            <p:nvPr/>
          </p:nvSpPr>
          <p:spPr bwMode="auto">
            <a:xfrm>
              <a:off x="3913" y="1851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6445250" y="2938463"/>
            <a:ext cx="1079500" cy="777875"/>
            <a:chOff x="4060" y="1851"/>
            <a:chExt cx="680" cy="490"/>
          </a:xfrm>
        </p:grpSpPr>
        <p:sp>
          <p:nvSpPr>
            <p:cNvPr id="260124" name="Text Box 28"/>
            <p:cNvSpPr txBox="1">
              <a:spLocks noChangeArrowheads="1"/>
            </p:cNvSpPr>
            <p:nvPr/>
          </p:nvSpPr>
          <p:spPr bwMode="auto">
            <a:xfrm>
              <a:off x="4060" y="1976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2006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25" name="Oval 29"/>
            <p:cNvSpPr>
              <a:spLocks noChangeArrowheads="1"/>
            </p:cNvSpPr>
            <p:nvPr/>
          </p:nvSpPr>
          <p:spPr bwMode="auto">
            <a:xfrm>
              <a:off x="4355" y="1851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8313" y="2946400"/>
            <a:ext cx="1079500" cy="739775"/>
            <a:chOff x="295" y="1856"/>
            <a:chExt cx="680" cy="466"/>
          </a:xfrm>
        </p:grpSpPr>
        <p:sp>
          <p:nvSpPr>
            <p:cNvPr id="260130" name="Text Box 34"/>
            <p:cNvSpPr txBox="1">
              <a:spLocks noChangeArrowheads="1"/>
            </p:cNvSpPr>
            <p:nvPr/>
          </p:nvSpPr>
          <p:spPr bwMode="auto">
            <a:xfrm>
              <a:off x="295" y="1957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1942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31" name="Oval 35"/>
            <p:cNvSpPr>
              <a:spLocks noChangeArrowheads="1"/>
            </p:cNvSpPr>
            <p:nvPr/>
          </p:nvSpPr>
          <p:spPr bwMode="auto">
            <a:xfrm>
              <a:off x="658" y="1856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7885113" y="2932113"/>
            <a:ext cx="1079500" cy="758825"/>
            <a:chOff x="4967" y="1847"/>
            <a:chExt cx="680" cy="478"/>
          </a:xfrm>
        </p:grpSpPr>
        <p:sp>
          <p:nvSpPr>
            <p:cNvPr id="260128" name="Text Box 32"/>
            <p:cNvSpPr txBox="1">
              <a:spLocks noChangeArrowheads="1"/>
            </p:cNvSpPr>
            <p:nvPr/>
          </p:nvSpPr>
          <p:spPr bwMode="auto">
            <a:xfrm>
              <a:off x="4967" y="1960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2011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29" name="Oval 33"/>
            <p:cNvSpPr>
              <a:spLocks noChangeArrowheads="1"/>
            </p:cNvSpPr>
            <p:nvPr/>
          </p:nvSpPr>
          <p:spPr bwMode="auto">
            <a:xfrm>
              <a:off x="4985" y="1847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32" name="Line 36"/>
            <p:cNvSpPr>
              <a:spLocks noChangeShapeType="1"/>
            </p:cNvSpPr>
            <p:nvPr/>
          </p:nvSpPr>
          <p:spPr bwMode="auto">
            <a:xfrm flipH="1" flipV="1">
              <a:off x="5079" y="1954"/>
              <a:ext cx="68" cy="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7164388" y="2928938"/>
            <a:ext cx="1079500" cy="762000"/>
            <a:chOff x="4513" y="1845"/>
            <a:chExt cx="680" cy="480"/>
          </a:xfrm>
        </p:grpSpPr>
        <p:sp>
          <p:nvSpPr>
            <p:cNvPr id="260126" name="Text Box 30"/>
            <p:cNvSpPr txBox="1">
              <a:spLocks noChangeArrowheads="1"/>
            </p:cNvSpPr>
            <p:nvPr/>
          </p:nvSpPr>
          <p:spPr bwMode="auto">
            <a:xfrm>
              <a:off x="4513" y="1960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2010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0127" name="Oval 31"/>
            <p:cNvSpPr>
              <a:spLocks noChangeArrowheads="1"/>
            </p:cNvSpPr>
            <p:nvPr/>
          </p:nvSpPr>
          <p:spPr bwMode="auto">
            <a:xfrm>
              <a:off x="4808" y="1845"/>
              <a:ext cx="113" cy="1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33" name="Line 37"/>
            <p:cNvSpPr>
              <a:spLocks noChangeShapeType="1"/>
            </p:cNvSpPr>
            <p:nvPr/>
          </p:nvSpPr>
          <p:spPr bwMode="auto">
            <a:xfrm flipH="1" flipV="1">
              <a:off x="4852" y="1954"/>
              <a:ext cx="0" cy="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1116013" y="2157413"/>
            <a:ext cx="7108825" cy="704850"/>
            <a:chOff x="703" y="1359"/>
            <a:chExt cx="4478" cy="444"/>
          </a:xfrm>
        </p:grpSpPr>
        <p:sp>
          <p:nvSpPr>
            <p:cNvPr id="260116" name="AutoShape 20"/>
            <p:cNvSpPr>
              <a:spLocks/>
            </p:cNvSpPr>
            <p:nvPr/>
          </p:nvSpPr>
          <p:spPr bwMode="auto">
            <a:xfrm rot="16200000">
              <a:off x="1985" y="1397"/>
              <a:ext cx="100" cy="704"/>
            </a:xfrm>
            <a:prstGeom prst="rightBrace">
              <a:avLst>
                <a:gd name="adj1" fmla="val 58667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17" name="Text Box 21"/>
            <p:cNvSpPr txBox="1">
              <a:spLocks noChangeArrowheads="1"/>
            </p:cNvSpPr>
            <p:nvPr/>
          </p:nvSpPr>
          <p:spPr bwMode="auto">
            <a:xfrm>
              <a:off x="1701" y="1368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8 </a:t>
              </a:r>
            </a:p>
          </p:txBody>
        </p:sp>
        <p:sp>
          <p:nvSpPr>
            <p:cNvPr id="260120" name="AutoShape 24"/>
            <p:cNvSpPr>
              <a:spLocks/>
            </p:cNvSpPr>
            <p:nvPr/>
          </p:nvSpPr>
          <p:spPr bwMode="auto">
            <a:xfrm rot="16200000">
              <a:off x="2816" y="1284"/>
              <a:ext cx="116" cy="921"/>
            </a:xfrm>
            <a:prstGeom prst="rightBrace">
              <a:avLst>
                <a:gd name="adj1" fmla="val 66164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21" name="Text Box 25"/>
            <p:cNvSpPr txBox="1">
              <a:spLocks noChangeArrowheads="1"/>
            </p:cNvSpPr>
            <p:nvPr/>
          </p:nvSpPr>
          <p:spPr bwMode="auto">
            <a:xfrm>
              <a:off x="2563" y="1368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12 </a:t>
              </a:r>
            </a:p>
          </p:txBody>
        </p:sp>
        <p:sp>
          <p:nvSpPr>
            <p:cNvPr id="260134" name="AutoShape 38"/>
            <p:cNvSpPr>
              <a:spLocks/>
            </p:cNvSpPr>
            <p:nvPr/>
          </p:nvSpPr>
          <p:spPr bwMode="auto">
            <a:xfrm rot="16200000">
              <a:off x="3603" y="1418"/>
              <a:ext cx="103" cy="641"/>
            </a:xfrm>
            <a:prstGeom prst="rightBrace">
              <a:avLst>
                <a:gd name="adj1" fmla="val 51861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35" name="Text Box 39"/>
            <p:cNvSpPr txBox="1">
              <a:spLocks noChangeArrowheads="1"/>
            </p:cNvSpPr>
            <p:nvPr/>
          </p:nvSpPr>
          <p:spPr bwMode="auto">
            <a:xfrm>
              <a:off x="3352" y="1359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7 </a:t>
              </a:r>
            </a:p>
          </p:txBody>
        </p:sp>
        <p:sp>
          <p:nvSpPr>
            <p:cNvPr id="260136" name="AutoShape 40"/>
            <p:cNvSpPr>
              <a:spLocks/>
            </p:cNvSpPr>
            <p:nvPr/>
          </p:nvSpPr>
          <p:spPr bwMode="auto">
            <a:xfrm rot="16200000">
              <a:off x="4150" y="1515"/>
              <a:ext cx="99" cy="444"/>
            </a:xfrm>
            <a:prstGeom prst="rightBrace">
              <a:avLst>
                <a:gd name="adj1" fmla="val 37374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37" name="Text Box 41"/>
            <p:cNvSpPr txBox="1">
              <a:spLocks noChangeArrowheads="1"/>
            </p:cNvSpPr>
            <p:nvPr/>
          </p:nvSpPr>
          <p:spPr bwMode="auto">
            <a:xfrm>
              <a:off x="3969" y="1367"/>
              <a:ext cx="4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4 </a:t>
              </a:r>
            </a:p>
          </p:txBody>
        </p:sp>
        <p:sp>
          <p:nvSpPr>
            <p:cNvPr id="260138" name="AutoShape 42"/>
            <p:cNvSpPr>
              <a:spLocks/>
            </p:cNvSpPr>
            <p:nvPr/>
          </p:nvSpPr>
          <p:spPr bwMode="auto">
            <a:xfrm rot="16200000">
              <a:off x="4601" y="1518"/>
              <a:ext cx="99" cy="444"/>
            </a:xfrm>
            <a:prstGeom prst="rightBrace">
              <a:avLst>
                <a:gd name="adj1" fmla="val 37374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39" name="Text Box 43"/>
            <p:cNvSpPr txBox="1">
              <a:spLocks noChangeArrowheads="1"/>
            </p:cNvSpPr>
            <p:nvPr/>
          </p:nvSpPr>
          <p:spPr bwMode="auto">
            <a:xfrm>
              <a:off x="4420" y="1370"/>
              <a:ext cx="4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4 </a:t>
              </a:r>
            </a:p>
          </p:txBody>
        </p:sp>
        <p:sp>
          <p:nvSpPr>
            <p:cNvPr id="260140" name="AutoShape 44"/>
            <p:cNvSpPr>
              <a:spLocks/>
            </p:cNvSpPr>
            <p:nvPr/>
          </p:nvSpPr>
          <p:spPr bwMode="auto">
            <a:xfrm rot="16200000">
              <a:off x="4904" y="1674"/>
              <a:ext cx="79" cy="136"/>
            </a:xfrm>
            <a:prstGeom prst="rightBrace">
              <a:avLst>
                <a:gd name="adj1" fmla="val 14346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41" name="Text Box 45"/>
            <p:cNvSpPr txBox="1">
              <a:spLocks noChangeArrowheads="1"/>
            </p:cNvSpPr>
            <p:nvPr/>
          </p:nvSpPr>
          <p:spPr bwMode="auto">
            <a:xfrm>
              <a:off x="4740" y="1370"/>
              <a:ext cx="4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1 </a:t>
              </a:r>
            </a:p>
          </p:txBody>
        </p:sp>
        <p:sp>
          <p:nvSpPr>
            <p:cNvPr id="260142" name="AutoShape 46"/>
            <p:cNvSpPr>
              <a:spLocks/>
            </p:cNvSpPr>
            <p:nvPr/>
          </p:nvSpPr>
          <p:spPr bwMode="auto">
            <a:xfrm rot="16200000">
              <a:off x="1122" y="1268"/>
              <a:ext cx="114" cy="952"/>
            </a:xfrm>
            <a:prstGeom prst="rightBrace">
              <a:avLst>
                <a:gd name="adj1" fmla="val 69591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0143" name="Text Box 47"/>
            <p:cNvSpPr txBox="1">
              <a:spLocks noChangeArrowheads="1"/>
            </p:cNvSpPr>
            <p:nvPr/>
          </p:nvSpPr>
          <p:spPr bwMode="auto">
            <a:xfrm>
              <a:off x="839" y="1368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33 </a:t>
              </a:r>
            </a:p>
          </p:txBody>
        </p:sp>
      </p:grpSp>
      <p:pic>
        <p:nvPicPr>
          <p:cNvPr id="260144" name="Picture 48" descr="thailand2_203663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346700"/>
            <a:ext cx="2087563" cy="1395413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46" name="Picture 50" descr="Flood_ThailandB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353050"/>
            <a:ext cx="1951038" cy="1389063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47" name="Picture 51" descr="?m=02&amp;d=20111102&amp;t=2&amp;i=526164725&amp;w=&amp;fh=&amp;fw=&amp;ll=460&amp;pl=300&amp;r=ALNE7A112RX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703638"/>
            <a:ext cx="2087563" cy="1454150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45" name="Picture 49" descr="thaifloods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716338"/>
            <a:ext cx="1944688" cy="1444625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48" name="Picture 52" descr="Floods1_25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716338"/>
            <a:ext cx="2767013" cy="1076325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49" name="Picture 53" descr="18108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5662613"/>
            <a:ext cx="2738438" cy="1079500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50" name="Picture 54" descr="น้ำท่วม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4724400"/>
            <a:ext cx="1728788" cy="12858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51" name="Picture 55" descr="หัวลำโพง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5445125"/>
            <a:ext cx="1800225" cy="1219200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52" name="Picture 56" descr="หัวลำโพง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9038" y="4414838"/>
            <a:ext cx="2374900" cy="1462087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60153" name="Picture 57" descr="อนุสาวรีย์ชัยสมรภูมิ"/>
          <p:cNvPicPr>
            <a:picLocks noChangeAspect="1" noChangeArrowheads="1"/>
          </p:cNvPicPr>
          <p:nvPr/>
        </p:nvPicPr>
        <p:blipFill>
          <a:blip r:embed="rId11" cstate="print"/>
          <a:srcRect l="8409" t="26143" r="19748" b="-748"/>
          <a:stretch>
            <a:fillRect/>
          </a:stretch>
        </p:blipFill>
        <p:spPr bwMode="auto">
          <a:xfrm>
            <a:off x="169863" y="3708400"/>
            <a:ext cx="2016125" cy="1323975"/>
          </a:xfrm>
          <a:prstGeom prst="rect">
            <a:avLst/>
          </a:prstGeom>
          <a:noFill/>
          <a:ln w="31750">
            <a:solidFill>
              <a:srgbClr val="99CCFF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0" y="-26988"/>
            <a:ext cx="9220200" cy="6910388"/>
            <a:chOff x="-20" y="-17"/>
            <a:chExt cx="5808" cy="4353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-20" y="0"/>
              <a:ext cx="5809" cy="3022"/>
            </a:xfrm>
            <a:prstGeom prst="rect">
              <a:avLst/>
            </a:prstGeom>
            <a:solidFill>
              <a:srgbClr val="0B0A32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07061E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4973"/>
            <a:stretch>
              <a:fillRect/>
            </a:stretch>
          </p:blipFill>
          <p:spPr bwMode="auto">
            <a:xfrm>
              <a:off x="648" y="-17"/>
              <a:ext cx="5112" cy="3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-3" y="3022"/>
              <a:ext cx="5786" cy="1315"/>
            </a:xfrm>
            <a:prstGeom prst="rect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868686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3019"/>
              <a:ext cx="5162" cy="13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2225" y="34925"/>
            <a:ext cx="4257675" cy="563563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Pacific Typhoons in 2011</a:t>
            </a:r>
          </a:p>
        </p:txBody>
      </p:sp>
      <p:graphicFrame>
        <p:nvGraphicFramePr>
          <p:cNvPr id="30729" name="Group 9"/>
          <p:cNvGraphicFramePr>
            <a:graphicFrameLocks noGrp="1"/>
          </p:cNvGraphicFramePr>
          <p:nvPr/>
        </p:nvGraphicFramePr>
        <p:xfrm>
          <a:off x="19050" y="620713"/>
          <a:ext cx="2466975" cy="1500693"/>
        </p:xfrm>
        <a:graphic>
          <a:graphicData uri="http://schemas.openxmlformats.org/drawingml/2006/table">
            <a:tbl>
              <a:tblPr/>
              <a:tblGrid>
                <a:gridCol w="1368425"/>
                <a:gridCol w="109855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Tropical depressions: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 storms: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Typhoons: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Super typhoons: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(Unofficial)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 fatalities: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1789 total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 damage (2011):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&gt; $4.903 billion (2011 USD)</a:t>
                      </a:r>
                    </a:p>
                  </a:txBody>
                  <a:tcPr marL="17640" marR="17640" marT="19080" marB="19080" horzOverflow="overflow">
                    <a:lnL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6480175" cy="520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42075" y="1557338"/>
            <a:ext cx="863600" cy="288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1800" y="11588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Accumulated Water Volume in Bhumipol Dam Between 1964</a:t>
            </a:r>
            <a:r>
              <a:rPr lang="th-TH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-2011</a:t>
            </a:r>
            <a:endParaRPr lang="th-TH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10400" y="6519863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71A811-C30C-408D-A8B5-C91B111443A2}" type="slidenum">
              <a:rPr lang="en-US" sz="120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pPr algn="r" defTabSz="45720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200">
              <a:solidFill>
                <a:srgbClr val="5F5F5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43240" y="1341438"/>
            <a:ext cx="3643338" cy="658802"/>
          </a:xfrm>
          <a:prstGeom prst="rect">
            <a:avLst/>
          </a:prstGeom>
          <a:solidFill>
            <a:srgbClr val="FFFF66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Accumulated inflow from Jan 1-</a:t>
            </a:r>
            <a:r>
              <a:rPr lang="th-TH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 31, 2011</a:t>
            </a:r>
            <a:r>
              <a:rPr lang="th-TH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1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= 12,704.89 </a:t>
            </a:r>
            <a:r>
              <a:rPr lang="en-US" sz="11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MCM (Highest since dam construction)</a:t>
            </a:r>
            <a:endParaRPr lang="en-US" sz="11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14348" y="3643314"/>
            <a:ext cx="80753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MCM</a:t>
            </a:r>
            <a:endParaRPr lang="th-TH" b="1" dirty="0">
              <a:solidFill>
                <a:srgbClr val="002060"/>
              </a:solidFill>
            </a:endParaRPr>
          </a:p>
        </p:txBody>
      </p:sp>
      <p:pic>
        <p:nvPicPr>
          <p:cNvPr id="8" name="Picture 18" descr="021"/>
          <p:cNvPicPr>
            <a:picLocks noChangeAspect="1" noChangeArrowheads="1"/>
          </p:cNvPicPr>
          <p:nvPr/>
        </p:nvPicPr>
        <p:blipFill>
          <a:blip r:embed="rId4" cstate="print"/>
          <a:srcRect t="5859" b="26369"/>
          <a:stretch>
            <a:fillRect/>
          </a:stretch>
        </p:blipFill>
        <p:spPr bwMode="auto">
          <a:xfrm>
            <a:off x="2143108" y="2071678"/>
            <a:ext cx="3240087" cy="20923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46113"/>
            <a:ext cx="795655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596" y="214290"/>
            <a:ext cx="8229600" cy="787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Water Management in Bhumipol Dam, 2011</a:t>
            </a:r>
          </a:p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(Rainy Season, May - Oct)</a:t>
            </a:r>
            <a:endParaRPr lang="th-TH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214422"/>
            <a:ext cx="30059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Max. Storage 13,462 MCM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000240"/>
            <a:ext cx="213391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Upper Rule Curve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3000372"/>
            <a:ext cx="214674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Lower Rule Curve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22588" y="3208615"/>
            <a:ext cx="22145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Volume, MCM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5143512"/>
            <a:ext cx="10438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Outflow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4143380"/>
            <a:ext cx="85151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Inflow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2428868"/>
            <a:ext cx="174060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Water Storage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74878" y="3169262"/>
            <a:ext cx="299312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Inflow/Outflow (</a:t>
            </a:r>
            <a:r>
              <a:rPr lang="en-US" b="1" dirty="0" err="1" smtClean="0">
                <a:solidFill>
                  <a:schemeClr val="accent3"/>
                </a:solidFill>
              </a:rPr>
              <a:t>cu.m</a:t>
            </a:r>
            <a:r>
              <a:rPr lang="en-US" b="1" dirty="0" smtClean="0">
                <a:solidFill>
                  <a:schemeClr val="accent3"/>
                </a:solidFill>
              </a:rPr>
              <a:t>/day)</a:t>
            </a:r>
            <a:endParaRPr lang="th-TH" b="1" dirty="0">
              <a:solidFill>
                <a:schemeClr val="accent3"/>
              </a:solidFill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1357290" y="4500570"/>
            <a:ext cx="6572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0166" y="4572008"/>
            <a:ext cx="299312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Dead Storage, 3,800 MCM</a:t>
            </a:r>
            <a:endParaRPr lang="th-TH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25Basin_Thai"/>
          <p:cNvPicPr>
            <a:picLocks noChangeAspect="1" noChangeArrowheads="1"/>
          </p:cNvPicPr>
          <p:nvPr/>
        </p:nvPicPr>
        <p:blipFill>
          <a:blip r:embed="rId2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Picture 60" descr="25Basin_Thai01ป่าไม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3924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4450"/>
            <a:ext cx="9144000" cy="4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rPr>
              <a:t>Master Plan for Flood Management (2012)</a:t>
            </a:r>
            <a:endParaRPr lang="th-TH" sz="2400" b="1" dirty="0">
              <a:solidFill>
                <a:schemeClr val="accent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2100" name="AutoShape 39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2" name="AutoShape 10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103" name="Rectangle 11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2096" name="AutoShape 40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99" name="Rectangle 16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2056" name="AutoShape 41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" name="Rectangle 20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2090" name="AutoShape 42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4" name="AutoShape 22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93" name="Rectangle 23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541338" y="4479925"/>
            <a:ext cx="862012" cy="244475"/>
            <a:chOff x="341" y="2822"/>
            <a:chExt cx="543" cy="154"/>
          </a:xfrm>
        </p:grpSpPr>
        <p:sp>
          <p:nvSpPr>
            <p:cNvPr id="2086" name="AutoShape 44"/>
            <p:cNvSpPr>
              <a:spLocks noChangeArrowheads="1"/>
            </p:cNvSpPr>
            <p:nvPr/>
          </p:nvSpPr>
          <p:spPr bwMode="auto">
            <a:xfrm rot="5764502">
              <a:off x="771" y="2845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341" y="2822"/>
              <a:ext cx="454" cy="154"/>
              <a:chOff x="2925" y="2822"/>
              <a:chExt cx="454" cy="154"/>
            </a:xfrm>
          </p:grpSpPr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89" name="Rectangle 37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2082" name="AutoShape 45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5" name="AutoShape 28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85" name="Rectangle 29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2555875" y="5805488"/>
            <a:ext cx="1152525" cy="244475"/>
            <a:chOff x="1610" y="3657"/>
            <a:chExt cx="726" cy="154"/>
          </a:xfrm>
        </p:grpSpPr>
        <p:sp>
          <p:nvSpPr>
            <p:cNvPr id="2078" name="AutoShape 50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81" name="Rectangle 48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4071934" y="1285860"/>
            <a:ext cx="4895850" cy="1446206"/>
            <a:chOff x="2608" y="709"/>
            <a:chExt cx="3084" cy="1134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699" y="754"/>
              <a:ext cx="2993" cy="10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71842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76" name="Rectangle 7"/>
            <p:cNvSpPr>
              <a:spLocks noChangeArrowheads="1"/>
            </p:cNvSpPr>
            <p:nvPr/>
          </p:nvSpPr>
          <p:spPr bwMode="auto">
            <a:xfrm>
              <a:off x="3106" y="935"/>
              <a:ext cx="2586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b="1" dirty="0" smtClean="0">
                  <a:solidFill>
                    <a:schemeClr val="accent5"/>
                  </a:solidFill>
                  <a:latin typeface="TH Sarabun New" pitchFamily="34" charset="-34"/>
                  <a:cs typeface="TH Sarabun New" pitchFamily="34" charset="-34"/>
                </a:rPr>
                <a:t>Restoration and Conservation of Forest and Ecosystem about </a:t>
              </a:r>
              <a:r>
                <a:rPr lang="th-TH" b="1" dirty="0" smtClean="0">
                  <a:solidFill>
                    <a:schemeClr val="accent5"/>
                  </a:solidFill>
                  <a:latin typeface="TH Sarabun New" pitchFamily="34" charset="-34"/>
                  <a:cs typeface="TH Sarabun New" pitchFamily="34" charset="-34"/>
                </a:rPr>
                <a:t> 4 </a:t>
              </a:r>
              <a:r>
                <a:rPr lang="en-US" b="1" dirty="0" smtClean="0">
                  <a:solidFill>
                    <a:schemeClr val="accent5"/>
                  </a:solidFill>
                  <a:latin typeface="TH Sarabun New" pitchFamily="34" charset="-34"/>
                  <a:cs typeface="TH Sarabun New" pitchFamily="34" charset="-34"/>
                </a:rPr>
                <a:t>million acres.</a:t>
              </a:r>
              <a:endParaRPr lang="th-TH" b="1" dirty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77" name="Picture 52" descr="14_number_blue_1-150x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8" y="709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10" name="Picture 62" descr="ป่า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797425"/>
            <a:ext cx="2030412" cy="1439863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111" name="Picture 63" descr="ป่า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644900"/>
            <a:ext cx="2030412" cy="1439863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112" name="Picture 64" descr="ป่า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58059">
            <a:off x="4629150" y="3284538"/>
            <a:ext cx="2030413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113" name="Picture 65" descr="ป่า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069797">
            <a:off x="6862763" y="4941888"/>
            <a:ext cx="2030412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114" name="Picture 66" descr="ฝายต้นน้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3141663"/>
            <a:ext cx="2030412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115" name="Picture 67" descr="ฝายต้นน้ำ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78438" y="4076700"/>
            <a:ext cx="2030412" cy="1439863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116" name="Picture 68" descr="ฝายต้นน้ำ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18075" y="5300663"/>
            <a:ext cx="2030413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2071" name="AutoShape 70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2" name="Group 71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074" name="Rectangle 73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5Basin_Thai"/>
          <p:cNvPicPr>
            <a:picLocks noChangeAspect="1" noChangeArrowheads="1"/>
          </p:cNvPicPr>
          <p:nvPr/>
        </p:nvPicPr>
        <p:blipFill>
          <a:blip r:embed="rId2" cstate="print"/>
          <a:srcRect l="7927" t="9850" r="11639" b="3569"/>
          <a:stretch>
            <a:fillRect/>
          </a:stretch>
        </p:blipFill>
        <p:spPr bwMode="auto">
          <a:xfrm>
            <a:off x="0" y="760413"/>
            <a:ext cx="40084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4325" y="1227138"/>
            <a:ext cx="369888" cy="533400"/>
            <a:chOff x="198" y="773"/>
            <a:chExt cx="233" cy="336"/>
          </a:xfrm>
        </p:grpSpPr>
        <p:sp>
          <p:nvSpPr>
            <p:cNvPr id="3176" name="AutoShape 7"/>
            <p:cNvSpPr>
              <a:spLocks noChangeArrowheads="1"/>
            </p:cNvSpPr>
            <p:nvPr/>
          </p:nvSpPr>
          <p:spPr bwMode="auto">
            <a:xfrm rot="9680609">
              <a:off x="338" y="882"/>
              <a:ext cx="91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98" y="773"/>
              <a:ext cx="233" cy="162"/>
              <a:chOff x="3237" y="3061"/>
              <a:chExt cx="233" cy="162"/>
            </a:xfrm>
          </p:grpSpPr>
          <p:sp>
            <p:nvSpPr>
              <p:cNvPr id="8201" name="AutoShape 9"/>
              <p:cNvSpPr>
                <a:spLocks noChangeArrowheads="1"/>
              </p:cNvSpPr>
              <p:nvPr/>
            </p:nvSpPr>
            <p:spPr bwMode="auto">
              <a:xfrm>
                <a:off x="3237" y="3061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79" name="Rectangle 10"/>
              <p:cNvSpPr>
                <a:spLocks noChangeArrowheads="1"/>
              </p:cNvSpPr>
              <p:nvPr/>
            </p:nvSpPr>
            <p:spPr bwMode="auto">
              <a:xfrm>
                <a:off x="3243" y="3070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ปิง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03350" y="981075"/>
            <a:ext cx="369888" cy="563563"/>
            <a:chOff x="884" y="618"/>
            <a:chExt cx="233" cy="355"/>
          </a:xfrm>
        </p:grpSpPr>
        <p:sp>
          <p:nvSpPr>
            <p:cNvPr id="3172" name="AutoShape 12"/>
            <p:cNvSpPr>
              <a:spLocks noChangeArrowheads="1"/>
            </p:cNvSpPr>
            <p:nvPr/>
          </p:nvSpPr>
          <p:spPr bwMode="auto">
            <a:xfrm rot="9680609">
              <a:off x="1018" y="746"/>
              <a:ext cx="46" cy="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884" y="618"/>
              <a:ext cx="233" cy="162"/>
              <a:chOff x="3373" y="3676"/>
              <a:chExt cx="233" cy="162"/>
            </a:xfrm>
          </p:grpSpPr>
          <p:sp>
            <p:nvSpPr>
              <p:cNvPr id="8206" name="AutoShape 14"/>
              <p:cNvSpPr>
                <a:spLocks noChangeArrowheads="1"/>
              </p:cNvSpPr>
              <p:nvPr/>
            </p:nvSpPr>
            <p:spPr bwMode="auto">
              <a:xfrm>
                <a:off x="3373" y="3676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75" name="Rectangle 15"/>
              <p:cNvSpPr>
                <a:spLocks noChangeArrowheads="1"/>
              </p:cNvSpPr>
              <p:nvPr/>
            </p:nvSpPr>
            <p:spPr bwMode="auto">
              <a:xfrm>
                <a:off x="3379" y="3685"/>
                <a:ext cx="22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วัง</a:t>
                </a:r>
              </a:p>
            </p:txBody>
          </p:sp>
        </p:grpSp>
      </p:grpSp>
      <p:sp>
        <p:nvSpPr>
          <p:cNvPr id="3079" name="AutoShape 16"/>
          <p:cNvSpPr>
            <a:spLocks noChangeArrowheads="1"/>
          </p:cNvSpPr>
          <p:nvPr/>
        </p:nvSpPr>
        <p:spPr bwMode="auto">
          <a:xfrm rot="-10563563">
            <a:off x="2195513" y="1270000"/>
            <a:ext cx="73025" cy="28733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979613" y="1089025"/>
            <a:ext cx="431800" cy="252413"/>
            <a:chOff x="3561" y="3203"/>
            <a:chExt cx="272" cy="159"/>
          </a:xfrm>
        </p:grpSpPr>
        <p:sp>
          <p:nvSpPr>
            <p:cNvPr id="8210" name="AutoShape 18"/>
            <p:cNvSpPr>
              <a:spLocks noChangeArrowheads="1"/>
            </p:cNvSpPr>
            <p:nvPr/>
          </p:nvSpPr>
          <p:spPr bwMode="auto">
            <a:xfrm>
              <a:off x="3572" y="3203"/>
              <a:ext cx="249" cy="159"/>
            </a:xfrm>
            <a:prstGeom prst="roundRect">
              <a:avLst>
                <a:gd name="adj" fmla="val 4370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171" name="Rectangle 19"/>
            <p:cNvSpPr>
              <a:spLocks noChangeArrowheads="1"/>
            </p:cNvSpPr>
            <p:nvPr/>
          </p:nvSpPr>
          <p:spPr bwMode="auto">
            <a:xfrm>
              <a:off x="3561" y="3203"/>
              <a:ext cx="2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th-TH" sz="1100" b="1">
                  <a:latin typeface="Tahoma" pitchFamily="34" charset="0"/>
                  <a:cs typeface="Tahoma" pitchFamily="34" charset="0"/>
                </a:rPr>
                <a:t>ยม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59113" y="1341438"/>
            <a:ext cx="577850" cy="288925"/>
            <a:chOff x="1927" y="845"/>
            <a:chExt cx="364" cy="182"/>
          </a:xfrm>
        </p:grpSpPr>
        <p:sp>
          <p:nvSpPr>
            <p:cNvPr id="3166" name="AutoShape 21"/>
            <p:cNvSpPr>
              <a:spLocks noChangeArrowheads="1"/>
            </p:cNvSpPr>
            <p:nvPr/>
          </p:nvSpPr>
          <p:spPr bwMode="auto">
            <a:xfrm rot="-7728289">
              <a:off x="1995" y="913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973" y="845"/>
              <a:ext cx="318" cy="159"/>
              <a:chOff x="3651" y="2704"/>
              <a:chExt cx="318" cy="159"/>
            </a:xfrm>
          </p:grpSpPr>
          <p:sp>
            <p:nvSpPr>
              <p:cNvPr id="8215" name="AutoShape 23"/>
              <p:cNvSpPr>
                <a:spLocks noChangeArrowheads="1"/>
              </p:cNvSpPr>
              <p:nvPr/>
            </p:nvSpPr>
            <p:spPr bwMode="auto">
              <a:xfrm>
                <a:off x="3690" y="2704"/>
                <a:ext cx="227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69" name="Rectangle 24"/>
              <p:cNvSpPr>
                <a:spLocks noChangeArrowheads="1"/>
              </p:cNvSpPr>
              <p:nvPr/>
            </p:nvSpPr>
            <p:spPr bwMode="auto">
              <a:xfrm>
                <a:off x="3651" y="2709"/>
                <a:ext cx="31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1100" b="1">
                    <a:latin typeface="Tahoma" pitchFamily="34" charset="0"/>
                    <a:cs typeface="Tahoma" pitchFamily="34" charset="0"/>
                  </a:rPr>
                  <a:t>น่าน</a:t>
                </a:r>
              </a:p>
            </p:txBody>
          </p:sp>
        </p:grp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151188" y="3994150"/>
            <a:ext cx="628650" cy="298450"/>
            <a:chOff x="1985" y="2478"/>
            <a:chExt cx="396" cy="188"/>
          </a:xfrm>
        </p:grpSpPr>
        <p:sp>
          <p:nvSpPr>
            <p:cNvPr id="3162" name="AutoShape 26"/>
            <p:cNvSpPr>
              <a:spLocks noChangeArrowheads="1"/>
            </p:cNvSpPr>
            <p:nvPr/>
          </p:nvSpPr>
          <p:spPr bwMode="auto">
            <a:xfrm rot="-7728289">
              <a:off x="2053" y="2552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063" y="2478"/>
              <a:ext cx="318" cy="154"/>
              <a:chOff x="4286" y="3543"/>
              <a:chExt cx="318" cy="154"/>
            </a:xfrm>
          </p:grpSpPr>
          <p:sp>
            <p:nvSpPr>
              <p:cNvPr id="8220" name="AutoShape 28"/>
              <p:cNvSpPr>
                <a:spLocks noChangeArrowheads="1"/>
              </p:cNvSpPr>
              <p:nvPr/>
            </p:nvSpPr>
            <p:spPr bwMode="auto">
              <a:xfrm>
                <a:off x="4319" y="3543"/>
                <a:ext cx="249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65" name="Rectangle 29"/>
              <p:cNvSpPr>
                <a:spLocks noChangeArrowheads="1"/>
              </p:cNvSpPr>
              <p:nvPr/>
            </p:nvSpPr>
            <p:spPr bwMode="auto">
              <a:xfrm>
                <a:off x="4286" y="3551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ป่าสัก</a:t>
                </a:r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41338" y="4479925"/>
            <a:ext cx="862012" cy="244475"/>
            <a:chOff x="341" y="2822"/>
            <a:chExt cx="543" cy="154"/>
          </a:xfrm>
        </p:grpSpPr>
        <p:sp>
          <p:nvSpPr>
            <p:cNvPr id="3158" name="AutoShape 31"/>
            <p:cNvSpPr>
              <a:spLocks noChangeArrowheads="1"/>
            </p:cNvSpPr>
            <p:nvPr/>
          </p:nvSpPr>
          <p:spPr bwMode="auto">
            <a:xfrm rot="5764502">
              <a:off x="771" y="2845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41" y="2822"/>
              <a:ext cx="454" cy="154"/>
              <a:chOff x="2925" y="2822"/>
              <a:chExt cx="454" cy="154"/>
            </a:xfrm>
          </p:grpSpPr>
          <p:sp>
            <p:nvSpPr>
              <p:cNvPr id="8225" name="AutoShape 33"/>
              <p:cNvSpPr>
                <a:spLocks noChangeArrowheads="1"/>
              </p:cNvSpPr>
              <p:nvPr/>
            </p:nvSpPr>
            <p:spPr bwMode="auto">
              <a:xfrm>
                <a:off x="2958" y="2822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61" name="Rectangle 34"/>
              <p:cNvSpPr>
                <a:spLocks noChangeArrowheads="1"/>
              </p:cNvSpPr>
              <p:nvPr/>
            </p:nvSpPr>
            <p:spPr bwMode="auto">
              <a:xfrm>
                <a:off x="2925" y="2840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สะแกกรัง</a:t>
                </a:r>
              </a:p>
            </p:txBody>
          </p:sp>
        </p:grp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1042988" y="5768975"/>
            <a:ext cx="649287" cy="252413"/>
            <a:chOff x="657" y="3634"/>
            <a:chExt cx="409" cy="159"/>
          </a:xfrm>
        </p:grpSpPr>
        <p:sp>
          <p:nvSpPr>
            <p:cNvPr id="3154" name="AutoShape 36"/>
            <p:cNvSpPr>
              <a:spLocks noChangeArrowheads="1"/>
            </p:cNvSpPr>
            <p:nvPr/>
          </p:nvSpPr>
          <p:spPr bwMode="auto">
            <a:xfrm rot="5764502">
              <a:off x="953" y="3634"/>
              <a:ext cx="46" cy="18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657" y="3634"/>
              <a:ext cx="318" cy="159"/>
              <a:chOff x="4150" y="3152"/>
              <a:chExt cx="318" cy="159"/>
            </a:xfrm>
          </p:grpSpPr>
          <p:sp>
            <p:nvSpPr>
              <p:cNvPr id="8230" name="AutoShape 38"/>
              <p:cNvSpPr>
                <a:spLocks noChangeArrowheads="1"/>
              </p:cNvSpPr>
              <p:nvPr/>
            </p:nvSpPr>
            <p:spPr bwMode="auto">
              <a:xfrm>
                <a:off x="4183" y="3152"/>
                <a:ext cx="249" cy="159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57" name="Rectangle 39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31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ท่าจีน</a:t>
                </a:r>
              </a:p>
            </p:txBody>
          </p:sp>
        </p:grp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2555875" y="5805488"/>
            <a:ext cx="1152525" cy="244475"/>
            <a:chOff x="1610" y="3657"/>
            <a:chExt cx="726" cy="154"/>
          </a:xfrm>
        </p:grpSpPr>
        <p:sp>
          <p:nvSpPr>
            <p:cNvPr id="3150" name="AutoShape 41"/>
            <p:cNvSpPr>
              <a:spLocks noChangeArrowheads="1"/>
            </p:cNvSpPr>
            <p:nvPr/>
          </p:nvSpPr>
          <p:spPr bwMode="auto">
            <a:xfrm rot="-5871863">
              <a:off x="1797" y="3564"/>
              <a:ext cx="45" cy="4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1882" y="3657"/>
              <a:ext cx="454" cy="154"/>
              <a:chOff x="3198" y="3249"/>
              <a:chExt cx="454" cy="154"/>
            </a:xfrm>
          </p:grpSpPr>
          <p:sp>
            <p:nvSpPr>
              <p:cNvPr id="8235" name="AutoShape 43"/>
              <p:cNvSpPr>
                <a:spLocks noChangeArrowheads="1"/>
              </p:cNvSpPr>
              <p:nvPr/>
            </p:nvSpPr>
            <p:spPr bwMode="auto">
              <a:xfrm>
                <a:off x="3231" y="3249"/>
                <a:ext cx="376" cy="154"/>
              </a:xfrm>
              <a:prstGeom prst="roundRect">
                <a:avLst>
                  <a:gd name="adj" fmla="val 43708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53" name="Rectangle 44"/>
              <p:cNvSpPr>
                <a:spLocks noChangeArrowheads="1"/>
              </p:cNvSpPr>
              <p:nvPr/>
            </p:nvSpPr>
            <p:spPr bwMode="auto">
              <a:xfrm>
                <a:off x="3198" y="3261"/>
                <a:ext cx="4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900" b="1">
                    <a:latin typeface="Tahoma" pitchFamily="34" charset="0"/>
                    <a:cs typeface="Tahoma" pitchFamily="34" charset="0"/>
                  </a:rPr>
                  <a:t>เจ้าพระยา</a:t>
                </a:r>
              </a:p>
            </p:txBody>
          </p:sp>
        </p:grpSp>
      </p:grp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4143372" y="1125538"/>
            <a:ext cx="4714908" cy="1374650"/>
            <a:chOff x="2608" y="709"/>
            <a:chExt cx="3084" cy="897"/>
          </a:xfrm>
        </p:grpSpPr>
        <p:sp>
          <p:nvSpPr>
            <p:cNvPr id="8238" name="AutoShape 46"/>
            <p:cNvSpPr>
              <a:spLocks noChangeArrowheads="1"/>
            </p:cNvSpPr>
            <p:nvPr/>
          </p:nvSpPr>
          <p:spPr bwMode="auto">
            <a:xfrm>
              <a:off x="2701" y="754"/>
              <a:ext cx="2991" cy="8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71842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148" name="Rectangle 47"/>
            <p:cNvSpPr>
              <a:spLocks noChangeArrowheads="1"/>
            </p:cNvSpPr>
            <p:nvPr/>
          </p:nvSpPr>
          <p:spPr bwMode="auto">
            <a:xfrm>
              <a:off x="3075" y="907"/>
              <a:ext cx="2586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b="1" dirty="0" smtClean="0">
                  <a:solidFill>
                    <a:schemeClr val="accent5"/>
                  </a:solidFill>
                  <a:latin typeface="TH Sarabun New" pitchFamily="34" charset="-34"/>
                  <a:cs typeface="TH Sarabun New" pitchFamily="34" charset="-34"/>
                </a:rPr>
                <a:t>Management of Major Water Reservoirs and Formation of Water Management.</a:t>
              </a:r>
              <a:endParaRPr lang="th-TH" b="1" dirty="0">
                <a:solidFill>
                  <a:schemeClr val="accent5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149" name="Picture 57" descr="14_number_blue_2-150x1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709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136525" y="3184525"/>
            <a:ext cx="1060450" cy="234950"/>
            <a:chOff x="86" y="2006"/>
            <a:chExt cx="668" cy="148"/>
          </a:xfrm>
        </p:grpSpPr>
        <p:sp>
          <p:nvSpPr>
            <p:cNvPr id="3142" name="Oval 58"/>
            <p:cNvSpPr>
              <a:spLocks noChangeArrowheads="1"/>
            </p:cNvSpPr>
            <p:nvPr/>
          </p:nvSpPr>
          <p:spPr bwMode="auto">
            <a:xfrm>
              <a:off x="663" y="2063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43" name="Line 63"/>
            <p:cNvSpPr>
              <a:spLocks noChangeShapeType="1"/>
            </p:cNvSpPr>
            <p:nvPr/>
          </p:nvSpPr>
          <p:spPr bwMode="auto">
            <a:xfrm>
              <a:off x="164" y="2121"/>
              <a:ext cx="499" cy="0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9" name="Group 72"/>
            <p:cNvGrpSpPr>
              <a:grpSpLocks/>
            </p:cNvGrpSpPr>
            <p:nvPr/>
          </p:nvGrpSpPr>
          <p:grpSpPr bwMode="auto">
            <a:xfrm>
              <a:off x="86" y="2006"/>
              <a:ext cx="545" cy="127"/>
              <a:chOff x="3309" y="2596"/>
              <a:chExt cx="545" cy="127"/>
            </a:xfrm>
          </p:grpSpPr>
          <p:sp>
            <p:nvSpPr>
              <p:cNvPr id="3145" name="Rectangle 71"/>
              <p:cNvSpPr>
                <a:spLocks noChangeArrowheads="1"/>
              </p:cNvSpPr>
              <p:nvPr/>
            </p:nvSpPr>
            <p:spPr bwMode="auto">
              <a:xfrm>
                <a:off x="3379" y="2602"/>
                <a:ext cx="408" cy="1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46" name="Rectangle 70"/>
              <p:cNvSpPr>
                <a:spLocks noChangeArrowheads="1"/>
              </p:cNvSpPr>
              <p:nvPr/>
            </p:nvSpPr>
            <p:spPr bwMode="auto">
              <a:xfrm>
                <a:off x="3309" y="2596"/>
                <a:ext cx="54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800" b="1">
                    <a:latin typeface="Tahoma" pitchFamily="34" charset="0"/>
                    <a:cs typeface="Tahoma" pitchFamily="34" charset="0"/>
                  </a:rPr>
                  <a:t>เขื่อนภูมิพล</a:t>
                </a:r>
              </a:p>
            </p:txBody>
          </p:sp>
        </p:grpSp>
      </p:grpSp>
      <p:grpSp>
        <p:nvGrpSpPr>
          <p:cNvPr id="20" name="Group 78"/>
          <p:cNvGrpSpPr>
            <a:grpSpLocks/>
          </p:cNvGrpSpPr>
          <p:nvPr/>
        </p:nvGrpSpPr>
        <p:grpSpPr bwMode="auto">
          <a:xfrm>
            <a:off x="2368550" y="2684463"/>
            <a:ext cx="835025" cy="269875"/>
            <a:chOff x="1492" y="1691"/>
            <a:chExt cx="526" cy="170"/>
          </a:xfrm>
        </p:grpSpPr>
        <p:sp>
          <p:nvSpPr>
            <p:cNvPr id="3137" name="Oval 59"/>
            <p:cNvSpPr>
              <a:spLocks noChangeArrowheads="1"/>
            </p:cNvSpPr>
            <p:nvPr/>
          </p:nvSpPr>
          <p:spPr bwMode="auto">
            <a:xfrm>
              <a:off x="1492" y="1770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38" name="Line 64"/>
            <p:cNvSpPr>
              <a:spLocks noChangeShapeType="1"/>
            </p:cNvSpPr>
            <p:nvPr/>
          </p:nvSpPr>
          <p:spPr bwMode="auto">
            <a:xfrm flipH="1">
              <a:off x="1571" y="1803"/>
              <a:ext cx="397" cy="6"/>
            </a:xfrm>
            <a:prstGeom prst="line">
              <a:avLst/>
            </a:prstGeom>
            <a:noFill/>
            <a:ln w="2095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1" name="Group 77"/>
            <p:cNvGrpSpPr>
              <a:grpSpLocks/>
            </p:cNvGrpSpPr>
            <p:nvPr/>
          </p:nvGrpSpPr>
          <p:grpSpPr bwMode="auto">
            <a:xfrm>
              <a:off x="1610" y="1691"/>
              <a:ext cx="408" cy="118"/>
              <a:chOff x="3412" y="2659"/>
              <a:chExt cx="408" cy="118"/>
            </a:xfrm>
          </p:grpSpPr>
          <p:sp>
            <p:nvSpPr>
              <p:cNvPr id="3140" name="Rectangle 74"/>
              <p:cNvSpPr>
                <a:spLocks noChangeArrowheads="1"/>
              </p:cNvSpPr>
              <p:nvPr/>
            </p:nvSpPr>
            <p:spPr bwMode="auto">
              <a:xfrm>
                <a:off x="3441" y="2659"/>
                <a:ext cx="34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41" name="Rectangle 75"/>
              <p:cNvSpPr>
                <a:spLocks noChangeArrowheads="1"/>
              </p:cNvSpPr>
              <p:nvPr/>
            </p:nvSpPr>
            <p:spPr bwMode="auto">
              <a:xfrm>
                <a:off x="3412" y="2659"/>
                <a:ext cx="408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เขื่อนสิริกิต์</a:t>
                </a:r>
              </a:p>
            </p:txBody>
          </p:sp>
        </p:grpSp>
      </p:grpSp>
      <p:grpSp>
        <p:nvGrpSpPr>
          <p:cNvPr id="22" name="Group 140"/>
          <p:cNvGrpSpPr>
            <a:grpSpLocks/>
          </p:cNvGrpSpPr>
          <p:nvPr/>
        </p:nvGrpSpPr>
        <p:grpSpPr bwMode="auto">
          <a:xfrm>
            <a:off x="2306638" y="3241675"/>
            <a:ext cx="1598612" cy="215900"/>
            <a:chOff x="1453" y="2042"/>
            <a:chExt cx="1007" cy="136"/>
          </a:xfrm>
        </p:grpSpPr>
        <p:sp>
          <p:nvSpPr>
            <p:cNvPr id="3131" name="Oval 60"/>
            <p:cNvSpPr>
              <a:spLocks noChangeArrowheads="1"/>
            </p:cNvSpPr>
            <p:nvPr/>
          </p:nvSpPr>
          <p:spPr bwMode="auto">
            <a:xfrm>
              <a:off x="1453" y="2087"/>
              <a:ext cx="91" cy="91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>
              <a:off x="1553" y="2042"/>
              <a:ext cx="907" cy="118"/>
              <a:chOff x="3515" y="2750"/>
              <a:chExt cx="907" cy="118"/>
            </a:xfrm>
          </p:grpSpPr>
          <p:sp>
            <p:nvSpPr>
              <p:cNvPr id="3133" name="Line 65"/>
              <p:cNvSpPr>
                <a:spLocks noChangeShapeType="1"/>
              </p:cNvSpPr>
              <p:nvPr/>
            </p:nvSpPr>
            <p:spPr bwMode="auto">
              <a:xfrm flipH="1">
                <a:off x="3515" y="2858"/>
                <a:ext cx="81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24" name="Group 85"/>
              <p:cNvGrpSpPr>
                <a:grpSpLocks/>
              </p:cNvGrpSpPr>
              <p:nvPr/>
            </p:nvGrpSpPr>
            <p:grpSpPr bwMode="auto">
              <a:xfrm>
                <a:off x="3588" y="2750"/>
                <a:ext cx="834" cy="118"/>
                <a:chOff x="3588" y="2750"/>
                <a:chExt cx="834" cy="118"/>
              </a:xfrm>
            </p:grpSpPr>
            <p:sp>
              <p:nvSpPr>
                <p:cNvPr id="3135" name="Rectangle 83"/>
                <p:cNvSpPr>
                  <a:spLocks noChangeArrowheads="1"/>
                </p:cNvSpPr>
                <p:nvPr/>
              </p:nvSpPr>
              <p:spPr bwMode="auto">
                <a:xfrm>
                  <a:off x="3686" y="2750"/>
                  <a:ext cx="646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136" name="Rectangle 84"/>
                <p:cNvSpPr>
                  <a:spLocks noChangeArrowheads="1"/>
                </p:cNvSpPr>
                <p:nvPr/>
              </p:nvSpPr>
              <p:spPr bwMode="auto">
                <a:xfrm>
                  <a:off x="3588" y="2750"/>
                  <a:ext cx="834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th-TH" sz="700" b="1">
                      <a:latin typeface="Tahoma" pitchFamily="34" charset="0"/>
                      <a:cs typeface="Tahoma" pitchFamily="34" charset="0"/>
                    </a:rPr>
                    <a:t>เขื่อนแควน้อยบำรุงแดน</a:t>
                  </a:r>
                </a:p>
              </p:txBody>
            </p:sp>
          </p:grpSp>
        </p:grp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2881313" y="5257800"/>
            <a:ext cx="1143000" cy="225425"/>
            <a:chOff x="1815" y="3312"/>
            <a:chExt cx="720" cy="142"/>
          </a:xfrm>
        </p:grpSpPr>
        <p:sp>
          <p:nvSpPr>
            <p:cNvPr id="3126" name="Oval 61"/>
            <p:cNvSpPr>
              <a:spLocks noChangeArrowheads="1"/>
            </p:cNvSpPr>
            <p:nvPr/>
          </p:nvSpPr>
          <p:spPr bwMode="auto">
            <a:xfrm>
              <a:off x="1815" y="3375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6" name="Group 93"/>
            <p:cNvGrpSpPr>
              <a:grpSpLocks/>
            </p:cNvGrpSpPr>
            <p:nvPr/>
          </p:nvGrpSpPr>
          <p:grpSpPr bwMode="auto">
            <a:xfrm>
              <a:off x="1882" y="3312"/>
              <a:ext cx="653" cy="118"/>
              <a:chOff x="3730" y="3436"/>
              <a:chExt cx="653" cy="118"/>
            </a:xfrm>
          </p:grpSpPr>
          <p:sp>
            <p:nvSpPr>
              <p:cNvPr id="3128" name="Line 89"/>
              <p:cNvSpPr>
                <a:spLocks noChangeShapeType="1"/>
              </p:cNvSpPr>
              <p:nvPr/>
            </p:nvSpPr>
            <p:spPr bwMode="auto">
              <a:xfrm flipH="1">
                <a:off x="3730" y="3542"/>
                <a:ext cx="623" cy="6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29" name="Rectangle 91"/>
              <p:cNvSpPr>
                <a:spLocks noChangeArrowheads="1"/>
              </p:cNvSpPr>
              <p:nvPr/>
            </p:nvSpPr>
            <p:spPr bwMode="auto">
              <a:xfrm>
                <a:off x="3834" y="3436"/>
                <a:ext cx="510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30" name="Rectangle 92"/>
              <p:cNvSpPr>
                <a:spLocks noChangeArrowheads="1"/>
              </p:cNvSpPr>
              <p:nvPr/>
            </p:nvSpPr>
            <p:spPr bwMode="auto">
              <a:xfrm>
                <a:off x="3793" y="3436"/>
                <a:ext cx="59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เขื่อนป่าสักชลสิทธิ์</a:t>
                </a:r>
              </a:p>
            </p:txBody>
          </p:sp>
        </p:grpSp>
      </p:grpSp>
      <p:grpSp>
        <p:nvGrpSpPr>
          <p:cNvPr id="27" name="Group 141"/>
          <p:cNvGrpSpPr>
            <a:grpSpLocks/>
          </p:cNvGrpSpPr>
          <p:nvPr/>
        </p:nvGrpSpPr>
        <p:grpSpPr bwMode="auto">
          <a:xfrm>
            <a:off x="823913" y="5003800"/>
            <a:ext cx="1397000" cy="206375"/>
            <a:chOff x="519" y="3152"/>
            <a:chExt cx="880" cy="130"/>
          </a:xfrm>
        </p:grpSpPr>
        <p:sp>
          <p:nvSpPr>
            <p:cNvPr id="3121" name="Oval 62"/>
            <p:cNvSpPr>
              <a:spLocks noChangeArrowheads="1"/>
            </p:cNvSpPr>
            <p:nvPr/>
          </p:nvSpPr>
          <p:spPr bwMode="auto">
            <a:xfrm>
              <a:off x="1320" y="3203"/>
              <a:ext cx="79" cy="79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8" name="Group 98"/>
            <p:cNvGrpSpPr>
              <a:grpSpLocks/>
            </p:cNvGrpSpPr>
            <p:nvPr/>
          </p:nvGrpSpPr>
          <p:grpSpPr bwMode="auto">
            <a:xfrm>
              <a:off x="519" y="3152"/>
              <a:ext cx="819" cy="124"/>
              <a:chOff x="3128" y="3152"/>
              <a:chExt cx="819" cy="124"/>
            </a:xfrm>
          </p:grpSpPr>
          <p:sp>
            <p:nvSpPr>
              <p:cNvPr id="3123" name="Line 95"/>
              <p:cNvSpPr>
                <a:spLocks noChangeShapeType="1"/>
              </p:cNvSpPr>
              <p:nvPr/>
            </p:nvSpPr>
            <p:spPr bwMode="auto">
              <a:xfrm>
                <a:off x="3210" y="3261"/>
                <a:ext cx="737" cy="0"/>
              </a:xfrm>
              <a:prstGeom prst="line">
                <a:avLst/>
              </a:prstGeom>
              <a:noFill/>
              <a:ln w="2095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24" name="Rectangle 96"/>
              <p:cNvSpPr>
                <a:spLocks noChangeArrowheads="1"/>
              </p:cNvSpPr>
              <p:nvPr/>
            </p:nvSpPr>
            <p:spPr bwMode="auto">
              <a:xfrm>
                <a:off x="3217" y="3152"/>
                <a:ext cx="567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25" name="Rectangle 97"/>
              <p:cNvSpPr>
                <a:spLocks noChangeArrowheads="1"/>
              </p:cNvSpPr>
              <p:nvPr/>
            </p:nvSpPr>
            <p:spPr bwMode="auto">
              <a:xfrm>
                <a:off x="3128" y="3158"/>
                <a:ext cx="75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th-TH" sz="700" b="1">
                    <a:latin typeface="Tahoma" pitchFamily="34" charset="0"/>
                    <a:cs typeface="Tahoma" pitchFamily="34" charset="0"/>
                  </a:rPr>
                  <a:t>เขื่อนทดน้ำเจ้าพระยา</a:t>
                </a:r>
              </a:p>
            </p:txBody>
          </p:sp>
        </p:grpSp>
      </p:grpSp>
      <p:grpSp>
        <p:nvGrpSpPr>
          <p:cNvPr id="29" name="Group 107"/>
          <p:cNvGrpSpPr>
            <a:grpSpLocks/>
          </p:cNvGrpSpPr>
          <p:nvPr/>
        </p:nvGrpSpPr>
        <p:grpSpPr bwMode="auto">
          <a:xfrm>
            <a:off x="50800" y="6486525"/>
            <a:ext cx="1568450" cy="352425"/>
            <a:chOff x="32" y="4086"/>
            <a:chExt cx="988" cy="222"/>
          </a:xfrm>
        </p:grpSpPr>
        <p:sp>
          <p:nvSpPr>
            <p:cNvPr id="3118" name="AutoShape 99"/>
            <p:cNvSpPr>
              <a:spLocks noChangeArrowheads="1"/>
            </p:cNvSpPr>
            <p:nvPr/>
          </p:nvSpPr>
          <p:spPr bwMode="auto">
            <a:xfrm>
              <a:off x="32" y="4086"/>
              <a:ext cx="959" cy="21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19" name="Rectangle 103"/>
            <p:cNvSpPr>
              <a:spLocks noChangeArrowheads="1"/>
            </p:cNvSpPr>
            <p:nvPr/>
          </p:nvSpPr>
          <p:spPr bwMode="auto">
            <a:xfrm>
              <a:off x="169" y="4129"/>
              <a:ext cx="85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th-TH" sz="1400" b="1">
                  <a:latin typeface="TH Sarabun New" pitchFamily="34" charset="-34"/>
                  <a:cs typeface="TH Sarabun New" pitchFamily="34" charset="-34"/>
                </a:rPr>
                <a:t>ที่ตั้งอ่างเก็บน้ำศักยภาพ</a:t>
              </a:r>
            </a:p>
          </p:txBody>
        </p:sp>
        <p:sp>
          <p:nvSpPr>
            <p:cNvPr id="8297" name="AutoShape 105"/>
            <p:cNvSpPr>
              <a:spLocks noChangeArrowheads="1"/>
            </p:cNvSpPr>
            <p:nvPr/>
          </p:nvSpPr>
          <p:spPr bwMode="auto">
            <a:xfrm>
              <a:off x="89" y="4156"/>
              <a:ext cx="91" cy="7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30" name="Group 132"/>
          <p:cNvGrpSpPr>
            <a:grpSpLocks/>
          </p:cNvGrpSpPr>
          <p:nvPr/>
        </p:nvGrpSpPr>
        <p:grpSpPr bwMode="auto">
          <a:xfrm>
            <a:off x="576263" y="1493838"/>
            <a:ext cx="2482850" cy="3087687"/>
            <a:chOff x="363" y="941"/>
            <a:chExt cx="1564" cy="1945"/>
          </a:xfrm>
        </p:grpSpPr>
        <p:sp>
          <p:nvSpPr>
            <p:cNvPr id="8298" name="AutoShape 106"/>
            <p:cNvSpPr>
              <a:spLocks noChangeArrowheads="1"/>
            </p:cNvSpPr>
            <p:nvPr/>
          </p:nvSpPr>
          <p:spPr bwMode="auto">
            <a:xfrm>
              <a:off x="610" y="1251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07" name="AutoShape 115"/>
            <p:cNvSpPr>
              <a:spLocks noChangeArrowheads="1"/>
            </p:cNvSpPr>
            <p:nvPr/>
          </p:nvSpPr>
          <p:spPr bwMode="auto">
            <a:xfrm>
              <a:off x="363" y="1201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08" name="AutoShape 116"/>
            <p:cNvSpPr>
              <a:spLocks noChangeArrowheads="1"/>
            </p:cNvSpPr>
            <p:nvPr/>
          </p:nvSpPr>
          <p:spPr bwMode="auto">
            <a:xfrm>
              <a:off x="657" y="1570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09" name="AutoShape 117"/>
            <p:cNvSpPr>
              <a:spLocks noChangeArrowheads="1"/>
            </p:cNvSpPr>
            <p:nvPr/>
          </p:nvSpPr>
          <p:spPr bwMode="auto">
            <a:xfrm>
              <a:off x="716" y="2242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0" name="AutoShape 118"/>
            <p:cNvSpPr>
              <a:spLocks noChangeArrowheads="1"/>
            </p:cNvSpPr>
            <p:nvPr/>
          </p:nvSpPr>
          <p:spPr bwMode="auto">
            <a:xfrm>
              <a:off x="839" y="2557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1" name="AutoShape 119"/>
            <p:cNvSpPr>
              <a:spLocks noChangeArrowheads="1"/>
            </p:cNvSpPr>
            <p:nvPr/>
          </p:nvSpPr>
          <p:spPr bwMode="auto">
            <a:xfrm>
              <a:off x="871" y="2714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2" name="AutoShape 120"/>
            <p:cNvSpPr>
              <a:spLocks noChangeArrowheads="1"/>
            </p:cNvSpPr>
            <p:nvPr/>
          </p:nvSpPr>
          <p:spPr bwMode="auto">
            <a:xfrm>
              <a:off x="878" y="2807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3" name="AutoShape 121"/>
            <p:cNvSpPr>
              <a:spLocks noChangeArrowheads="1"/>
            </p:cNvSpPr>
            <p:nvPr/>
          </p:nvSpPr>
          <p:spPr bwMode="auto">
            <a:xfrm>
              <a:off x="1414" y="941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4" name="AutoShape 122"/>
            <p:cNvSpPr>
              <a:spLocks noChangeArrowheads="1"/>
            </p:cNvSpPr>
            <p:nvPr/>
          </p:nvSpPr>
          <p:spPr bwMode="auto">
            <a:xfrm>
              <a:off x="1186" y="1195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5" name="AutoShape 123"/>
            <p:cNvSpPr>
              <a:spLocks noChangeArrowheads="1"/>
            </p:cNvSpPr>
            <p:nvPr/>
          </p:nvSpPr>
          <p:spPr bwMode="auto">
            <a:xfrm>
              <a:off x="1350" y="1222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6" name="AutoShape 124"/>
            <p:cNvSpPr>
              <a:spLocks noChangeArrowheads="1"/>
            </p:cNvSpPr>
            <p:nvPr/>
          </p:nvSpPr>
          <p:spPr bwMode="auto">
            <a:xfrm>
              <a:off x="1241" y="1386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7" name="AutoShape 125"/>
            <p:cNvSpPr>
              <a:spLocks noChangeArrowheads="1"/>
            </p:cNvSpPr>
            <p:nvPr/>
          </p:nvSpPr>
          <p:spPr bwMode="auto">
            <a:xfrm>
              <a:off x="1325" y="1371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8" name="AutoShape 126"/>
            <p:cNvSpPr>
              <a:spLocks noChangeArrowheads="1"/>
            </p:cNvSpPr>
            <p:nvPr/>
          </p:nvSpPr>
          <p:spPr bwMode="auto">
            <a:xfrm>
              <a:off x="1202" y="1522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19" name="AutoShape 127"/>
            <p:cNvSpPr>
              <a:spLocks noChangeArrowheads="1"/>
            </p:cNvSpPr>
            <p:nvPr/>
          </p:nvSpPr>
          <p:spPr bwMode="auto">
            <a:xfrm>
              <a:off x="1746" y="1570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20" name="AutoShape 128"/>
            <p:cNvSpPr>
              <a:spLocks noChangeArrowheads="1"/>
            </p:cNvSpPr>
            <p:nvPr/>
          </p:nvSpPr>
          <p:spPr bwMode="auto">
            <a:xfrm>
              <a:off x="1643" y="1791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21" name="AutoShape 129"/>
            <p:cNvSpPr>
              <a:spLocks noChangeArrowheads="1"/>
            </p:cNvSpPr>
            <p:nvPr/>
          </p:nvSpPr>
          <p:spPr bwMode="auto">
            <a:xfrm>
              <a:off x="1601" y="2368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323" name="AutoShape 131"/>
            <p:cNvSpPr>
              <a:spLocks noChangeArrowheads="1"/>
            </p:cNvSpPr>
            <p:nvPr/>
          </p:nvSpPr>
          <p:spPr bwMode="auto">
            <a:xfrm>
              <a:off x="1836" y="2438"/>
              <a:ext cx="91" cy="79"/>
            </a:xfrm>
            <a:prstGeom prst="star5">
              <a:avLst/>
            </a:prstGeom>
            <a:solidFill>
              <a:srgbClr val="FF0000"/>
            </a:solidFill>
            <a:ln w="1333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pic>
        <p:nvPicPr>
          <p:cNvPr id="8325" name="Picture 133" descr="เขื่อน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714620"/>
            <a:ext cx="2030412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326" name="Picture 134" descr="เขื่อน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786058"/>
            <a:ext cx="2030413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327" name="Picture 135" descr="เขื่อน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000504"/>
            <a:ext cx="2030413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328" name="Picture 136" descr="เขื่อน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929066"/>
            <a:ext cx="2030413" cy="143986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329" name="Picture 137" descr="เขื่อน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71947">
            <a:off x="4495828" y="5456921"/>
            <a:ext cx="1522413" cy="10795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330" name="Picture 138" descr="เขื่อน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71947">
            <a:off x="5638836" y="5456921"/>
            <a:ext cx="1522412" cy="10795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331" name="Picture 139" descr="เขื่อน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471947">
            <a:off x="6924720" y="5456922"/>
            <a:ext cx="1522413" cy="10795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ICID2015">
      <a:dk1>
        <a:srgbClr val="3996C1"/>
      </a:dk1>
      <a:lt1>
        <a:srgbClr val="007146"/>
      </a:lt1>
      <a:dk2>
        <a:srgbClr val="94C120"/>
      </a:dk2>
      <a:lt2>
        <a:srgbClr val="02290C"/>
      </a:lt2>
      <a:accent1>
        <a:srgbClr val="007146"/>
      </a:accent1>
      <a:accent2>
        <a:srgbClr val="080808"/>
      </a:accent2>
      <a:accent3>
        <a:srgbClr val="080808"/>
      </a:accent3>
      <a:accent4>
        <a:srgbClr val="080808"/>
      </a:accent4>
      <a:accent5>
        <a:srgbClr val="FFFFFF"/>
      </a:accent5>
      <a:accent6>
        <a:srgbClr val="FFFFFF"/>
      </a:accent6>
      <a:hlink>
        <a:srgbClr val="080808"/>
      </a:hlink>
      <a:folHlink>
        <a:srgbClr val="080808"/>
      </a:folHlink>
    </a:clrScheme>
    <a:fontScheme name="ICID2015">
      <a:majorFont>
        <a:latin typeface="Trebuchet MS"/>
        <a:ea typeface="Arial Unicode MS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886</Words>
  <Application>Microsoft Office PowerPoint</Application>
  <PresentationFormat>นำเสนอทางหน้าจอ (4:3)</PresentationFormat>
  <Paragraphs>273</Paragraphs>
  <Slides>21</Slides>
  <Notes>11</Notes>
  <HiddenSlides>1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3" baseType="lpstr">
      <vt:lpstr>Thème Office</vt:lpstr>
      <vt:lpstr>แผนภูมิ Microsoft Graph</vt:lpstr>
      <vt:lpstr> Arthon Suttigarn  asut2013@gmail.com </vt:lpstr>
      <vt:lpstr>Presentation outlines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speaker  email of the speaker</dc:title>
  <dc:creator>AFEID</dc:creator>
  <cp:lastModifiedBy>arthon</cp:lastModifiedBy>
  <cp:revision>107</cp:revision>
  <dcterms:created xsi:type="dcterms:W3CDTF">2015-04-23T14:06:28Z</dcterms:created>
  <dcterms:modified xsi:type="dcterms:W3CDTF">2015-10-02T06:31:17Z</dcterms:modified>
</cp:coreProperties>
</file>